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2" r:id="rId9"/>
    <p:sldId id="267" r:id="rId10"/>
    <p:sldId id="266" r:id="rId11"/>
    <p:sldId id="265" r:id="rId12"/>
    <p:sldId id="259" r:id="rId13"/>
  </p:sldIdLst>
  <p:sldSz cx="9144000" cy="5143500" type="screen16x9"/>
  <p:notesSz cx="6858000" cy="9144000"/>
  <p:embeddedFontLst>
    <p:embeddedFont>
      <p:font typeface="Days One" panose="02000505000000020004" pitchFamily="2" charset="0"/>
      <p:regular r:id="rId15"/>
    </p:embeddedFont>
    <p:embeddedFont>
      <p:font typeface="Source Sans Pro" panose="020B0503030403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6ad32bc22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g6ad32bc22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9a674b64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9a674b64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4347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9a674b64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9a674b64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276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65bcbfd12f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g65bcbfd12f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89a674b6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89a674b6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9a674b64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9a674b64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9a674b64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9a674b64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0230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9a674b64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9a674b64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0630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9a674b64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9a674b64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8746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9a674b64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9a674b64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2832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9a674b64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9a674b64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6903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9a674b64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9a674b64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722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title"/>
          </p:nvPr>
        </p:nvSpPr>
        <p:spPr>
          <a:xfrm>
            <a:off x="1984350" y="1790876"/>
            <a:ext cx="5151900" cy="13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FFFFFF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9" name="Google Shape;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025" y="395475"/>
            <a:ext cx="2292600" cy="8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95195" y="395472"/>
            <a:ext cx="2173782" cy="8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984350" y="3262400"/>
            <a:ext cx="5151900" cy="13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125" y="0"/>
            <a:ext cx="9144000" cy="4370700"/>
          </a:xfrm>
          <a:prstGeom prst="rect">
            <a:avLst/>
          </a:prstGeom>
          <a:solidFill>
            <a:srgbClr val="154748">
              <a:alpha val="4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99825" y="4464575"/>
            <a:ext cx="1500550" cy="53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68925" y="290800"/>
            <a:ext cx="82242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FFFFFF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459825" y="1363125"/>
            <a:ext cx="7915200" cy="25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●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○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■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●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○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■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●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○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■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1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-125" y="0"/>
            <a:ext cx="9144000" cy="4370700"/>
          </a:xfrm>
          <a:prstGeom prst="rect">
            <a:avLst/>
          </a:prstGeom>
          <a:solidFill>
            <a:srgbClr val="154748">
              <a:alpha val="4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CUSTOM_10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-125" y="0"/>
            <a:ext cx="9144000" cy="4370700"/>
          </a:xfrm>
          <a:prstGeom prst="rect">
            <a:avLst/>
          </a:prstGeom>
          <a:solidFill>
            <a:srgbClr val="154748">
              <a:alpha val="4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Google Shape;2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99825" y="4464575"/>
            <a:ext cx="1500550" cy="53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5"/>
          <p:cNvSpPr txBox="1"/>
          <p:nvPr/>
        </p:nvSpPr>
        <p:spPr>
          <a:xfrm>
            <a:off x="468925" y="290800"/>
            <a:ext cx="82242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Days One"/>
              <a:ea typeface="Days One"/>
              <a:cs typeface="Days One"/>
              <a:sym typeface="Days One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68925" y="290800"/>
            <a:ext cx="82242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FFFFFF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th picture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/>
          <p:nvPr/>
        </p:nvSpPr>
        <p:spPr>
          <a:xfrm>
            <a:off x="-125" y="0"/>
            <a:ext cx="9144000" cy="4370700"/>
          </a:xfrm>
          <a:prstGeom prst="rect">
            <a:avLst/>
          </a:prstGeom>
          <a:solidFill>
            <a:srgbClr val="154748">
              <a:alpha val="4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" name="Google Shape;2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99825" y="4464575"/>
            <a:ext cx="1500550" cy="53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179" y="1249125"/>
            <a:ext cx="1689484" cy="154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68925" y="290800"/>
            <a:ext cx="82242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FFFFFF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2703325" y="1249125"/>
            <a:ext cx="4696500" cy="27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●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○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■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●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○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■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●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○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■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/>
        </p:nvSpPr>
        <p:spPr>
          <a:xfrm>
            <a:off x="0" y="1868100"/>
            <a:ext cx="91440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  <a:latin typeface="Days One"/>
                <a:ea typeface="Days One"/>
                <a:cs typeface="Days One"/>
                <a:sym typeface="Days One"/>
              </a:rPr>
              <a:t>Thank you!</a:t>
            </a:r>
            <a:endParaRPr sz="3400">
              <a:solidFill>
                <a:srgbClr val="FFFFFF"/>
              </a:solidFill>
              <a:latin typeface="Days One"/>
              <a:ea typeface="Days One"/>
              <a:cs typeface="Days One"/>
              <a:sym typeface="Days One"/>
            </a:endParaRPr>
          </a:p>
        </p:txBody>
      </p:sp>
      <p:pic>
        <p:nvPicPr>
          <p:cNvPr id="32" name="Google Shape;3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025" y="395475"/>
            <a:ext cx="2292600" cy="8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95195" y="395472"/>
            <a:ext cx="2173782" cy="8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25" y="0"/>
            <a:ext cx="9144000" cy="4370700"/>
          </a:xfrm>
          <a:prstGeom prst="rect">
            <a:avLst/>
          </a:prstGeom>
          <a:solidFill>
            <a:srgbClr val="154748">
              <a:alpha val="4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984350" y="1790876"/>
            <a:ext cx="5151900" cy="13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SAMM Benchmark</a:t>
            </a:r>
            <a:endParaRPr dirty="0"/>
          </a:p>
        </p:txBody>
      </p:sp>
      <p:sp>
        <p:nvSpPr>
          <p:cNvPr id="39" name="Google Shape;39;p8"/>
          <p:cNvSpPr txBox="1">
            <a:spLocks noGrp="1"/>
          </p:cNvSpPr>
          <p:nvPr>
            <p:ph type="subTitle" idx="1"/>
          </p:nvPr>
        </p:nvSpPr>
        <p:spPr>
          <a:xfrm>
            <a:off x="1984350" y="3262400"/>
            <a:ext cx="5151900" cy="13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SAMM User Day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June 16th,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68925" y="290800"/>
            <a:ext cx="8224200" cy="86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Features (Reporting)</a:t>
            </a:r>
            <a:endParaRPr dirty="0"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238937" y="1154201"/>
            <a:ext cx="8684175" cy="37597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en-US" sz="2800" dirty="0"/>
              <a:t>Dashboards and comparative analysis would be performed with data that is aggregated and/or separated from the submitting organization.</a:t>
            </a:r>
          </a:p>
          <a:p>
            <a:pPr>
              <a:spcAft>
                <a:spcPts val="1200"/>
              </a:spcAft>
            </a:pPr>
            <a:endParaRPr lang="en-US" sz="2800" dirty="0"/>
          </a:p>
          <a:p>
            <a:pPr>
              <a:spcAft>
                <a:spcPts val="1200"/>
              </a:spcAft>
            </a:pPr>
            <a:r>
              <a:rPr lang="en-US" sz="2800" dirty="0"/>
              <a:t>Beyond this is where you come in…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16657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68925" y="290800"/>
            <a:ext cx="8224200" cy="86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Workshop</a:t>
            </a:r>
            <a:endParaRPr dirty="0"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229912" y="995174"/>
            <a:ext cx="8684175" cy="37597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en-US" sz="2800" dirty="0"/>
              <a:t>What do you want to see?</a:t>
            </a:r>
          </a:p>
          <a:p>
            <a:pPr>
              <a:spcAft>
                <a:spcPts val="1200"/>
              </a:spcAft>
            </a:pPr>
            <a:r>
              <a:rPr lang="en-US" sz="2800" dirty="0"/>
              <a:t>Capabilities?</a:t>
            </a:r>
          </a:p>
          <a:p>
            <a:pPr>
              <a:spcAft>
                <a:spcPts val="1200"/>
              </a:spcAft>
            </a:pPr>
            <a:r>
              <a:rPr lang="en-US" sz="2800" dirty="0"/>
              <a:t>Features?</a:t>
            </a:r>
          </a:p>
          <a:p>
            <a:pPr>
              <a:spcAft>
                <a:spcPts val="1200"/>
              </a:spcAft>
            </a:pPr>
            <a:r>
              <a:rPr lang="en-US" sz="2800" dirty="0"/>
              <a:t>Graphs/Charts?</a:t>
            </a:r>
          </a:p>
          <a:p>
            <a:pPr>
              <a:spcAft>
                <a:spcPts val="1200"/>
              </a:spcAft>
            </a:pPr>
            <a:r>
              <a:rPr lang="en-US" sz="2800" dirty="0"/>
              <a:t>What would you need to use it?</a:t>
            </a:r>
          </a:p>
          <a:p>
            <a:pPr>
              <a:spcAft>
                <a:spcPts val="1200"/>
              </a:spcAft>
            </a:pPr>
            <a:r>
              <a:rPr lang="en-US" sz="2800" dirty="0"/>
              <a:t>Single contribution or updating profile?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1222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468925" y="290800"/>
            <a:ext cx="8224200" cy="86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Introductions – Brian </a:t>
            </a:r>
            <a:r>
              <a:rPr lang="en-US" dirty="0" err="1"/>
              <a:t>Glas</a:t>
            </a:r>
            <a:endParaRPr dirty="0"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2703324" y="1249125"/>
            <a:ext cx="5216175" cy="27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Married father of four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Assistant Prof of Comp Sci/</a:t>
            </a:r>
            <a:r>
              <a:rPr lang="en-US" dirty="0" err="1"/>
              <a:t>CyberSec</a:t>
            </a: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20 </a:t>
            </a:r>
            <a:r>
              <a:rPr lang="en-US" dirty="0" err="1"/>
              <a:t>yrs</a:t>
            </a:r>
            <a:r>
              <a:rPr lang="en-US" dirty="0"/>
              <a:t> of Development-Security Experience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Contributing to OWASP SAMM and Top 10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@</a:t>
            </a:r>
            <a:r>
              <a:rPr lang="en-US" dirty="0" err="1"/>
              <a:t>infosecdad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brian.glas@gmail.com</a:t>
            </a:r>
            <a:endParaRPr dirty="0"/>
          </a:p>
        </p:txBody>
      </p:sp>
      <p:pic>
        <p:nvPicPr>
          <p:cNvPr id="4" name="Picture 3" descr="A person wearing a white shirt and looking at the camera&#10;&#10;Description automatically generated">
            <a:extLst>
              <a:ext uri="{FF2B5EF4-FFF2-40B4-BE49-F238E27FC236}">
                <a16:creationId xmlns:a16="http://schemas.microsoft.com/office/drawing/2014/main" id="{072F6109-1DA9-A64F-9B36-E3C459ACE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73" y="1249125"/>
            <a:ext cx="1556047" cy="15576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68925" y="290800"/>
            <a:ext cx="8224200" cy="86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SAMM Benchmark</a:t>
            </a:r>
            <a:endParaRPr dirty="0"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459825" y="1363125"/>
            <a:ext cx="7915200" cy="25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 #1: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How do I compare?</a:t>
            </a:r>
            <a:endParaRPr sz="6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68925" y="290800"/>
            <a:ext cx="8224200" cy="86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Goals</a:t>
            </a:r>
            <a:endParaRPr dirty="0"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238937" y="1355173"/>
            <a:ext cx="8684175" cy="29782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en-US" sz="2800" dirty="0"/>
              <a:t>The goal of this project is to collect the most comprehensive dataset related to organizational maturity of application or software security programs. </a:t>
            </a:r>
          </a:p>
          <a:p>
            <a:pPr>
              <a:spcAft>
                <a:spcPts val="1200"/>
              </a:spcAft>
            </a:pPr>
            <a:r>
              <a:rPr lang="en-US" sz="2800" dirty="0"/>
              <a:t>This data should come from both self-assessing organizations and consultancies that perform third party assessments.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0301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68925" y="290800"/>
            <a:ext cx="8224200" cy="86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Plan</a:t>
            </a:r>
            <a:endParaRPr dirty="0"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238937" y="1154201"/>
            <a:ext cx="8684175" cy="37597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en-US" sz="2800" dirty="0"/>
              <a:t>The plan is to leverage the OWASP Azure Cloud Infrastructure to collect, analyze, and store the data contributed. </a:t>
            </a:r>
          </a:p>
          <a:p>
            <a:pPr>
              <a:spcAft>
                <a:spcPts val="1200"/>
              </a:spcAft>
            </a:pPr>
            <a:r>
              <a:rPr lang="en-US" sz="2800" dirty="0"/>
              <a:t>There will be a minimal number of administrators that have access to manage the raw data. </a:t>
            </a:r>
          </a:p>
        </p:txBody>
      </p:sp>
    </p:spTree>
    <p:extLst>
      <p:ext uri="{BB962C8B-B14F-4D97-AF65-F5344CB8AC3E}">
        <p14:creationId xmlns:p14="http://schemas.microsoft.com/office/powerpoint/2010/main" val="378806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68925" y="290800"/>
            <a:ext cx="8224200" cy="86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Contributing</a:t>
            </a:r>
            <a:endParaRPr dirty="0"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238937" y="1154201"/>
            <a:ext cx="8684175" cy="3989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800" b="1" dirty="0"/>
              <a:t>Verified Data Contribution</a:t>
            </a:r>
          </a:p>
          <a:p>
            <a:r>
              <a:rPr lang="en-US" dirty="0"/>
              <a:t>Scenario 1: The submitter is known and has agreed to be identified as a contributing party.</a:t>
            </a:r>
          </a:p>
          <a:p>
            <a:r>
              <a:rPr lang="en-US" dirty="0"/>
              <a:t>Scenario 2: The submitter is known but would rather not be publicly identified.</a:t>
            </a:r>
          </a:p>
          <a:p>
            <a:r>
              <a:rPr lang="en-US" dirty="0"/>
              <a:t>Scenario 3: The submitter is known but does not want it recorded in the dataset.</a:t>
            </a:r>
          </a:p>
          <a:p>
            <a:pPr marL="0" indent="0">
              <a:buNone/>
            </a:pPr>
            <a:r>
              <a:rPr lang="en-US" sz="2800" b="1" dirty="0"/>
              <a:t>Unverified Data Contribution</a:t>
            </a:r>
          </a:p>
          <a:p>
            <a:r>
              <a:rPr lang="en-US" dirty="0"/>
              <a:t>Scenario 4: The submitter is anonymous.</a:t>
            </a:r>
          </a:p>
        </p:txBody>
      </p:sp>
    </p:spTree>
    <p:extLst>
      <p:ext uri="{BB962C8B-B14F-4D97-AF65-F5344CB8AC3E}">
        <p14:creationId xmlns:p14="http://schemas.microsoft.com/office/powerpoint/2010/main" val="363670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68925" y="290800"/>
            <a:ext cx="8224200" cy="86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Contribution</a:t>
            </a:r>
            <a:endParaRPr dirty="0"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238937" y="1154201"/>
            <a:ext cx="8793745" cy="3989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800" b="1" dirty="0"/>
              <a:t>There are a few ways that data can be contributed:</a:t>
            </a:r>
          </a:p>
          <a:p>
            <a:pPr indent="-457200"/>
            <a:r>
              <a:rPr lang="en-US" sz="2400" b="1" dirty="0"/>
              <a:t>Email a CSV/Excel/Doc file with the dataset(s) to </a:t>
            </a:r>
            <a:r>
              <a:rPr lang="en-US" sz="2400" b="1" dirty="0" err="1"/>
              <a:t>brian.glas@owasp.org</a:t>
            </a:r>
            <a:endParaRPr lang="en-US" sz="2400" b="1" dirty="0"/>
          </a:p>
          <a:p>
            <a:pPr indent="-457200"/>
            <a:endParaRPr lang="en-US" sz="2800" b="1" dirty="0"/>
          </a:p>
          <a:p>
            <a:pPr indent="-457200"/>
            <a:r>
              <a:rPr lang="en-US" sz="2800" b="1" dirty="0"/>
              <a:t>This is temporary to start collections</a:t>
            </a:r>
          </a:p>
        </p:txBody>
      </p:sp>
    </p:spTree>
    <p:extLst>
      <p:ext uri="{BB962C8B-B14F-4D97-AF65-F5344CB8AC3E}">
        <p14:creationId xmlns:p14="http://schemas.microsoft.com/office/powerpoint/2010/main" val="353145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68925" y="290800"/>
            <a:ext cx="8224200" cy="86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Features (Single submission)</a:t>
            </a:r>
            <a:endParaRPr dirty="0"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238937" y="1154201"/>
            <a:ext cx="8684175" cy="37597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en-US" sz="2800" dirty="0"/>
              <a:t>Complete the questionnaire form</a:t>
            </a:r>
          </a:p>
          <a:p>
            <a:pPr>
              <a:spcAft>
                <a:spcPts val="1200"/>
              </a:spcAft>
            </a:pPr>
            <a:r>
              <a:rPr lang="en-US" sz="2800" dirty="0"/>
              <a:t>Upload a spreadsheet</a:t>
            </a:r>
          </a:p>
          <a:p>
            <a:pPr>
              <a:spcAft>
                <a:spcPts val="1200"/>
              </a:spcAft>
            </a:pPr>
            <a:r>
              <a:rPr lang="en-US" sz="2800" dirty="0"/>
              <a:t>Upload from a toolbox spreadsheet</a:t>
            </a:r>
          </a:p>
          <a:p>
            <a:pPr>
              <a:spcAft>
                <a:spcPts val="1200"/>
              </a:spcAft>
            </a:pPr>
            <a:r>
              <a:rPr lang="en-US" sz="2800" dirty="0"/>
              <a:t>Get the results dashboard</a:t>
            </a:r>
          </a:p>
          <a:p>
            <a:pPr>
              <a:spcAft>
                <a:spcPts val="1200"/>
              </a:spcAft>
            </a:pPr>
            <a:r>
              <a:rPr lang="en-US" sz="2800" dirty="0"/>
              <a:t>Edit if needed</a:t>
            </a:r>
          </a:p>
        </p:txBody>
      </p:sp>
    </p:spTree>
    <p:extLst>
      <p:ext uri="{BB962C8B-B14F-4D97-AF65-F5344CB8AC3E}">
        <p14:creationId xmlns:p14="http://schemas.microsoft.com/office/powerpoint/2010/main" val="2894092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68925" y="290800"/>
            <a:ext cx="8224200" cy="86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Features (Multiple submission)</a:t>
            </a:r>
            <a:endParaRPr dirty="0"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238937" y="1154201"/>
            <a:ext cx="8684175" cy="37597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en-US" sz="2800" dirty="0"/>
              <a:t>Manage a “profile”</a:t>
            </a:r>
          </a:p>
          <a:p>
            <a:pPr>
              <a:spcAft>
                <a:spcPts val="1200"/>
              </a:spcAft>
            </a:pPr>
            <a:r>
              <a:rPr lang="en-US" sz="2800" dirty="0"/>
              <a:t>Can’t be anon at this point</a:t>
            </a:r>
          </a:p>
          <a:p>
            <a:pPr>
              <a:spcAft>
                <a:spcPts val="1200"/>
              </a:spcAft>
            </a:pPr>
            <a:r>
              <a:rPr lang="en-US" sz="2800" dirty="0"/>
              <a:t>Maintain/update scoring</a:t>
            </a:r>
          </a:p>
          <a:p>
            <a:pPr>
              <a:spcAft>
                <a:spcPts val="1200"/>
              </a:spcAft>
            </a:pPr>
            <a:r>
              <a:rPr lang="en-US" sz="2800" dirty="0"/>
              <a:t>See trending data across submissions</a:t>
            </a:r>
          </a:p>
        </p:txBody>
      </p:sp>
    </p:spTree>
    <p:extLst>
      <p:ext uri="{BB962C8B-B14F-4D97-AF65-F5344CB8AC3E}">
        <p14:creationId xmlns:p14="http://schemas.microsoft.com/office/powerpoint/2010/main" val="3254230585"/>
      </p:ext>
    </p:extLst>
  </p:cSld>
  <p:clrMapOvr>
    <a:masterClrMapping/>
  </p:clrMapOvr>
</p:sld>
</file>

<file path=ppt/theme/theme1.xml><?xml version="1.0" encoding="utf-8"?>
<a:theme xmlns:a="http://schemas.openxmlformats.org/drawingml/2006/main" name="OWASP SAMM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</TotalTime>
  <Words>352</Words>
  <Application>Microsoft Macintosh PowerPoint</Application>
  <PresentationFormat>On-screen Show (16:9)</PresentationFormat>
  <Paragraphs>56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Source Sans Pro</vt:lpstr>
      <vt:lpstr>Days One</vt:lpstr>
      <vt:lpstr>Arial</vt:lpstr>
      <vt:lpstr>OWASP SAMM Theme</vt:lpstr>
      <vt:lpstr>SAMM Benchmark</vt:lpstr>
      <vt:lpstr>Introductions – Brian Glas</vt:lpstr>
      <vt:lpstr>SAMM Benchmark</vt:lpstr>
      <vt:lpstr>Goals</vt:lpstr>
      <vt:lpstr>Plan</vt:lpstr>
      <vt:lpstr>Contributing</vt:lpstr>
      <vt:lpstr>Contribution</vt:lpstr>
      <vt:lpstr>Features (Single submission)</vt:lpstr>
      <vt:lpstr>Features (Multiple submission)</vt:lpstr>
      <vt:lpstr>Features (Reporting)</vt:lpstr>
      <vt:lpstr>Workshop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Brian Glas</cp:lastModifiedBy>
  <cp:revision>9</cp:revision>
  <dcterms:modified xsi:type="dcterms:W3CDTF">2020-06-15T22:05:40Z</dcterms:modified>
</cp:coreProperties>
</file>