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56" r:id="rId2"/>
    <p:sldId id="268" r:id="rId3"/>
    <p:sldId id="269" r:id="rId4"/>
    <p:sldId id="260" r:id="rId5"/>
    <p:sldId id="261" r:id="rId6"/>
    <p:sldId id="262" r:id="rId7"/>
    <p:sldId id="263" r:id="rId8"/>
    <p:sldId id="264" r:id="rId9"/>
    <p:sldId id="265" r:id="rId10"/>
    <p:sldId id="266" r:id="rId11"/>
    <p:sldId id="267" r:id="rId12"/>
    <p:sldId id="270" r:id="rId13"/>
    <p:sldId id="259" r:id="rId14"/>
  </p:sldIdLst>
  <p:sldSz cx="9144000" cy="5143500" type="screen16x9"/>
  <p:notesSz cx="6858000" cy="9144000"/>
  <p:embeddedFontLst>
    <p:embeddedFont>
      <p:font typeface="Days One" panose="02000505000000020004" pitchFamily="2" charset="0"/>
      <p:regular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3321"/>
  </p:normalViewPr>
  <p:slideViewPr>
    <p:cSldViewPr snapToGrid="0" snapToObjects="1">
      <p:cViewPr varScale="1">
        <p:scale>
          <a:sx n="78" d="100"/>
          <a:sy n="78" d="100"/>
        </p:scale>
        <p:origin x="20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6ad32bc22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 name="Google Shape;36;g6ad32bc22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Why I care about SAMM?</a:t>
            </a:r>
          </a:p>
          <a:p>
            <a:endParaRPr lang="en-GB" dirty="0"/>
          </a:p>
          <a:p>
            <a:r>
              <a:rPr lang="en-GB" dirty="0"/>
              <a:t>I was there at the beginning at Fortify – BSA became SSA became </a:t>
            </a:r>
            <a:r>
              <a:rPr lang="en-GB" dirty="0" err="1"/>
              <a:t>OpenSAMM</a:t>
            </a:r>
            <a:r>
              <a:rPr lang="en-GB" dirty="0"/>
              <a:t> became SAMM</a:t>
            </a:r>
          </a:p>
          <a:p>
            <a:endParaRPr lang="en-GB" dirty="0"/>
          </a:p>
          <a:p>
            <a:r>
              <a:rPr lang="en-GB" dirty="0"/>
              <a:t>Personal motivation – Way too many AppSec programmes fail. </a:t>
            </a:r>
          </a:p>
        </p:txBody>
      </p:sp>
    </p:spTree>
    <p:extLst>
      <p:ext uri="{BB962C8B-B14F-4D97-AF65-F5344CB8AC3E}">
        <p14:creationId xmlns:p14="http://schemas.microsoft.com/office/powerpoint/2010/main" val="4252794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seven deadly sins are derived from Western Christian theology , they are a collection of Vices</a:t>
            </a:r>
          </a:p>
          <a:p>
            <a:endParaRPr lang="en-GB" dirty="0"/>
          </a:p>
          <a:p>
            <a:pPr marL="158750" indent="0">
              <a:buNone/>
            </a:pPr>
            <a:r>
              <a:rPr lang="en-GB" dirty="0"/>
              <a:t>These are stories about how lust, gluttony, greed, sloth, wrath, envy, and pride may be undermining your latest AppSec project as we speak. The seven deadly sins we speak of are</a:t>
            </a:r>
          </a:p>
          <a:p>
            <a:r>
              <a:rPr lang="en-GB" dirty="0"/>
              <a:t>Lust</a:t>
            </a:r>
          </a:p>
          <a:p>
            <a:r>
              <a:rPr lang="en-GB" dirty="0"/>
              <a:t>Gluttony</a:t>
            </a:r>
          </a:p>
          <a:p>
            <a:r>
              <a:rPr lang="en-GB" dirty="0"/>
              <a:t>Greed</a:t>
            </a:r>
          </a:p>
          <a:p>
            <a:r>
              <a:rPr lang="en-GB" dirty="0"/>
              <a:t>Sloth</a:t>
            </a:r>
          </a:p>
          <a:p>
            <a:r>
              <a:rPr lang="en-GB" dirty="0"/>
              <a:t>Wrath</a:t>
            </a:r>
          </a:p>
          <a:p>
            <a:r>
              <a:rPr lang="en-GB" dirty="0"/>
              <a:t>Envy</a:t>
            </a:r>
          </a:p>
          <a:p>
            <a:r>
              <a:rPr lang="en-GB" dirty="0"/>
              <a:t>Pride</a:t>
            </a:r>
          </a:p>
          <a:p>
            <a:endParaRPr lang="en-GB" dirty="0"/>
          </a:p>
        </p:txBody>
      </p:sp>
    </p:spTree>
    <p:extLst>
      <p:ext uri="{BB962C8B-B14F-4D97-AF65-F5344CB8AC3E}">
        <p14:creationId xmlns:p14="http://schemas.microsoft.com/office/powerpoint/2010/main" val="70214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7032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one for the Static Analysis Vendors, The Pen Testers and the Threat Modellers. I am talking about the Greed of </a:t>
            </a:r>
          </a:p>
        </p:txBody>
      </p:sp>
    </p:spTree>
    <p:extLst>
      <p:ext uri="{BB962C8B-B14F-4D97-AF65-F5344CB8AC3E}">
        <p14:creationId xmlns:p14="http://schemas.microsoft.com/office/powerpoint/2010/main" val="312114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slide is about comparing yourself to other Maturity Models…</a:t>
            </a:r>
          </a:p>
        </p:txBody>
      </p:sp>
    </p:spTree>
    <p:extLst>
      <p:ext uri="{BB962C8B-B14F-4D97-AF65-F5344CB8AC3E}">
        <p14:creationId xmlns:p14="http://schemas.microsoft.com/office/powerpoint/2010/main" val="196003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3671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65bcbfd12f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g65bcbfd12f_0_3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7"/>
        <p:cNvGrpSpPr/>
        <p:nvPr/>
      </p:nvGrpSpPr>
      <p:grpSpPr>
        <a:xfrm>
          <a:off x="0" y="0"/>
          <a:ext cx="0" cy="0"/>
          <a:chOff x="0" y="0"/>
          <a:chExt cx="0" cy="0"/>
        </a:xfrm>
      </p:grpSpPr>
      <p:sp>
        <p:nvSpPr>
          <p:cNvPr id="8" name="Google Shape;8;p2"/>
          <p:cNvSpPr txBox="1">
            <a:spLocks noGrp="1"/>
          </p:cNvSpPr>
          <p:nvPr>
            <p:ph type="title"/>
          </p:nvPr>
        </p:nvSpPr>
        <p:spPr>
          <a:xfrm>
            <a:off x="1984350" y="1790876"/>
            <a:ext cx="5151900" cy="1311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400">
                <a:solidFill>
                  <a:srgbClr val="FFFFFF"/>
                </a:solidFill>
                <a:latin typeface="Days One"/>
                <a:ea typeface="Days One"/>
                <a:cs typeface="Days One"/>
                <a:sym typeface="Days 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9" name="Google Shape;9;p2"/>
          <p:cNvPicPr preferRelativeResize="0"/>
          <p:nvPr/>
        </p:nvPicPr>
        <p:blipFill>
          <a:blip r:embed="rId3">
            <a:alphaModFix/>
          </a:blip>
          <a:stretch>
            <a:fillRect/>
          </a:stretch>
        </p:blipFill>
        <p:spPr>
          <a:xfrm>
            <a:off x="422025" y="395475"/>
            <a:ext cx="2292600" cy="820700"/>
          </a:xfrm>
          <a:prstGeom prst="rect">
            <a:avLst/>
          </a:prstGeom>
          <a:noFill/>
          <a:ln>
            <a:noFill/>
          </a:ln>
        </p:spPr>
      </p:pic>
      <p:pic>
        <p:nvPicPr>
          <p:cNvPr id="10" name="Google Shape;10;p2"/>
          <p:cNvPicPr preferRelativeResize="0"/>
          <p:nvPr/>
        </p:nvPicPr>
        <p:blipFill rotWithShape="1">
          <a:blip r:embed="rId4">
            <a:alphaModFix/>
          </a:blip>
          <a:srcRect/>
          <a:stretch/>
        </p:blipFill>
        <p:spPr>
          <a:xfrm>
            <a:off x="6595195" y="395472"/>
            <a:ext cx="2173782" cy="820700"/>
          </a:xfrm>
          <a:prstGeom prst="rect">
            <a:avLst/>
          </a:prstGeom>
          <a:noFill/>
          <a:ln>
            <a:noFill/>
          </a:ln>
        </p:spPr>
      </p:pic>
      <p:sp>
        <p:nvSpPr>
          <p:cNvPr id="11" name="Google Shape;11;p2"/>
          <p:cNvSpPr txBox="1">
            <a:spLocks noGrp="1"/>
          </p:cNvSpPr>
          <p:nvPr>
            <p:ph type="subTitle" idx="1"/>
          </p:nvPr>
        </p:nvSpPr>
        <p:spPr>
          <a:xfrm>
            <a:off x="1984350" y="3262400"/>
            <a:ext cx="5151900" cy="13113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latin typeface="Source Sans Pro"/>
                <a:ea typeface="Source Sans Pro"/>
                <a:cs typeface="Source Sans Pro"/>
                <a:sym typeface="Source Sans Pr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3"/>
          <p:cNvSpPr/>
          <p:nvPr/>
        </p:nvSpPr>
        <p:spPr>
          <a:xfrm>
            <a:off x="-125" y="0"/>
            <a:ext cx="9144000" cy="4370700"/>
          </a:xfrm>
          <a:prstGeom prst="rect">
            <a:avLst/>
          </a:prstGeom>
          <a:solidFill>
            <a:srgbClr val="154748">
              <a:alpha val="4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3"/>
          <p:cNvPicPr preferRelativeResize="0"/>
          <p:nvPr/>
        </p:nvPicPr>
        <p:blipFill>
          <a:blip r:embed="rId2">
            <a:alphaModFix/>
          </a:blip>
          <a:stretch>
            <a:fillRect/>
          </a:stretch>
        </p:blipFill>
        <p:spPr>
          <a:xfrm>
            <a:off x="7399825" y="4464575"/>
            <a:ext cx="1500550" cy="537150"/>
          </a:xfrm>
          <a:prstGeom prst="rect">
            <a:avLst/>
          </a:prstGeom>
          <a:noFill/>
          <a:ln>
            <a:noFill/>
          </a:ln>
        </p:spPr>
      </p:pic>
      <p:sp>
        <p:nvSpPr>
          <p:cNvPr id="15" name="Google Shape;15;p3"/>
          <p:cNvSpPr txBox="1">
            <a:spLocks noGrp="1"/>
          </p:cNvSpPr>
          <p:nvPr>
            <p:ph type="title"/>
          </p:nvPr>
        </p:nvSpPr>
        <p:spPr>
          <a:xfrm>
            <a:off x="468925" y="290800"/>
            <a:ext cx="8224200" cy="863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3200">
                <a:solidFill>
                  <a:srgbClr val="FFFFFF"/>
                </a:solidFill>
                <a:latin typeface="Days One"/>
                <a:ea typeface="Days One"/>
                <a:cs typeface="Days One"/>
                <a:sym typeface="Days 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6" name="Google Shape;16;p3"/>
          <p:cNvSpPr txBox="1">
            <a:spLocks noGrp="1"/>
          </p:cNvSpPr>
          <p:nvPr>
            <p:ph type="body" idx="1"/>
          </p:nvPr>
        </p:nvSpPr>
        <p:spPr>
          <a:xfrm>
            <a:off x="459825" y="1363125"/>
            <a:ext cx="7915200" cy="2589900"/>
          </a:xfrm>
          <a:prstGeom prst="rect">
            <a:avLst/>
          </a:prstGeom>
          <a:noFill/>
          <a:ln>
            <a:noFill/>
          </a:ln>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1pPr>
            <a:lvl2pPr marL="914400" lvl="1"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2pPr>
            <a:lvl3pPr marL="1371600" lvl="2"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3pPr>
            <a:lvl4pPr marL="1828800" lvl="3"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4pPr>
            <a:lvl5pPr marL="2286000" lvl="4"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5pPr>
            <a:lvl6pPr marL="2743200" lvl="5"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6pPr>
            <a:lvl7pPr marL="3200400" lvl="6"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7pPr>
            <a:lvl8pPr marL="3657600" lvl="7"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8pPr>
            <a:lvl9pPr marL="4114800" lvl="8"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2">
  <p:cSld name="CUSTOM_11">
    <p:spTree>
      <p:nvGrpSpPr>
        <p:cNvPr id="1" name="Shape 17"/>
        <p:cNvGrpSpPr/>
        <p:nvPr/>
      </p:nvGrpSpPr>
      <p:grpSpPr>
        <a:xfrm>
          <a:off x="0" y="0"/>
          <a:ext cx="0" cy="0"/>
          <a:chOff x="0" y="0"/>
          <a:chExt cx="0" cy="0"/>
        </a:xfrm>
      </p:grpSpPr>
      <p:sp>
        <p:nvSpPr>
          <p:cNvPr id="18" name="Google Shape;18;p4"/>
          <p:cNvSpPr/>
          <p:nvPr/>
        </p:nvSpPr>
        <p:spPr>
          <a:xfrm>
            <a:off x="-125" y="0"/>
            <a:ext cx="9144000" cy="4370700"/>
          </a:xfrm>
          <a:prstGeom prst="rect">
            <a:avLst/>
          </a:prstGeom>
          <a:solidFill>
            <a:srgbClr val="154748">
              <a:alpha val="4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cSld name="CUSTOM_10">
    <p:spTree>
      <p:nvGrpSpPr>
        <p:cNvPr id="1" name="Shape 19"/>
        <p:cNvGrpSpPr/>
        <p:nvPr/>
      </p:nvGrpSpPr>
      <p:grpSpPr>
        <a:xfrm>
          <a:off x="0" y="0"/>
          <a:ext cx="0" cy="0"/>
          <a:chOff x="0" y="0"/>
          <a:chExt cx="0" cy="0"/>
        </a:xfrm>
      </p:grpSpPr>
      <p:sp>
        <p:nvSpPr>
          <p:cNvPr id="20" name="Google Shape;20;p5"/>
          <p:cNvSpPr/>
          <p:nvPr/>
        </p:nvSpPr>
        <p:spPr>
          <a:xfrm>
            <a:off x="-125" y="0"/>
            <a:ext cx="9144000" cy="4370700"/>
          </a:xfrm>
          <a:prstGeom prst="rect">
            <a:avLst/>
          </a:prstGeom>
          <a:solidFill>
            <a:srgbClr val="154748">
              <a:alpha val="4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5"/>
          <p:cNvPicPr preferRelativeResize="0"/>
          <p:nvPr/>
        </p:nvPicPr>
        <p:blipFill>
          <a:blip r:embed="rId2">
            <a:alphaModFix/>
          </a:blip>
          <a:stretch>
            <a:fillRect/>
          </a:stretch>
        </p:blipFill>
        <p:spPr>
          <a:xfrm>
            <a:off x="7399825" y="4464575"/>
            <a:ext cx="1500550" cy="537150"/>
          </a:xfrm>
          <a:prstGeom prst="rect">
            <a:avLst/>
          </a:prstGeom>
          <a:noFill/>
          <a:ln>
            <a:noFill/>
          </a:ln>
        </p:spPr>
      </p:pic>
      <p:sp>
        <p:nvSpPr>
          <p:cNvPr id="22" name="Google Shape;22;p5"/>
          <p:cNvSpPr txBox="1"/>
          <p:nvPr/>
        </p:nvSpPr>
        <p:spPr>
          <a:xfrm>
            <a:off x="468925" y="290800"/>
            <a:ext cx="8224200" cy="86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a:solidFill>
                <a:srgbClr val="FFFFFF"/>
              </a:solidFill>
              <a:latin typeface="Days One"/>
              <a:ea typeface="Days One"/>
              <a:cs typeface="Days One"/>
              <a:sym typeface="Days One"/>
            </a:endParaRPr>
          </a:p>
        </p:txBody>
      </p:sp>
      <p:sp>
        <p:nvSpPr>
          <p:cNvPr id="23" name="Google Shape;23;p5"/>
          <p:cNvSpPr txBox="1">
            <a:spLocks noGrp="1"/>
          </p:cNvSpPr>
          <p:nvPr>
            <p:ph type="title"/>
          </p:nvPr>
        </p:nvSpPr>
        <p:spPr>
          <a:xfrm>
            <a:off x="468925" y="290800"/>
            <a:ext cx="8224200" cy="863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3200">
                <a:solidFill>
                  <a:srgbClr val="FFFFFF"/>
                </a:solidFill>
                <a:latin typeface="Days One"/>
                <a:ea typeface="Days One"/>
                <a:cs typeface="Days One"/>
                <a:sym typeface="Days 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ith picture" type="secHead">
  <p:cSld name="SECTION_HEADER">
    <p:spTree>
      <p:nvGrpSpPr>
        <p:cNvPr id="1" name="Shape 24"/>
        <p:cNvGrpSpPr/>
        <p:nvPr/>
      </p:nvGrpSpPr>
      <p:grpSpPr>
        <a:xfrm>
          <a:off x="0" y="0"/>
          <a:ext cx="0" cy="0"/>
          <a:chOff x="0" y="0"/>
          <a:chExt cx="0" cy="0"/>
        </a:xfrm>
      </p:grpSpPr>
      <p:sp>
        <p:nvSpPr>
          <p:cNvPr id="25" name="Google Shape;25;p6"/>
          <p:cNvSpPr/>
          <p:nvPr/>
        </p:nvSpPr>
        <p:spPr>
          <a:xfrm>
            <a:off x="-125" y="0"/>
            <a:ext cx="9144000" cy="4370700"/>
          </a:xfrm>
          <a:prstGeom prst="rect">
            <a:avLst/>
          </a:prstGeom>
          <a:solidFill>
            <a:srgbClr val="154748">
              <a:alpha val="4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Google Shape;26;p6"/>
          <p:cNvPicPr preferRelativeResize="0"/>
          <p:nvPr/>
        </p:nvPicPr>
        <p:blipFill>
          <a:blip r:embed="rId2">
            <a:alphaModFix/>
          </a:blip>
          <a:stretch>
            <a:fillRect/>
          </a:stretch>
        </p:blipFill>
        <p:spPr>
          <a:xfrm>
            <a:off x="7399825" y="4464575"/>
            <a:ext cx="1500550" cy="537150"/>
          </a:xfrm>
          <a:prstGeom prst="rect">
            <a:avLst/>
          </a:prstGeom>
          <a:noFill/>
          <a:ln>
            <a:noFill/>
          </a:ln>
        </p:spPr>
      </p:pic>
      <p:pic>
        <p:nvPicPr>
          <p:cNvPr id="27" name="Google Shape;27;p6"/>
          <p:cNvPicPr preferRelativeResize="0"/>
          <p:nvPr/>
        </p:nvPicPr>
        <p:blipFill>
          <a:blip r:embed="rId3">
            <a:alphaModFix/>
          </a:blip>
          <a:stretch>
            <a:fillRect/>
          </a:stretch>
        </p:blipFill>
        <p:spPr>
          <a:xfrm>
            <a:off x="650179" y="1249125"/>
            <a:ext cx="1689484" cy="1541925"/>
          </a:xfrm>
          <a:prstGeom prst="rect">
            <a:avLst/>
          </a:prstGeom>
          <a:noFill/>
          <a:ln>
            <a:noFill/>
          </a:ln>
        </p:spPr>
      </p:pic>
      <p:sp>
        <p:nvSpPr>
          <p:cNvPr id="28" name="Google Shape;28;p6"/>
          <p:cNvSpPr txBox="1">
            <a:spLocks noGrp="1"/>
          </p:cNvSpPr>
          <p:nvPr>
            <p:ph type="title"/>
          </p:nvPr>
        </p:nvSpPr>
        <p:spPr>
          <a:xfrm>
            <a:off x="468925" y="290800"/>
            <a:ext cx="8224200" cy="8634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3200">
                <a:solidFill>
                  <a:srgbClr val="FFFFFF"/>
                </a:solidFill>
                <a:latin typeface="Days One"/>
                <a:ea typeface="Days One"/>
                <a:cs typeface="Days One"/>
                <a:sym typeface="Days 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6"/>
          <p:cNvSpPr txBox="1">
            <a:spLocks noGrp="1"/>
          </p:cNvSpPr>
          <p:nvPr>
            <p:ph type="body" idx="1"/>
          </p:nvPr>
        </p:nvSpPr>
        <p:spPr>
          <a:xfrm>
            <a:off x="2703325" y="1249125"/>
            <a:ext cx="4696500" cy="2703900"/>
          </a:xfrm>
          <a:prstGeom prst="rect">
            <a:avLst/>
          </a:prstGeom>
          <a:noFill/>
          <a:ln>
            <a:noFill/>
          </a:ln>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1pPr>
            <a:lvl2pPr marL="914400" lvl="1"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2pPr>
            <a:lvl3pPr marL="1371600" lvl="2"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3pPr>
            <a:lvl4pPr marL="1828800" lvl="3"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4pPr>
            <a:lvl5pPr marL="2286000" lvl="4"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5pPr>
            <a:lvl6pPr marL="2743200" lvl="5"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6pPr>
            <a:lvl7pPr marL="3200400" lvl="6"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7pPr>
            <a:lvl8pPr marL="3657600" lvl="7"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8pPr>
            <a:lvl9pPr marL="4114800" lvl="8" indent="-355600" rtl="0">
              <a:spcBef>
                <a:spcPts val="0"/>
              </a:spcBef>
              <a:spcAft>
                <a:spcPts val="0"/>
              </a:spcAft>
              <a:buClr>
                <a:srgbClr val="FFFFFF"/>
              </a:buClr>
              <a:buSzPts val="2000"/>
              <a:buFont typeface="Source Sans Pro"/>
              <a:buChar char="■"/>
              <a:defRPr sz="2000">
                <a:solidFill>
                  <a:srgbClr val="FFFFFF"/>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1">
  <p:cSld name="CUSTOM_5">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7"/>
          <p:cNvSpPr txBox="1"/>
          <p:nvPr/>
        </p:nvSpPr>
        <p:spPr>
          <a:xfrm>
            <a:off x="0" y="1868100"/>
            <a:ext cx="9144000" cy="1102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400">
                <a:solidFill>
                  <a:srgbClr val="FFFFFF"/>
                </a:solidFill>
                <a:latin typeface="Days One"/>
                <a:ea typeface="Days One"/>
                <a:cs typeface="Days One"/>
                <a:sym typeface="Days One"/>
              </a:rPr>
              <a:t>Thank you!</a:t>
            </a:r>
            <a:endParaRPr sz="3400">
              <a:solidFill>
                <a:srgbClr val="FFFFFF"/>
              </a:solidFill>
              <a:latin typeface="Days One"/>
              <a:ea typeface="Days One"/>
              <a:cs typeface="Days One"/>
              <a:sym typeface="Days One"/>
            </a:endParaRPr>
          </a:p>
        </p:txBody>
      </p:sp>
      <p:pic>
        <p:nvPicPr>
          <p:cNvPr id="32" name="Google Shape;32;p7"/>
          <p:cNvPicPr preferRelativeResize="0"/>
          <p:nvPr/>
        </p:nvPicPr>
        <p:blipFill>
          <a:blip r:embed="rId3">
            <a:alphaModFix/>
          </a:blip>
          <a:stretch>
            <a:fillRect/>
          </a:stretch>
        </p:blipFill>
        <p:spPr>
          <a:xfrm>
            <a:off x="422025" y="395475"/>
            <a:ext cx="2292600" cy="820700"/>
          </a:xfrm>
          <a:prstGeom prst="rect">
            <a:avLst/>
          </a:prstGeom>
          <a:noFill/>
          <a:ln>
            <a:noFill/>
          </a:ln>
        </p:spPr>
      </p:pic>
      <p:pic>
        <p:nvPicPr>
          <p:cNvPr id="33" name="Google Shape;33;p7"/>
          <p:cNvPicPr preferRelativeResize="0"/>
          <p:nvPr/>
        </p:nvPicPr>
        <p:blipFill rotWithShape="1">
          <a:blip r:embed="rId4">
            <a:alphaModFix/>
          </a:blip>
          <a:srcRect/>
          <a:stretch/>
        </p:blipFill>
        <p:spPr>
          <a:xfrm>
            <a:off x="6595195" y="395472"/>
            <a:ext cx="2173782" cy="820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p:nvPr/>
        </p:nvSpPr>
        <p:spPr>
          <a:xfrm>
            <a:off x="-125" y="0"/>
            <a:ext cx="9144000" cy="4370700"/>
          </a:xfrm>
          <a:prstGeom prst="rect">
            <a:avLst/>
          </a:prstGeom>
          <a:solidFill>
            <a:srgbClr val="154748">
              <a:alpha val="4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john.wood@checkmarx.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984350" y="1790876"/>
            <a:ext cx="5151900" cy="13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Seven Deadly Sins of SAMM</a:t>
            </a:r>
            <a:endParaRPr dirty="0"/>
          </a:p>
        </p:txBody>
      </p:sp>
      <p:sp>
        <p:nvSpPr>
          <p:cNvPr id="39" name="Google Shape;39;p8"/>
          <p:cNvSpPr txBox="1">
            <a:spLocks noGrp="1"/>
          </p:cNvSpPr>
          <p:nvPr>
            <p:ph type="subTitle" idx="1"/>
          </p:nvPr>
        </p:nvSpPr>
        <p:spPr>
          <a:xfrm>
            <a:off x="1984350" y="3262400"/>
            <a:ext cx="5151900" cy="13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SAMM User Day</a:t>
            </a:r>
            <a:endParaRPr dirty="0"/>
          </a:p>
          <a:p>
            <a:pPr marL="0" lvl="0" indent="0" algn="l" rtl="0">
              <a:spcBef>
                <a:spcPts val="0"/>
              </a:spcBef>
              <a:spcAft>
                <a:spcPts val="0"/>
              </a:spcAft>
              <a:buNone/>
            </a:pPr>
            <a:r>
              <a:rPr lang="en-US" dirty="0"/>
              <a:t>June 16th, 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759B-7D85-0444-9E23-601D126AFF65}"/>
              </a:ext>
            </a:extLst>
          </p:cNvPr>
          <p:cNvSpPr>
            <a:spLocks noGrp="1"/>
          </p:cNvSpPr>
          <p:nvPr>
            <p:ph type="title"/>
          </p:nvPr>
        </p:nvSpPr>
        <p:spPr/>
        <p:txBody>
          <a:bodyPr/>
          <a:lstStyle/>
          <a:p>
            <a:r>
              <a:rPr lang="en-GB" dirty="0"/>
              <a:t>Envy</a:t>
            </a:r>
          </a:p>
        </p:txBody>
      </p:sp>
      <p:sp>
        <p:nvSpPr>
          <p:cNvPr id="3" name="Text Placeholder 2">
            <a:extLst>
              <a:ext uri="{FF2B5EF4-FFF2-40B4-BE49-F238E27FC236}">
                <a16:creationId xmlns:a16="http://schemas.microsoft.com/office/drawing/2014/main" id="{EBF8B8D6-E28F-7F4D-A72D-BEFDC0369D2F}"/>
              </a:ext>
            </a:extLst>
          </p:cNvPr>
          <p:cNvSpPr>
            <a:spLocks noGrp="1"/>
          </p:cNvSpPr>
          <p:nvPr>
            <p:ph type="body" idx="1"/>
          </p:nvPr>
        </p:nvSpPr>
        <p:spPr/>
        <p:txBody>
          <a:bodyPr/>
          <a:lstStyle/>
          <a:p>
            <a:r>
              <a:rPr lang="en-GB" dirty="0"/>
              <a:t>Envy as pain at the sight of another’s good fortune, stirred by “those who have what we ought to have.”</a:t>
            </a:r>
          </a:p>
          <a:p>
            <a:endParaRPr lang="en-GB" dirty="0"/>
          </a:p>
          <a:p>
            <a:r>
              <a:rPr lang="en-GB" dirty="0"/>
              <a:t>Envy is one of the most potent causes of unhappiness</a:t>
            </a:r>
          </a:p>
        </p:txBody>
      </p:sp>
    </p:spTree>
    <p:extLst>
      <p:ext uri="{BB962C8B-B14F-4D97-AF65-F5344CB8AC3E}">
        <p14:creationId xmlns:p14="http://schemas.microsoft.com/office/powerpoint/2010/main" val="8098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26F2-7E2A-2F4D-92EC-D2CA6BAACF64}"/>
              </a:ext>
            </a:extLst>
          </p:cNvPr>
          <p:cNvSpPr>
            <a:spLocks noGrp="1"/>
          </p:cNvSpPr>
          <p:nvPr>
            <p:ph type="title"/>
          </p:nvPr>
        </p:nvSpPr>
        <p:spPr/>
        <p:txBody>
          <a:bodyPr/>
          <a:lstStyle/>
          <a:p>
            <a:r>
              <a:rPr lang="en-GB" dirty="0"/>
              <a:t>Pride</a:t>
            </a:r>
          </a:p>
        </p:txBody>
      </p:sp>
      <p:sp>
        <p:nvSpPr>
          <p:cNvPr id="3" name="Text Placeholder 2">
            <a:extLst>
              <a:ext uri="{FF2B5EF4-FFF2-40B4-BE49-F238E27FC236}">
                <a16:creationId xmlns:a16="http://schemas.microsoft.com/office/drawing/2014/main" id="{885FCBAE-BACE-3945-BB04-0744E7618D2E}"/>
              </a:ext>
            </a:extLst>
          </p:cNvPr>
          <p:cNvSpPr>
            <a:spLocks noGrp="1"/>
          </p:cNvSpPr>
          <p:nvPr>
            <p:ph type="body" idx="1"/>
          </p:nvPr>
        </p:nvSpPr>
        <p:spPr/>
        <p:txBody>
          <a:bodyPr/>
          <a:lstStyle/>
          <a:p>
            <a:r>
              <a:rPr lang="en-GB" dirty="0"/>
              <a:t>Placing one's own desires, urges, wants, and whims before the welfare of others</a:t>
            </a:r>
          </a:p>
        </p:txBody>
      </p:sp>
    </p:spTree>
    <p:extLst>
      <p:ext uri="{BB962C8B-B14F-4D97-AF65-F5344CB8AC3E}">
        <p14:creationId xmlns:p14="http://schemas.microsoft.com/office/powerpoint/2010/main" val="107410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C7ED-7EC2-8144-967B-2F89E8FBA995}"/>
              </a:ext>
            </a:extLst>
          </p:cNvPr>
          <p:cNvSpPr>
            <a:spLocks noGrp="1"/>
          </p:cNvSpPr>
          <p:nvPr>
            <p:ph type="title"/>
          </p:nvPr>
        </p:nvSpPr>
        <p:spPr/>
        <p:txBody>
          <a:bodyPr/>
          <a:lstStyle/>
          <a:p>
            <a:r>
              <a:rPr lang="en-GB" dirty="0"/>
              <a:t>Questions</a:t>
            </a:r>
          </a:p>
        </p:txBody>
      </p:sp>
      <p:sp>
        <p:nvSpPr>
          <p:cNvPr id="3" name="Text Placeholder 2">
            <a:extLst>
              <a:ext uri="{FF2B5EF4-FFF2-40B4-BE49-F238E27FC236}">
                <a16:creationId xmlns:a16="http://schemas.microsoft.com/office/drawing/2014/main" id="{4282A6F6-A420-1642-B26D-C3829996A98D}"/>
              </a:ext>
            </a:extLst>
          </p:cNvPr>
          <p:cNvSpPr>
            <a:spLocks noGrp="1"/>
          </p:cNvSpPr>
          <p:nvPr>
            <p:ph type="body" idx="1"/>
          </p:nvPr>
        </p:nvSpPr>
        <p:spPr/>
        <p:txBody>
          <a:bodyPr/>
          <a:lstStyle/>
          <a:p>
            <a:r>
              <a:rPr lang="en-GB" dirty="0">
                <a:hlinkClick r:id="rId2"/>
              </a:rPr>
              <a:t>john.wood@checkmarx.com</a:t>
            </a:r>
            <a:endParaRPr lang="en-GB" dirty="0"/>
          </a:p>
          <a:p>
            <a:endParaRPr lang="en-GB" dirty="0"/>
          </a:p>
          <a:p>
            <a:pPr marL="101600" indent="0">
              <a:buNone/>
            </a:pPr>
            <a:endParaRPr lang="en-GB" dirty="0"/>
          </a:p>
        </p:txBody>
      </p:sp>
    </p:spTree>
    <p:extLst>
      <p:ext uri="{BB962C8B-B14F-4D97-AF65-F5344CB8AC3E}">
        <p14:creationId xmlns:p14="http://schemas.microsoft.com/office/powerpoint/2010/main" val="60053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2693-9A36-314E-A8A0-637E5DA490C2}"/>
              </a:ext>
            </a:extLst>
          </p:cNvPr>
          <p:cNvSpPr>
            <a:spLocks noGrp="1"/>
          </p:cNvSpPr>
          <p:nvPr>
            <p:ph type="title"/>
          </p:nvPr>
        </p:nvSpPr>
        <p:spPr/>
        <p:txBody>
          <a:bodyPr/>
          <a:lstStyle/>
          <a:p>
            <a:r>
              <a:rPr lang="en-GB" dirty="0"/>
              <a:t>John D Wood</a:t>
            </a:r>
          </a:p>
        </p:txBody>
      </p:sp>
      <p:sp>
        <p:nvSpPr>
          <p:cNvPr id="3" name="Text Placeholder 2">
            <a:extLst>
              <a:ext uri="{FF2B5EF4-FFF2-40B4-BE49-F238E27FC236}">
                <a16:creationId xmlns:a16="http://schemas.microsoft.com/office/drawing/2014/main" id="{D222D7B4-D9D4-D746-B311-6CAD7D966912}"/>
              </a:ext>
            </a:extLst>
          </p:cNvPr>
          <p:cNvSpPr>
            <a:spLocks noGrp="1"/>
          </p:cNvSpPr>
          <p:nvPr>
            <p:ph type="body" idx="1"/>
          </p:nvPr>
        </p:nvSpPr>
        <p:spPr/>
        <p:txBody>
          <a:bodyPr/>
          <a:lstStyle/>
          <a:p>
            <a:r>
              <a:rPr lang="en-GB" dirty="0"/>
              <a:t>Fortify</a:t>
            </a:r>
          </a:p>
          <a:p>
            <a:r>
              <a:rPr lang="en-GB" dirty="0" err="1"/>
              <a:t>Cigital</a:t>
            </a:r>
            <a:endParaRPr lang="en-GB" dirty="0"/>
          </a:p>
          <a:p>
            <a:r>
              <a:rPr lang="en-GB" dirty="0"/>
              <a:t>Checkmarx</a:t>
            </a:r>
          </a:p>
          <a:p>
            <a:endParaRPr lang="en-GB" dirty="0"/>
          </a:p>
          <a:p>
            <a:r>
              <a:rPr lang="en-GB" dirty="0"/>
              <a:t>Europe</a:t>
            </a:r>
          </a:p>
          <a:p>
            <a:r>
              <a:rPr lang="en-GB" dirty="0"/>
              <a:t>USA</a:t>
            </a:r>
          </a:p>
          <a:p>
            <a:r>
              <a:rPr lang="en-GB" dirty="0"/>
              <a:t>Middle East and Africa</a:t>
            </a:r>
          </a:p>
          <a:p>
            <a:r>
              <a:rPr lang="en-GB" dirty="0"/>
              <a:t>China</a:t>
            </a:r>
          </a:p>
        </p:txBody>
      </p:sp>
      <p:pic>
        <p:nvPicPr>
          <p:cNvPr id="4" name="Picture 3" descr="A person wearing glasses and smiling at the camera&#10;&#10;Description automatically generated">
            <a:extLst>
              <a:ext uri="{FF2B5EF4-FFF2-40B4-BE49-F238E27FC236}">
                <a16:creationId xmlns:a16="http://schemas.microsoft.com/office/drawing/2014/main" id="{AFBEDF5C-CAAD-C84F-8CB2-9DC9002AF089}"/>
              </a:ext>
            </a:extLst>
          </p:cNvPr>
          <p:cNvPicPr>
            <a:picLocks noChangeAspect="1"/>
          </p:cNvPicPr>
          <p:nvPr/>
        </p:nvPicPr>
        <p:blipFill>
          <a:blip r:embed="rId3"/>
          <a:stretch>
            <a:fillRect/>
          </a:stretch>
        </p:blipFill>
        <p:spPr>
          <a:xfrm>
            <a:off x="641787" y="1249125"/>
            <a:ext cx="1712529" cy="2286000"/>
          </a:xfrm>
          <a:prstGeom prst="rect">
            <a:avLst/>
          </a:prstGeom>
        </p:spPr>
      </p:pic>
    </p:spTree>
    <p:extLst>
      <p:ext uri="{BB962C8B-B14F-4D97-AF65-F5344CB8AC3E}">
        <p14:creationId xmlns:p14="http://schemas.microsoft.com/office/powerpoint/2010/main" val="285481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1B9782-4F82-5C4F-B683-836137B78FD2}"/>
              </a:ext>
            </a:extLst>
          </p:cNvPr>
          <p:cNvSpPr>
            <a:spLocks noGrp="1"/>
          </p:cNvSpPr>
          <p:nvPr>
            <p:ph type="title"/>
          </p:nvPr>
        </p:nvSpPr>
        <p:spPr/>
        <p:txBody>
          <a:bodyPr/>
          <a:lstStyle/>
          <a:p>
            <a:r>
              <a:rPr lang="en-GB" dirty="0"/>
              <a:t>The Importance of SAMM</a:t>
            </a:r>
          </a:p>
        </p:txBody>
      </p:sp>
      <p:sp>
        <p:nvSpPr>
          <p:cNvPr id="5" name="Text Placeholder 4">
            <a:extLst>
              <a:ext uri="{FF2B5EF4-FFF2-40B4-BE49-F238E27FC236}">
                <a16:creationId xmlns:a16="http://schemas.microsoft.com/office/drawing/2014/main" id="{0DB8A6DD-59F6-A84C-B101-2CE3E44A589C}"/>
              </a:ext>
            </a:extLst>
          </p:cNvPr>
          <p:cNvSpPr>
            <a:spLocks noGrp="1"/>
          </p:cNvSpPr>
          <p:nvPr>
            <p:ph type="body" idx="1"/>
          </p:nvPr>
        </p:nvSpPr>
        <p:spPr>
          <a:xfrm>
            <a:off x="468925" y="1708350"/>
            <a:ext cx="7915200" cy="1590021"/>
          </a:xfrm>
        </p:spPr>
        <p:txBody>
          <a:bodyPr/>
          <a:lstStyle/>
          <a:p>
            <a:pPr marL="101600" indent="0" algn="ctr">
              <a:buNone/>
            </a:pPr>
            <a:r>
              <a:rPr lang="en-GB" sz="2800" i="1" dirty="0"/>
              <a:t>“Without doubt, the single determining factor in the success of a impactful Application Security Project is the use of SAMM”</a:t>
            </a:r>
          </a:p>
        </p:txBody>
      </p:sp>
    </p:spTree>
    <p:extLst>
      <p:ext uri="{BB962C8B-B14F-4D97-AF65-F5344CB8AC3E}">
        <p14:creationId xmlns:p14="http://schemas.microsoft.com/office/powerpoint/2010/main" val="40239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1928-B83B-0D4B-AFA4-41287773F5FB}"/>
              </a:ext>
            </a:extLst>
          </p:cNvPr>
          <p:cNvSpPr>
            <a:spLocks noGrp="1"/>
          </p:cNvSpPr>
          <p:nvPr>
            <p:ph type="title"/>
          </p:nvPr>
        </p:nvSpPr>
        <p:spPr/>
        <p:txBody>
          <a:bodyPr/>
          <a:lstStyle/>
          <a:p>
            <a:r>
              <a:rPr lang="en-GB" dirty="0"/>
              <a:t>The Seven Deadly Sins</a:t>
            </a:r>
          </a:p>
        </p:txBody>
      </p:sp>
      <p:pic>
        <p:nvPicPr>
          <p:cNvPr id="1026" name="Picture 2" descr="Seven deadly sins, 19th C illustration">
            <a:extLst>
              <a:ext uri="{FF2B5EF4-FFF2-40B4-BE49-F238E27FC236}">
                <a16:creationId xmlns:a16="http://schemas.microsoft.com/office/drawing/2014/main" id="{0A719E3D-29AB-B04D-9683-F109EA5EA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571" y="1154200"/>
            <a:ext cx="5584371" cy="39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49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1FF2-4CB4-A343-9F82-8FD9ED96A0FF}"/>
              </a:ext>
            </a:extLst>
          </p:cNvPr>
          <p:cNvSpPr>
            <a:spLocks noGrp="1"/>
          </p:cNvSpPr>
          <p:nvPr>
            <p:ph type="title"/>
          </p:nvPr>
        </p:nvSpPr>
        <p:spPr/>
        <p:txBody>
          <a:bodyPr/>
          <a:lstStyle/>
          <a:p>
            <a:r>
              <a:rPr lang="en-GB" dirty="0"/>
              <a:t>Lust</a:t>
            </a:r>
          </a:p>
        </p:txBody>
      </p:sp>
      <p:sp>
        <p:nvSpPr>
          <p:cNvPr id="3" name="Text Placeholder 2">
            <a:extLst>
              <a:ext uri="{FF2B5EF4-FFF2-40B4-BE49-F238E27FC236}">
                <a16:creationId xmlns:a16="http://schemas.microsoft.com/office/drawing/2014/main" id="{141C0233-0F5F-4641-AB54-A6315F7056D4}"/>
              </a:ext>
            </a:extLst>
          </p:cNvPr>
          <p:cNvSpPr>
            <a:spLocks noGrp="1"/>
          </p:cNvSpPr>
          <p:nvPr>
            <p:ph type="body" idx="1"/>
          </p:nvPr>
        </p:nvSpPr>
        <p:spPr/>
        <p:txBody>
          <a:bodyPr/>
          <a:lstStyle/>
          <a:p>
            <a:r>
              <a:rPr lang="en-GB" dirty="0"/>
              <a:t>Lust is an immoral desire yet we know that Passion is morally accepted</a:t>
            </a:r>
          </a:p>
          <a:p>
            <a:endParaRPr lang="en-GB" dirty="0"/>
          </a:p>
          <a:p>
            <a:endParaRPr lang="en-GB" dirty="0"/>
          </a:p>
        </p:txBody>
      </p:sp>
    </p:spTree>
    <p:extLst>
      <p:ext uri="{BB962C8B-B14F-4D97-AF65-F5344CB8AC3E}">
        <p14:creationId xmlns:p14="http://schemas.microsoft.com/office/powerpoint/2010/main" val="8780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FC1E-AD49-C649-A179-6FCE04528E14}"/>
              </a:ext>
            </a:extLst>
          </p:cNvPr>
          <p:cNvSpPr>
            <a:spLocks noGrp="1"/>
          </p:cNvSpPr>
          <p:nvPr>
            <p:ph type="title"/>
          </p:nvPr>
        </p:nvSpPr>
        <p:spPr/>
        <p:txBody>
          <a:bodyPr/>
          <a:lstStyle/>
          <a:p>
            <a:r>
              <a:rPr lang="en-GB" dirty="0"/>
              <a:t>Gluttony</a:t>
            </a:r>
          </a:p>
        </p:txBody>
      </p:sp>
      <p:sp>
        <p:nvSpPr>
          <p:cNvPr id="3" name="Text Placeholder 2">
            <a:extLst>
              <a:ext uri="{FF2B5EF4-FFF2-40B4-BE49-F238E27FC236}">
                <a16:creationId xmlns:a16="http://schemas.microsoft.com/office/drawing/2014/main" id="{F5771A5C-699F-174E-BE6D-005E7627DF60}"/>
              </a:ext>
            </a:extLst>
          </p:cNvPr>
          <p:cNvSpPr>
            <a:spLocks noGrp="1"/>
          </p:cNvSpPr>
          <p:nvPr>
            <p:ph type="body" idx="1"/>
          </p:nvPr>
        </p:nvSpPr>
        <p:spPr/>
        <p:txBody>
          <a:bodyPr/>
          <a:lstStyle/>
          <a:p>
            <a:r>
              <a:rPr lang="en-GB" dirty="0"/>
              <a:t>Gluttony is the over consumption and indulgence of food but also associated with </a:t>
            </a:r>
            <a:r>
              <a:rPr lang="en-GB" i="1" dirty="0"/>
              <a:t>wealth items</a:t>
            </a:r>
          </a:p>
        </p:txBody>
      </p:sp>
    </p:spTree>
    <p:extLst>
      <p:ext uri="{BB962C8B-B14F-4D97-AF65-F5344CB8AC3E}">
        <p14:creationId xmlns:p14="http://schemas.microsoft.com/office/powerpoint/2010/main" val="339551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E7CC-DCEE-5A4C-8001-2E556739F5F5}"/>
              </a:ext>
            </a:extLst>
          </p:cNvPr>
          <p:cNvSpPr>
            <a:spLocks noGrp="1"/>
          </p:cNvSpPr>
          <p:nvPr>
            <p:ph type="title"/>
          </p:nvPr>
        </p:nvSpPr>
        <p:spPr/>
        <p:txBody>
          <a:bodyPr/>
          <a:lstStyle/>
          <a:p>
            <a:r>
              <a:rPr lang="en-GB" dirty="0"/>
              <a:t>Greed</a:t>
            </a:r>
          </a:p>
        </p:txBody>
      </p:sp>
      <p:sp>
        <p:nvSpPr>
          <p:cNvPr id="3" name="Text Placeholder 2">
            <a:extLst>
              <a:ext uri="{FF2B5EF4-FFF2-40B4-BE49-F238E27FC236}">
                <a16:creationId xmlns:a16="http://schemas.microsoft.com/office/drawing/2014/main" id="{6487C1DD-AD66-B344-AACC-4E446F39436B}"/>
              </a:ext>
            </a:extLst>
          </p:cNvPr>
          <p:cNvSpPr>
            <a:spLocks noGrp="1"/>
          </p:cNvSpPr>
          <p:nvPr>
            <p:ph type="body" idx="1"/>
          </p:nvPr>
        </p:nvSpPr>
        <p:spPr/>
        <p:txBody>
          <a:bodyPr/>
          <a:lstStyle/>
          <a:p>
            <a:r>
              <a:rPr lang="en-GB" dirty="0"/>
              <a:t>Greed is an inordinate desire to acquire or possess more than one needs</a:t>
            </a:r>
          </a:p>
          <a:p>
            <a:pPr marL="101600" indent="0">
              <a:buNone/>
            </a:pPr>
            <a:endParaRPr lang="en-GB" dirty="0"/>
          </a:p>
        </p:txBody>
      </p:sp>
    </p:spTree>
    <p:extLst>
      <p:ext uri="{BB962C8B-B14F-4D97-AF65-F5344CB8AC3E}">
        <p14:creationId xmlns:p14="http://schemas.microsoft.com/office/powerpoint/2010/main" val="3101227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FEBB-B8F0-354A-BC84-68438E9458F7}"/>
              </a:ext>
            </a:extLst>
          </p:cNvPr>
          <p:cNvSpPr>
            <a:spLocks noGrp="1"/>
          </p:cNvSpPr>
          <p:nvPr>
            <p:ph type="title"/>
          </p:nvPr>
        </p:nvSpPr>
        <p:spPr/>
        <p:txBody>
          <a:bodyPr/>
          <a:lstStyle/>
          <a:p>
            <a:r>
              <a:rPr lang="en-GB" dirty="0"/>
              <a:t>Sloth</a:t>
            </a:r>
          </a:p>
        </p:txBody>
      </p:sp>
      <p:sp>
        <p:nvSpPr>
          <p:cNvPr id="3" name="Text Placeholder 2">
            <a:extLst>
              <a:ext uri="{FF2B5EF4-FFF2-40B4-BE49-F238E27FC236}">
                <a16:creationId xmlns:a16="http://schemas.microsoft.com/office/drawing/2014/main" id="{D08E243D-CA12-B64A-A207-6EC7FD7BB545}"/>
              </a:ext>
            </a:extLst>
          </p:cNvPr>
          <p:cNvSpPr>
            <a:spLocks noGrp="1"/>
          </p:cNvSpPr>
          <p:nvPr>
            <p:ph type="body" idx="1"/>
          </p:nvPr>
        </p:nvSpPr>
        <p:spPr/>
        <p:txBody>
          <a:bodyPr/>
          <a:lstStyle/>
          <a:p>
            <a:r>
              <a:rPr lang="en-GB" dirty="0"/>
              <a:t>Sloth is the absence of interest.</a:t>
            </a:r>
          </a:p>
        </p:txBody>
      </p:sp>
    </p:spTree>
    <p:extLst>
      <p:ext uri="{BB962C8B-B14F-4D97-AF65-F5344CB8AC3E}">
        <p14:creationId xmlns:p14="http://schemas.microsoft.com/office/powerpoint/2010/main" val="275832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45D2-22E1-5F42-9EE2-7FA8295BF4D5}"/>
              </a:ext>
            </a:extLst>
          </p:cNvPr>
          <p:cNvSpPr>
            <a:spLocks noGrp="1"/>
          </p:cNvSpPr>
          <p:nvPr>
            <p:ph type="title"/>
          </p:nvPr>
        </p:nvSpPr>
        <p:spPr/>
        <p:txBody>
          <a:bodyPr/>
          <a:lstStyle/>
          <a:p>
            <a:r>
              <a:rPr lang="en-GB" dirty="0"/>
              <a:t>Wrath</a:t>
            </a:r>
          </a:p>
        </p:txBody>
      </p:sp>
      <p:sp>
        <p:nvSpPr>
          <p:cNvPr id="3" name="Text Placeholder 2">
            <a:extLst>
              <a:ext uri="{FF2B5EF4-FFF2-40B4-BE49-F238E27FC236}">
                <a16:creationId xmlns:a16="http://schemas.microsoft.com/office/drawing/2014/main" id="{16441DF4-7551-CE44-8649-8F185B86EF5A}"/>
              </a:ext>
            </a:extLst>
          </p:cNvPr>
          <p:cNvSpPr>
            <a:spLocks noGrp="1"/>
          </p:cNvSpPr>
          <p:nvPr>
            <p:ph type="body" idx="1"/>
          </p:nvPr>
        </p:nvSpPr>
        <p:spPr/>
        <p:txBody>
          <a:bodyPr/>
          <a:lstStyle/>
          <a:p>
            <a:r>
              <a:rPr lang="en-GB" dirty="0"/>
              <a:t>Wrath is the  strong uncomfortable and hostile response to a perceived provocation, hurt or threat</a:t>
            </a:r>
          </a:p>
          <a:p>
            <a:pPr marL="101600" indent="0">
              <a:buNone/>
            </a:pPr>
            <a:endParaRPr lang="en-GB" dirty="0"/>
          </a:p>
        </p:txBody>
      </p:sp>
    </p:spTree>
    <p:extLst>
      <p:ext uri="{BB962C8B-B14F-4D97-AF65-F5344CB8AC3E}">
        <p14:creationId xmlns:p14="http://schemas.microsoft.com/office/powerpoint/2010/main" val="90541305"/>
      </p:ext>
    </p:extLst>
  </p:cSld>
  <p:clrMapOvr>
    <a:masterClrMapping/>
  </p:clrMapOvr>
</p:sld>
</file>

<file path=ppt/theme/theme1.xml><?xml version="1.0" encoding="utf-8"?>
<a:theme xmlns:a="http://schemas.openxmlformats.org/drawingml/2006/main" name="OWASP SAMM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314</Words>
  <Application>Microsoft Macintosh PowerPoint</Application>
  <PresentationFormat>On-screen Show (16:9)</PresentationFormat>
  <Paragraphs>50</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Source Sans Pro</vt:lpstr>
      <vt:lpstr>Days One</vt:lpstr>
      <vt:lpstr>OWASP SAMM Theme</vt:lpstr>
      <vt:lpstr>The Seven Deadly Sins of SAMM</vt:lpstr>
      <vt:lpstr>John D Wood</vt:lpstr>
      <vt:lpstr>The Importance of SAMM</vt:lpstr>
      <vt:lpstr>The Seven Deadly Sins</vt:lpstr>
      <vt:lpstr>Lust</vt:lpstr>
      <vt:lpstr>Gluttony</vt:lpstr>
      <vt:lpstr>Greed</vt:lpstr>
      <vt:lpstr>Sloth</vt:lpstr>
      <vt:lpstr>Wrath</vt:lpstr>
      <vt:lpstr>Envy</vt:lpstr>
      <vt:lpstr>Pride</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Seven Deadly Sins of SAMM</dc:title>
  <cp:lastModifiedBy>John Wood</cp:lastModifiedBy>
  <cp:revision>13</cp:revision>
  <dcterms:modified xsi:type="dcterms:W3CDTF">2020-06-15T14:17:18Z</dcterms:modified>
</cp:coreProperties>
</file>