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59" r:id="rId15"/>
  </p:sldIdLst>
  <p:sldSz cx="9144000" cy="5143500" type="screen16x9"/>
  <p:notesSz cx="6858000" cy="9144000"/>
  <p:embeddedFontLst>
    <p:embeddedFont>
      <p:font typeface="Days One" panose="020B0604020202020204" charset="0"/>
      <p:regular r:id="rId17"/>
    </p:embeddedFont>
    <p:embeddedFont>
      <p:font typeface="Source Sans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ad32bc2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6ad32bc2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9a674b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9a674b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5bcbfd12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5bcbfd12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984350" y="1790876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4350" y="3262400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10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icture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703325" y="1249125"/>
            <a:ext cx="46965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0" y="1868100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Thank you!</a:t>
            </a:r>
            <a:endParaRPr sz="34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Twitter icon png transparent background, Twitter icon png ...">
            <a:extLst>
              <a:ext uri="{FF2B5EF4-FFF2-40B4-BE49-F238E27FC236}">
                <a16:creationId xmlns:a16="http://schemas.microsoft.com/office/drawing/2014/main" id="{15F0096C-89D7-47E5-B49E-05DC9BD142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" y="4905102"/>
            <a:ext cx="181476" cy="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EA876-4144-48BB-A4F1-0BAEA8AF242C}"/>
              </a:ext>
            </a:extLst>
          </p:cNvPr>
          <p:cNvSpPr txBox="1"/>
          <p:nvPr userDrawn="1"/>
        </p:nvSpPr>
        <p:spPr>
          <a:xfrm>
            <a:off x="210555" y="4860758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@Dementophobia</a:t>
            </a:r>
            <a:endParaRPr lang="en-AT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.sec-consult.com/SSDL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salkic@sec-consult.com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t.linkedin.com/in/thomas-kerbl-2ab81648" TargetMode="External"/><Relationship Id="rId5" Type="http://schemas.openxmlformats.org/officeDocument/2006/relationships/hyperlink" Target="https://twitter.com/dementophobia" TargetMode="External"/><Relationship Id="rId4" Type="http://schemas.openxmlformats.org/officeDocument/2006/relationships/hyperlink" Target="mailto:t.kerbl@sec-consul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182484" y="1790876"/>
            <a:ext cx="6950226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cap="all" dirty="0"/>
              <a:t>USING OWASP SAMM TO KICKSTART THE SSDLC</a:t>
            </a:r>
            <a:br>
              <a:rPr lang="en-US" sz="1600" b="1" cap="all" dirty="0"/>
            </a:br>
            <a:br>
              <a:rPr lang="en-US" sz="1400" b="1" cap="all" dirty="0"/>
            </a:br>
            <a:r>
              <a:rPr lang="en-US" sz="1400" b="1" cap="all" dirty="0"/>
              <a:t>LESSONS LEARNED FROM REAL-WORLD PROJECTS</a:t>
            </a:r>
            <a:endParaRPr sz="1400"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182484" y="3262400"/>
            <a:ext cx="5667090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SAMM User Day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June 16</a:t>
            </a:r>
            <a:r>
              <a:rPr lang="en-US" baseline="30000" dirty="0"/>
              <a:t>th</a:t>
            </a:r>
            <a:r>
              <a:rPr lang="en-US" dirty="0"/>
              <a:t>,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benefits of your</a:t>
            </a:r>
            <a:br>
              <a:rPr lang="en-US" dirty="0"/>
            </a:br>
            <a:r>
              <a:rPr lang="en-US" dirty="0"/>
              <a:t>development methodology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25" y="1363125"/>
            <a:ext cx="8233300" cy="25899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Tips, Tricks, and Quick Wins: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b="1" dirty="0"/>
              <a:t>Adapt</a:t>
            </a:r>
            <a:r>
              <a:rPr lang="en-US" dirty="0"/>
              <a:t> your test methods for fast paced environments (DevOps)</a:t>
            </a:r>
          </a:p>
          <a:p>
            <a:endParaRPr lang="en-US" dirty="0"/>
          </a:p>
          <a:p>
            <a:r>
              <a:rPr lang="en-US" b="1" dirty="0"/>
              <a:t>Integrate manual testing early </a:t>
            </a:r>
            <a:r>
              <a:rPr lang="en-US" dirty="0"/>
              <a:t>to compensate for short test windows</a:t>
            </a:r>
          </a:p>
          <a:p>
            <a:endParaRPr lang="en-US" dirty="0"/>
          </a:p>
          <a:p>
            <a:r>
              <a:rPr lang="en-US" b="1" dirty="0"/>
              <a:t>Leverage test automation </a:t>
            </a:r>
            <a:r>
              <a:rPr lang="en-US" dirty="0"/>
              <a:t>through integration in the CI/CD pipeline</a:t>
            </a:r>
            <a:endParaRPr lang="en-AT" dirty="0"/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67165-5361-47AF-9B6B-284C7BFB6C47}"/>
              </a:ext>
            </a:extLst>
          </p:cNvPr>
          <p:cNvSpPr/>
          <p:nvPr/>
        </p:nvSpPr>
        <p:spPr>
          <a:xfrm>
            <a:off x="401782" y="1918855"/>
            <a:ext cx="8506691" cy="1884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40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approach vs.</a:t>
            </a:r>
            <a:br>
              <a:rPr lang="en-US" dirty="0"/>
            </a:br>
            <a:r>
              <a:rPr lang="en-US" dirty="0"/>
              <a:t>steady improvements over time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</a:t>
            </a:r>
            <a:r>
              <a:rPr lang="en-US" b="1" dirty="0"/>
              <a:t>team size </a:t>
            </a:r>
            <a:r>
              <a:rPr lang="en-US" dirty="0"/>
              <a:t>and </a:t>
            </a:r>
            <a:r>
              <a:rPr lang="en-US" b="1" dirty="0"/>
              <a:t>agility</a:t>
            </a:r>
          </a:p>
          <a:p>
            <a:endParaRPr lang="en-US" dirty="0"/>
          </a:p>
          <a:p>
            <a:r>
              <a:rPr lang="en-US" dirty="0"/>
              <a:t>The big bang can work, but </a:t>
            </a:r>
            <a:r>
              <a:rPr lang="en-US" b="1" dirty="0"/>
              <a:t>usually you want to do it step by step</a:t>
            </a:r>
          </a:p>
          <a:p>
            <a:endParaRPr lang="en-US" dirty="0"/>
          </a:p>
          <a:p>
            <a:r>
              <a:rPr lang="en-US" dirty="0"/>
              <a:t>Take time to </a:t>
            </a:r>
            <a:r>
              <a:rPr lang="en-US" b="1" dirty="0"/>
              <a:t>evaluate different approaches </a:t>
            </a:r>
            <a:r>
              <a:rPr lang="en-US" dirty="0"/>
              <a:t>before you settle</a:t>
            </a:r>
          </a:p>
          <a:p>
            <a:endParaRPr lang="en-US" dirty="0"/>
          </a:p>
          <a:p>
            <a:r>
              <a:rPr lang="en-US" b="1" dirty="0"/>
              <a:t>Establish the fundamentals </a:t>
            </a:r>
            <a:r>
              <a:rPr lang="en-US" dirty="0"/>
              <a:t>before you </a:t>
            </a:r>
            <a:r>
              <a:rPr lang="en-US" b="1" dirty="0"/>
              <a:t>aim for mastery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79031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approach vs.</a:t>
            </a:r>
            <a:br>
              <a:rPr lang="en-US" dirty="0"/>
            </a:br>
            <a:r>
              <a:rPr lang="en-US" dirty="0"/>
              <a:t>steady improvements over time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Tips, Tricks, and Quick Wins: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Plan your roadmap to </a:t>
            </a:r>
            <a:r>
              <a:rPr lang="en-US" b="1" dirty="0"/>
              <a:t>utilize synergies</a:t>
            </a:r>
          </a:p>
          <a:p>
            <a:endParaRPr lang="en-US" dirty="0"/>
          </a:p>
          <a:p>
            <a:r>
              <a:rPr lang="en-US" b="1" dirty="0"/>
              <a:t>Measure your progress </a:t>
            </a:r>
            <a:r>
              <a:rPr lang="en-US" dirty="0"/>
              <a:t>and </a:t>
            </a:r>
            <a:r>
              <a:rPr lang="en-US" b="1" dirty="0"/>
              <a:t>celebrate successes</a:t>
            </a:r>
          </a:p>
          <a:p>
            <a:endParaRPr lang="en-US" dirty="0"/>
          </a:p>
          <a:p>
            <a:r>
              <a:rPr lang="en-US" b="1" dirty="0"/>
              <a:t>Share your achievements </a:t>
            </a:r>
            <a:r>
              <a:rPr lang="en-US" dirty="0"/>
              <a:t>with stakeholders</a:t>
            </a:r>
            <a:endParaRPr lang="en-AT" dirty="0"/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56FBC-2E38-4E6E-8895-3680099758A1}"/>
              </a:ext>
            </a:extLst>
          </p:cNvPr>
          <p:cNvSpPr/>
          <p:nvPr/>
        </p:nvSpPr>
        <p:spPr>
          <a:xfrm>
            <a:off x="401782" y="1918855"/>
            <a:ext cx="8506691" cy="1884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085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b="1" dirty="0"/>
              <a:t>“A deep dive into Secure Software Development based on OWASP SAMM”</a:t>
            </a:r>
          </a:p>
          <a:p>
            <a:pPr marL="101600" indent="0">
              <a:buNone/>
            </a:pPr>
            <a:endParaRPr lang="en-US" sz="1800" b="1" dirty="0"/>
          </a:p>
          <a:p>
            <a:pPr marL="101600" indent="0">
              <a:buNone/>
            </a:pPr>
            <a:r>
              <a:rPr lang="de-AT" sz="1800" dirty="0">
                <a:solidFill>
                  <a:schemeClr val="bg1"/>
                </a:solidFill>
                <a:hlinkClick r:id="rId2" tooltip="https://r.sec-consult.com/ssdl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https://r.sec-consult.com/SSDLC</a:t>
            </a:r>
            <a:endParaRPr lang="de-AT" sz="18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endParaRPr lang="en-US" sz="1800" b="1" dirty="0"/>
          </a:p>
          <a:p>
            <a:pPr marL="101600" indent="0">
              <a:buNone/>
            </a:pPr>
            <a:endParaRPr lang="en-US" sz="1800" b="1" dirty="0"/>
          </a:p>
          <a:p>
            <a:pPr marL="101600" indent="0">
              <a:buNone/>
            </a:pPr>
            <a:r>
              <a:rPr lang="en-US" sz="1800" b="1" dirty="0"/>
              <a:t>Follow me on Twitter for Updates!</a:t>
            </a:r>
            <a:endParaRPr lang="en-AT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DC806-8B95-45F4-98E2-E071D8F5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84" y="1967344"/>
            <a:ext cx="3955541" cy="21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703325" y="1249125"/>
            <a:ext cx="59898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DE" sz="2800" b="1" dirty="0"/>
              <a:t>DI Thomas Kerbl, </a:t>
            </a:r>
            <a:r>
              <a:rPr lang="de-DE" sz="2800" b="1" dirty="0" err="1"/>
              <a:t>MSc</a:t>
            </a:r>
            <a:r>
              <a:rPr lang="de-DE" sz="2800" b="1" dirty="0"/>
              <a:t>.</a:t>
            </a:r>
          </a:p>
          <a:p>
            <a:pPr marL="101600" indent="0">
              <a:buNone/>
            </a:pPr>
            <a:r>
              <a:rPr lang="de-DE" sz="1400" b="1" dirty="0"/>
              <a:t>SEC Consult Unternehmensberatung GmbH</a:t>
            </a:r>
            <a:endParaRPr lang="en-US" sz="1400" dirty="0"/>
          </a:p>
          <a:p>
            <a:pPr marL="101600" indent="0">
              <a:buNone/>
            </a:pPr>
            <a:r>
              <a:rPr lang="en-US" sz="1400" dirty="0"/>
              <a:t>Principal Security Consultant / Teamleader</a:t>
            </a:r>
          </a:p>
          <a:p>
            <a:pPr marL="101600" indent="0">
              <a:buNone/>
            </a:pPr>
            <a:r>
              <a:rPr lang="de-DE" sz="1050" dirty="0"/>
              <a:t>ISTQA, ISAQB, CPSSE, PCiIAA</a:t>
            </a:r>
          </a:p>
          <a:p>
            <a:pPr>
              <a:spcAft>
                <a:spcPts val="600"/>
              </a:spcAft>
            </a:pPr>
            <a:endParaRPr lang="de-DE" sz="1400" dirty="0">
              <a:hlinkClick r:id="rId3"/>
            </a:endParaRPr>
          </a:p>
          <a:p>
            <a:pPr marL="101600" indent="0">
              <a:spcAft>
                <a:spcPts val="600"/>
              </a:spcAft>
              <a:buNone/>
              <a:tabLst>
                <a:tab pos="269875" algn="l"/>
              </a:tabLst>
            </a:pPr>
            <a:r>
              <a:rPr lang="de-DE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de-DE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t.kerbl@sec-consult.com</a:t>
            </a:r>
            <a:endParaRPr lang="de-DE" sz="1400" dirty="0">
              <a:solidFill>
                <a:schemeClr val="bg1"/>
              </a:solidFill>
            </a:endParaRPr>
          </a:p>
          <a:p>
            <a:pPr marL="101600" indent="0">
              <a:spcAft>
                <a:spcPts val="600"/>
              </a:spcAft>
              <a:buNone/>
              <a:tabLst>
                <a:tab pos="269875" algn="l"/>
              </a:tabLst>
            </a:pPr>
            <a:r>
              <a:rPr lang="de-DE" sz="1400" b="1" dirty="0">
                <a:solidFill>
                  <a:schemeClr val="bg1"/>
                </a:solidFill>
              </a:rPr>
              <a:t>T </a:t>
            </a:r>
            <a:r>
              <a:rPr lang="en-US" sz="1400" b="1" dirty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https://twitter.com/dementophobia</a:t>
            </a:r>
            <a:endParaRPr lang="en-US" sz="1400" dirty="0">
              <a:solidFill>
                <a:schemeClr val="bg1"/>
              </a:solidFill>
            </a:endParaRPr>
          </a:p>
          <a:p>
            <a:pPr marL="101600" indent="0">
              <a:spcAft>
                <a:spcPts val="600"/>
              </a:spcAft>
              <a:buNone/>
              <a:tabLst>
                <a:tab pos="269875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L	</a:t>
            </a:r>
            <a:r>
              <a:rPr lang="en-US" sz="1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https://at.linkedin.com/in/thomas-kerbl-2ab81648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1F99-5371-4FF8-AE48-85C4BF416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41" y="1333905"/>
            <a:ext cx="1473341" cy="216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Topics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/>
              <a:t>Security requirements </a:t>
            </a:r>
            <a:r>
              <a:rPr lang="en-US" dirty="0"/>
              <a:t>are the backbone of the SSDLC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b="1" dirty="0"/>
              <a:t>Security Champions </a:t>
            </a:r>
            <a:r>
              <a:rPr lang="en-US" dirty="0"/>
              <a:t>can carry you a long way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dirty="0"/>
              <a:t>Use the benefits of your </a:t>
            </a:r>
            <a:r>
              <a:rPr lang="en-US" b="1" dirty="0"/>
              <a:t>development methodology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b="1" dirty="0"/>
              <a:t>Big bang </a:t>
            </a:r>
            <a:r>
              <a:rPr lang="en-US" dirty="0"/>
              <a:t>approach </a:t>
            </a:r>
            <a:r>
              <a:rPr lang="en-US" b="1" dirty="0"/>
              <a:t>vs. steady improvements </a:t>
            </a:r>
            <a:r>
              <a:rPr lang="en-US" dirty="0"/>
              <a:t>over time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dirty="0"/>
              <a:t>Q&amp;A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 are</a:t>
            </a:r>
            <a:br>
              <a:rPr lang="en-US" dirty="0"/>
            </a:br>
            <a:r>
              <a:rPr lang="en-US" dirty="0"/>
              <a:t>the backbone of the SSDLC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24" y="1363125"/>
            <a:ext cx="8224199" cy="2589900"/>
          </a:xfrm>
        </p:spPr>
        <p:txBody>
          <a:bodyPr/>
          <a:lstStyle/>
          <a:p>
            <a:r>
              <a:rPr lang="en-US" dirty="0"/>
              <a:t>Not all security activities are born equal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Consider your security requirements in all stages of development</a:t>
            </a:r>
          </a:p>
          <a:p>
            <a:endParaRPr lang="en-US" dirty="0"/>
          </a:p>
          <a:p>
            <a:r>
              <a:rPr lang="en-US" dirty="0"/>
              <a:t>Invest in proper security requirements now and reap the benefits later</a:t>
            </a:r>
          </a:p>
          <a:p>
            <a:endParaRPr lang="en-US" dirty="0"/>
          </a:p>
          <a:p>
            <a:r>
              <a:rPr lang="en-US" dirty="0"/>
              <a:t>Use your traceability matrix for root cause analysis</a:t>
            </a:r>
          </a:p>
          <a:p>
            <a:endParaRPr lang="en-US" dirty="0"/>
          </a:p>
          <a:p>
            <a:r>
              <a:rPr lang="en-US" dirty="0"/>
              <a:t>Let’s take a look at some examples next!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356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37315-DE5A-4502-933D-88D00D4B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06680"/>
            <a:ext cx="7726680" cy="4206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AD34A3-D004-4093-9537-3671E75CD93D}"/>
              </a:ext>
            </a:extLst>
          </p:cNvPr>
          <p:cNvSpPr/>
          <p:nvPr/>
        </p:nvSpPr>
        <p:spPr>
          <a:xfrm>
            <a:off x="2494332" y="2201025"/>
            <a:ext cx="1572290" cy="720778"/>
          </a:xfrm>
          <a:prstGeom prst="rect">
            <a:avLst/>
          </a:prstGeom>
          <a:noFill/>
          <a:ln w="76200">
            <a:solidFill>
              <a:srgbClr val="FFFFFF"/>
            </a:solidFill>
          </a:ln>
          <a:effectLst>
            <a:glow rad="2540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6EDFC00-C67C-4E02-BF5B-91BD11F61AF7}"/>
              </a:ext>
            </a:extLst>
          </p:cNvPr>
          <p:cNvSpPr/>
          <p:nvPr/>
        </p:nvSpPr>
        <p:spPr>
          <a:xfrm rot="6144233" flipV="1">
            <a:off x="2332482" y="3035027"/>
            <a:ext cx="701306" cy="3502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2DD0CFB-3841-4C21-8A67-286F2E126F3E}"/>
              </a:ext>
            </a:extLst>
          </p:cNvPr>
          <p:cNvSpPr/>
          <p:nvPr/>
        </p:nvSpPr>
        <p:spPr>
          <a:xfrm rot="589994" flipV="1">
            <a:off x="3762355" y="3011202"/>
            <a:ext cx="1108680" cy="3399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FE4D269-3A44-48C4-B917-12546F1A1DDE}"/>
              </a:ext>
            </a:extLst>
          </p:cNvPr>
          <p:cNvSpPr/>
          <p:nvPr/>
        </p:nvSpPr>
        <p:spPr>
          <a:xfrm rot="9929598" flipH="1" flipV="1">
            <a:off x="3941363" y="2218059"/>
            <a:ext cx="1857171" cy="3399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4AB24513-D604-4CA9-801D-05F2F9C99294}"/>
              </a:ext>
            </a:extLst>
          </p:cNvPr>
          <p:cNvSpPr/>
          <p:nvPr/>
        </p:nvSpPr>
        <p:spPr>
          <a:xfrm rot="11009846" flipH="1" flipV="1">
            <a:off x="3517984" y="1784361"/>
            <a:ext cx="3842741" cy="4724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00E947C-B77B-443E-B69E-DBDEEFE9A0C4}"/>
              </a:ext>
            </a:extLst>
          </p:cNvPr>
          <p:cNvSpPr/>
          <p:nvPr/>
        </p:nvSpPr>
        <p:spPr>
          <a:xfrm rot="7556747" flipV="1">
            <a:off x="1041459" y="2874789"/>
            <a:ext cx="1635001" cy="3502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 are</a:t>
            </a:r>
            <a:br>
              <a:rPr lang="en-US" dirty="0"/>
            </a:br>
            <a:r>
              <a:rPr lang="en-US" dirty="0"/>
              <a:t>the backbone of the SSDLC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24" y="1363125"/>
            <a:ext cx="8224199" cy="25899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Tips, Tricks, and Quick Wins:</a:t>
            </a:r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b="1" dirty="0"/>
              <a:t>OWASP ASVS </a:t>
            </a:r>
            <a:r>
              <a:rPr lang="en-US" dirty="0"/>
              <a:t>as shortcut for technical requirements</a:t>
            </a:r>
          </a:p>
          <a:p>
            <a:endParaRPr lang="en-US" dirty="0"/>
          </a:p>
          <a:p>
            <a:r>
              <a:rPr lang="en-US" dirty="0"/>
              <a:t>Implement a </a:t>
            </a:r>
            <a:r>
              <a:rPr lang="en-US" b="1" dirty="0"/>
              <a:t>Quality Gate</a:t>
            </a:r>
            <a:r>
              <a:rPr lang="en-US" dirty="0"/>
              <a:t> to verify security requirements early on</a:t>
            </a:r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ACBEA-FADB-4970-9442-88CF07714813}"/>
              </a:ext>
            </a:extLst>
          </p:cNvPr>
          <p:cNvSpPr/>
          <p:nvPr/>
        </p:nvSpPr>
        <p:spPr>
          <a:xfrm>
            <a:off x="401782" y="2189020"/>
            <a:ext cx="8506691" cy="130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37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Champions can carry you a long way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25" y="1363125"/>
            <a:ext cx="7915200" cy="3035693"/>
          </a:xfrm>
        </p:spPr>
        <p:txBody>
          <a:bodyPr/>
          <a:lstStyle/>
          <a:p>
            <a:r>
              <a:rPr lang="en-US" b="1" dirty="0"/>
              <a:t>Educate</a:t>
            </a:r>
            <a:r>
              <a:rPr lang="en-US" dirty="0"/>
              <a:t>  and </a:t>
            </a:r>
            <a:r>
              <a:rPr lang="en-US" b="1" dirty="0"/>
              <a:t>enable</a:t>
            </a:r>
            <a:r>
              <a:rPr lang="en-US" dirty="0"/>
              <a:t> your security champions </a:t>
            </a:r>
          </a:p>
          <a:p>
            <a:endParaRPr lang="en-US" dirty="0"/>
          </a:p>
          <a:p>
            <a:r>
              <a:rPr lang="en-US" b="1" dirty="0"/>
              <a:t>Create room </a:t>
            </a:r>
            <a:r>
              <a:rPr lang="en-US" dirty="0"/>
              <a:t>for those who want to contribute</a:t>
            </a:r>
          </a:p>
          <a:p>
            <a:endParaRPr lang="en-US" dirty="0"/>
          </a:p>
          <a:p>
            <a:r>
              <a:rPr lang="en-US" b="1" dirty="0"/>
              <a:t>Getting the buy-in </a:t>
            </a:r>
            <a:r>
              <a:rPr lang="en-US" dirty="0"/>
              <a:t>from </a:t>
            </a:r>
            <a:r>
              <a:rPr lang="en-US" b="1" dirty="0"/>
              <a:t>everyone</a:t>
            </a:r>
            <a:r>
              <a:rPr lang="en-US" dirty="0"/>
              <a:t> </a:t>
            </a:r>
            <a:r>
              <a:rPr lang="en-US" b="1" dirty="0"/>
              <a:t>involved</a:t>
            </a:r>
            <a:r>
              <a:rPr lang="en-US" dirty="0"/>
              <a:t> is crucial</a:t>
            </a:r>
          </a:p>
          <a:p>
            <a:endParaRPr lang="en-US" dirty="0"/>
          </a:p>
          <a:p>
            <a:r>
              <a:rPr lang="en-US" dirty="0"/>
              <a:t>Working on Security must be </a:t>
            </a:r>
            <a:r>
              <a:rPr lang="en-US" b="1" dirty="0"/>
              <a:t>enjoyable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3555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Champions can carry you a long way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Tips, Tricks, and Quick Wins: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Make your security champions </a:t>
            </a:r>
            <a:r>
              <a:rPr lang="en-US" b="1" dirty="0"/>
              <a:t>visible and effective</a:t>
            </a:r>
          </a:p>
          <a:p>
            <a:endParaRPr lang="en-US" dirty="0"/>
          </a:p>
          <a:p>
            <a:r>
              <a:rPr lang="en-US" dirty="0"/>
              <a:t>Build a </a:t>
            </a:r>
            <a:r>
              <a:rPr lang="en-US" b="1" dirty="0"/>
              <a:t>great security culture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45C88-81CC-4CE0-996F-D263FE434ADF}"/>
              </a:ext>
            </a:extLst>
          </p:cNvPr>
          <p:cNvSpPr/>
          <p:nvPr/>
        </p:nvSpPr>
        <p:spPr>
          <a:xfrm>
            <a:off x="401782" y="2189020"/>
            <a:ext cx="8506691" cy="130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27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765-17F5-42C7-B4FD-92BC9C3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benefits of your</a:t>
            </a:r>
            <a:br>
              <a:rPr lang="en-US" dirty="0"/>
            </a:br>
            <a:r>
              <a:rPr lang="en-US" dirty="0"/>
              <a:t>development methodology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A814-BF61-43DB-9BCC-3FB20833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SAMM is </a:t>
            </a:r>
            <a:r>
              <a:rPr lang="en-US" b="1" dirty="0"/>
              <a:t>process and technology agnostic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no one-size-fits-all </a:t>
            </a:r>
            <a:r>
              <a:rPr lang="en-US" dirty="0"/>
              <a:t>security solutions</a:t>
            </a:r>
          </a:p>
          <a:p>
            <a:endParaRPr lang="en-US" dirty="0"/>
          </a:p>
          <a:p>
            <a:r>
              <a:rPr lang="en-US" b="1" dirty="0"/>
              <a:t>Get the most out of the strong areas </a:t>
            </a:r>
            <a:r>
              <a:rPr lang="en-US" dirty="0"/>
              <a:t>of your SDLC</a:t>
            </a:r>
          </a:p>
          <a:p>
            <a:endParaRPr lang="en-US" dirty="0"/>
          </a:p>
          <a:p>
            <a:r>
              <a:rPr lang="en-US" dirty="0"/>
              <a:t>Find ways to </a:t>
            </a:r>
            <a:r>
              <a:rPr lang="en-US" b="1" dirty="0"/>
              <a:t>address the weak spots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4112292069"/>
      </p:ext>
    </p:extLst>
  </p:cSld>
  <p:clrMapOvr>
    <a:masterClrMapping/>
  </p:clrMapOvr>
</p:sld>
</file>

<file path=ppt/theme/theme1.xml><?xml version="1.0" encoding="utf-8"?>
<a:theme xmlns:a="http://schemas.openxmlformats.org/drawingml/2006/main" name="OWASP SAM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92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Source Sans Pro</vt:lpstr>
      <vt:lpstr>Days One</vt:lpstr>
      <vt:lpstr>OWASP SAMM Theme</vt:lpstr>
      <vt:lpstr>USING OWASP SAMM TO KICKSTART THE SSDLC  LESSONS LEARNED FROM REAL-WORLD PROJECTS</vt:lpstr>
      <vt:lpstr>PowerPoint Presentation</vt:lpstr>
      <vt:lpstr>Topics</vt:lpstr>
      <vt:lpstr>Security requirements are the backbone of the SSDLC</vt:lpstr>
      <vt:lpstr>PowerPoint Presentation</vt:lpstr>
      <vt:lpstr>Security requirements are the backbone of the SSDLC</vt:lpstr>
      <vt:lpstr>Security Champions can carry you a long way</vt:lpstr>
      <vt:lpstr>Security Champions can carry you a long way</vt:lpstr>
      <vt:lpstr>Use the benefits of your development methodology</vt:lpstr>
      <vt:lpstr>Use the benefits of your development methodology</vt:lpstr>
      <vt:lpstr>Big bang approach vs. steady improvements over time</vt:lpstr>
      <vt:lpstr>Big bang approach vs. steady improvements over time</vt:lpstr>
      <vt:lpstr>Recommended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OWASP SAMM TO KICKSTART THE SSDLC  LESSONS LEARNED FROM REAL-WORLD PROJECTS</dc:title>
  <cp:lastModifiedBy>Thomas Kerbl</cp:lastModifiedBy>
  <cp:revision>16</cp:revision>
  <dcterms:modified xsi:type="dcterms:W3CDTF">2020-06-15T12:45:34Z</dcterms:modified>
</cp:coreProperties>
</file>