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1"/>
  </p:sldMasterIdLst>
  <p:notesMasterIdLst>
    <p:notesMasterId r:id="rId25"/>
  </p:notesMasterIdLst>
  <p:handoutMasterIdLst>
    <p:handoutMasterId r:id="rId26"/>
  </p:handoutMasterIdLst>
  <p:sldIdLst>
    <p:sldId id="257" r:id="rId2"/>
    <p:sldId id="306" r:id="rId3"/>
    <p:sldId id="317" r:id="rId4"/>
    <p:sldId id="316" r:id="rId5"/>
    <p:sldId id="318" r:id="rId6"/>
    <p:sldId id="320" r:id="rId7"/>
    <p:sldId id="325" r:id="rId8"/>
    <p:sldId id="326" r:id="rId9"/>
    <p:sldId id="319" r:id="rId10"/>
    <p:sldId id="332" r:id="rId11"/>
    <p:sldId id="335" r:id="rId12"/>
    <p:sldId id="321" r:id="rId13"/>
    <p:sldId id="334" r:id="rId14"/>
    <p:sldId id="333" r:id="rId15"/>
    <p:sldId id="322" r:id="rId16"/>
    <p:sldId id="323" r:id="rId17"/>
    <p:sldId id="327" r:id="rId18"/>
    <p:sldId id="336" r:id="rId19"/>
    <p:sldId id="328" r:id="rId20"/>
    <p:sldId id="330" r:id="rId21"/>
    <p:sldId id="329" r:id="rId22"/>
    <p:sldId id="331" r:id="rId23"/>
    <p:sldId id="314"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E362397-7A4A-4FD9-BE40-A72DE916A046}">
          <p14:sldIdLst>
            <p14:sldId id="257"/>
            <p14:sldId id="306"/>
            <p14:sldId id="317"/>
            <p14:sldId id="316"/>
            <p14:sldId id="318"/>
            <p14:sldId id="320"/>
            <p14:sldId id="325"/>
            <p14:sldId id="326"/>
            <p14:sldId id="319"/>
            <p14:sldId id="332"/>
            <p14:sldId id="335"/>
            <p14:sldId id="321"/>
            <p14:sldId id="334"/>
            <p14:sldId id="333"/>
            <p14:sldId id="322"/>
            <p14:sldId id="323"/>
            <p14:sldId id="327"/>
            <p14:sldId id="336"/>
            <p14:sldId id="328"/>
            <p14:sldId id="330"/>
            <p14:sldId id="329"/>
            <p14:sldId id="331"/>
            <p14:sldId id="31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7"/>
    <p:restoredTop sz="94709"/>
  </p:normalViewPr>
  <p:slideViewPr>
    <p:cSldViewPr snapToGrid="0" snapToObjects="1">
      <p:cViewPr varScale="1">
        <p:scale>
          <a:sx n="110" d="100"/>
          <a:sy n="110" d="100"/>
        </p:scale>
        <p:origin x="176" y="4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38405" cy="38405"/>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5115736-9F64-B344-A4EA-0DDEAA50305C}" type="datetimeFigureOut">
              <a:rPr lang="en-US" smtClean="0"/>
              <a:t>9/23/16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7623CF9-242C-FB49-88CD-61D6C950A2F1}" type="slidenum">
              <a:rPr lang="en-US" smtClean="0"/>
              <a:t>‹#›</a:t>
            </a:fld>
            <a:endParaRPr lang="en-US"/>
          </a:p>
        </p:txBody>
      </p:sp>
    </p:spTree>
    <p:extLst>
      <p:ext uri="{BB962C8B-B14F-4D97-AF65-F5344CB8AC3E}">
        <p14:creationId xmlns:p14="http://schemas.microsoft.com/office/powerpoint/2010/main" val="25307675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2E720B-BE6A-FB4B-9CD8-77D912E0FF05}" type="datetimeFigureOut">
              <a:rPr lang="en-US" smtClean="0"/>
              <a:pPr/>
              <a:t>9/23/16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C348FD-417E-BC4B-85B9-A87AE63942A8}" type="slidenum">
              <a:rPr lang="en-US" smtClean="0"/>
              <a:pPr/>
              <a:t>‹#›</a:t>
            </a:fld>
            <a:endParaRPr lang="en-US"/>
          </a:p>
        </p:txBody>
      </p:sp>
    </p:spTree>
    <p:extLst>
      <p:ext uri="{BB962C8B-B14F-4D97-AF65-F5344CB8AC3E}">
        <p14:creationId xmlns:p14="http://schemas.microsoft.com/office/powerpoint/2010/main" val="216590131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p:cNvSpPr>
            <a:spLocks noGrp="1" noChangeArrowheads="1"/>
          </p:cNvSpPr>
          <p:nvPr>
            <p:ph type="sldNum" sz="quarter"/>
          </p:nvPr>
        </p:nvSpPr>
        <p:spPr>
          <a:noFill/>
        </p:spPr>
        <p:txBody>
          <a:bodyPr/>
          <a:lstStyle/>
          <a:p>
            <a:pPr>
              <a:buFont typeface="Wingdings" pitchFamily="-109" charset="2"/>
              <a:buNone/>
            </a:pPr>
            <a:fld id="{311C75D7-F00C-D942-A740-04C5BD4F3BC7}" type="slidenum">
              <a:rPr lang="en-GB">
                <a:latin typeface="Times New Roman" pitchFamily="-109" charset="0"/>
                <a:ea typeface="Bitstream Vera Sans" pitchFamily="-109" charset="0"/>
                <a:cs typeface="Bitstream Vera Sans" pitchFamily="-109" charset="0"/>
              </a:rPr>
              <a:pPr>
                <a:buFont typeface="Wingdings" pitchFamily="-109" charset="2"/>
                <a:buNone/>
              </a:pPr>
              <a:t>1</a:t>
            </a:fld>
            <a:endParaRPr lang="en-GB">
              <a:latin typeface="Times New Roman" pitchFamily="-109" charset="0"/>
              <a:ea typeface="Bitstream Vera Sans" pitchFamily="-109" charset="0"/>
              <a:cs typeface="Bitstream Vera Sans" pitchFamily="-109" charset="0"/>
            </a:endParaRPr>
          </a:p>
        </p:txBody>
      </p:sp>
      <p:sp>
        <p:nvSpPr>
          <p:cNvPr id="17411"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17412" name="Text Box 2"/>
          <p:cNvSpPr>
            <a:spLocks noGrp="1" noChangeArrowheads="1"/>
          </p:cNvSpPr>
          <p:nvPr>
            <p:ph type="body" idx="1"/>
          </p:nvPr>
        </p:nvSpPr>
        <p:spPr>
          <a:xfrm>
            <a:off x="686360" y="4342535"/>
            <a:ext cx="5486681" cy="4114511"/>
          </a:xfrm>
          <a:noFill/>
          <a:ln/>
        </p:spPr>
        <p:txBody>
          <a:bodyPr wrap="none" anchor="ctr"/>
          <a:lstStyle/>
          <a:p>
            <a:endParaRPr lang="en-US">
              <a:latin typeface="Times New Roman" pitchFamily="-109" charset="0"/>
            </a:endParaRPr>
          </a:p>
        </p:txBody>
      </p:sp>
    </p:spTree>
    <p:extLst>
      <p:ext uri="{BB962C8B-B14F-4D97-AF65-F5344CB8AC3E}">
        <p14:creationId xmlns:p14="http://schemas.microsoft.com/office/powerpoint/2010/main" val="1642885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C348FD-417E-BC4B-85B9-A87AE63942A8}" type="slidenum">
              <a:rPr lang="en-US" smtClean="0"/>
              <a:pPr/>
              <a:t>23</a:t>
            </a:fld>
            <a:endParaRPr lang="en-US"/>
          </a:p>
        </p:txBody>
      </p:sp>
    </p:spTree>
    <p:extLst>
      <p:ext uri="{BB962C8B-B14F-4D97-AF65-F5344CB8AC3E}">
        <p14:creationId xmlns:p14="http://schemas.microsoft.com/office/powerpoint/2010/main" val="1830852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1327680" y="1294697"/>
            <a:ext cx="6488640" cy="3153931"/>
          </a:xfrm>
          <a:prstGeom prst="rect">
            <a:avLst/>
          </a:prstGeom>
          <a:ln w="3175">
            <a:solidFill>
              <a:schemeClr val="bg1"/>
            </a:solidFill>
          </a:ln>
          <a:effectLst>
            <a:outerShdw blurRad="63500" sx="100500" sy="100500" algn="ctr" rotWithShape="0">
              <a:prstClr val="black">
                <a:alpha val="50000"/>
              </a:prstClr>
            </a:outerShdw>
          </a:effectLst>
        </p:spPr>
        <p:txBody>
          <a:bodyPr lIns="91430" tIns="45715" rIns="91430" bIns="45715">
            <a:normAutofit/>
          </a:bodyPr>
          <a:lstStyle/>
          <a:p>
            <a:pPr defTabSz="912973">
              <a:lnSpc>
                <a:spcPct val="96000"/>
              </a:lnSpc>
              <a:spcBef>
                <a:spcPts val="1996"/>
              </a:spcBef>
              <a:buClr>
                <a:srgbClr val="6FB7D7"/>
              </a:buClr>
              <a:buSzPct val="110000"/>
              <a:buFont typeface="Wingdings 2" pitchFamily="-109" charset="2"/>
              <a:buNone/>
              <a:defRPr/>
            </a:pPr>
            <a:endParaRPr lang="en-US" sz="3200">
              <a:solidFill>
                <a:srgbClr val="595959"/>
              </a:solidFill>
              <a:latin typeface="Kozuka Gothic Pro M" pitchFamily="34" charset="-128"/>
              <a:ea typeface="Kozuka Gothic Pro M" pitchFamily="34" charset="-128"/>
            </a:endParaRPr>
          </a:p>
        </p:txBody>
      </p:sp>
      <p:sp>
        <p:nvSpPr>
          <p:cNvPr id="2" name="Title 1"/>
          <p:cNvSpPr>
            <a:spLocks noGrp="1"/>
          </p:cNvSpPr>
          <p:nvPr>
            <p:ph type="ctrTitle"/>
          </p:nvPr>
        </p:nvSpPr>
        <p:spPr>
          <a:xfrm>
            <a:off x="1323360" y="1286054"/>
            <a:ext cx="6498158" cy="3179854"/>
          </a:xfrm>
        </p:spPr>
        <p:txBody>
          <a:bodyPr rtlCol="0" anchor="ctr" anchorCtr="0">
            <a:noAutofit/>
          </a:bodyPr>
          <a:lstStyle>
            <a:lvl1pPr marL="0" indent="0" algn="ctr" defTabSz="914305"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Kozuka Gothic Pro M" pitchFamily="34" charset="-128"/>
                <a:ea typeface="Kozuka Gothic Pro M" pitchFamily="34" charset="-128"/>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2" y="4517049"/>
            <a:ext cx="6498159" cy="916641"/>
          </a:xfrm>
        </p:spPr>
        <p:txBody>
          <a:bodyPr rtlCol="0">
            <a:normAutofit/>
          </a:bodyPr>
          <a:lstStyle>
            <a:lvl1pPr marL="0" indent="0" algn="ctr" defTabSz="914305"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Kozuka Gothic Pro M" pitchFamily="34" charset="-128"/>
                <a:ea typeface="Kozuka Gothic Pro M" pitchFamily="34" charset="-128"/>
                <a:cs typeface="+mn-cs"/>
              </a:defRPr>
            </a:lvl1pPr>
            <a:lvl2pPr marL="457153" indent="0" algn="ctr">
              <a:buNone/>
              <a:defRPr>
                <a:solidFill>
                  <a:schemeClr val="tx1">
                    <a:tint val="75000"/>
                  </a:schemeClr>
                </a:solidFill>
              </a:defRPr>
            </a:lvl2pPr>
            <a:lvl3pPr marL="914305" indent="0" algn="ctr">
              <a:buNone/>
              <a:defRPr>
                <a:solidFill>
                  <a:schemeClr val="tx1">
                    <a:tint val="75000"/>
                  </a:schemeClr>
                </a:solidFill>
              </a:defRPr>
            </a:lvl3pPr>
            <a:lvl4pPr marL="1371458" indent="0" algn="ctr">
              <a:buNone/>
              <a:defRPr>
                <a:solidFill>
                  <a:schemeClr val="tx1">
                    <a:tint val="75000"/>
                  </a:schemeClr>
                </a:solidFill>
              </a:defRPr>
            </a:lvl4pPr>
            <a:lvl5pPr marL="1828610" indent="0" algn="ctr">
              <a:buNone/>
              <a:defRPr>
                <a:solidFill>
                  <a:schemeClr val="tx1">
                    <a:tint val="75000"/>
                  </a:schemeClr>
                </a:solidFill>
              </a:defRPr>
            </a:lvl5pPr>
            <a:lvl6pPr marL="2285763" indent="0" algn="ctr">
              <a:buNone/>
              <a:defRPr>
                <a:solidFill>
                  <a:schemeClr val="tx1">
                    <a:tint val="75000"/>
                  </a:schemeClr>
                </a:solidFill>
              </a:defRPr>
            </a:lvl6pPr>
            <a:lvl7pPr marL="2742915" indent="0" algn="ctr">
              <a:buNone/>
              <a:defRPr>
                <a:solidFill>
                  <a:schemeClr val="tx1">
                    <a:tint val="75000"/>
                  </a:schemeClr>
                </a:solidFill>
              </a:defRPr>
            </a:lvl7pPr>
            <a:lvl8pPr marL="3200068" indent="0" algn="ctr">
              <a:buNone/>
              <a:defRPr>
                <a:solidFill>
                  <a:schemeClr val="tx1">
                    <a:tint val="75000"/>
                  </a:schemeClr>
                </a:solidFill>
              </a:defRPr>
            </a:lvl8pPr>
            <a:lvl9pPr marL="3657220" indent="0" algn="ctr">
              <a:buNone/>
              <a:defRPr>
                <a:solidFill>
                  <a:schemeClr val="tx1">
                    <a:tint val="75000"/>
                  </a:schemeClr>
                </a:solidFill>
              </a:defRPr>
            </a:lvl9pPr>
          </a:lstStyle>
          <a:p>
            <a:r>
              <a:rPr lang="en-US" smtClean="0"/>
              <a:t>Click to edit Master subtitle style</a:t>
            </a:r>
            <a:endParaRPr/>
          </a:p>
        </p:txBody>
      </p:sp>
      <p:sp>
        <p:nvSpPr>
          <p:cNvPr id="5" name="Date Placeholder 4"/>
          <p:cNvSpPr>
            <a:spLocks noGrp="1"/>
          </p:cNvSpPr>
          <p:nvPr>
            <p:ph type="dt" sz="half" idx="10"/>
          </p:nvPr>
        </p:nvSpPr>
        <p:spPr/>
        <p:txBody>
          <a:bodyPr/>
          <a:lstStyle/>
          <a:p>
            <a:r>
              <a:rPr lang="en-US" smtClean="0"/>
              <a:t>rev 15/10/4</a:t>
            </a:r>
            <a:endParaRPr lang="en-US"/>
          </a:p>
        </p:txBody>
      </p:sp>
      <p:sp>
        <p:nvSpPr>
          <p:cNvPr id="6" name="Footer Placeholder 5"/>
          <p:cNvSpPr>
            <a:spLocks noGrp="1"/>
          </p:cNvSpPr>
          <p:nvPr>
            <p:ph type="ftr" sz="quarter" idx="11"/>
          </p:nvPr>
        </p:nvSpPr>
        <p:spPr/>
        <p:txBody>
          <a:bodyPr/>
          <a:lstStyle/>
          <a:p>
            <a:r>
              <a:rPr lang="en-US" smtClean="0"/>
              <a:t>Intro ITWS</a:t>
            </a:r>
            <a:endParaRPr lang="en-US"/>
          </a:p>
        </p:txBody>
      </p:sp>
      <p:sp>
        <p:nvSpPr>
          <p:cNvPr id="7" name="Slide Number Placeholder 6"/>
          <p:cNvSpPr>
            <a:spLocks noGrp="1"/>
          </p:cNvSpPr>
          <p:nvPr>
            <p:ph type="sldNum" sz="quarter" idx="12"/>
          </p:nvPr>
        </p:nvSpPr>
        <p:spPr/>
        <p:txBody>
          <a:bodyPr/>
          <a:lstStyle/>
          <a:p>
            <a:fld id="{3FB4D746-536C-5F43-9CDA-58AA2D13BEE1}"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3"/>
            <a:ext cx="4079545" cy="1162050"/>
          </a:xfrm>
        </p:spPr>
        <p:txBody>
          <a:bodyPr/>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9" y="1787856"/>
            <a:ext cx="4079545" cy="3720152"/>
          </a:xfrm>
        </p:spPr>
        <p:txBody>
          <a:bodyPr>
            <a:normAutofit/>
          </a:bodyPr>
          <a:lstStyle>
            <a:lvl1pPr marL="0" indent="0" algn="ctr">
              <a:buNone/>
              <a:defRPr sz="1800"/>
            </a:lvl1pPr>
            <a:lvl2pPr marL="457153" indent="0">
              <a:buNone/>
              <a:defRPr sz="1200"/>
            </a:lvl2pPr>
            <a:lvl3pPr marL="914305" indent="0">
              <a:buNone/>
              <a:defRPr sz="1000"/>
            </a:lvl3pPr>
            <a:lvl4pPr marL="1371458" indent="0">
              <a:buNone/>
              <a:defRPr sz="900"/>
            </a:lvl4pPr>
            <a:lvl5pPr marL="1828610" indent="0">
              <a:buNone/>
              <a:defRPr sz="900"/>
            </a:lvl5pPr>
            <a:lvl6pPr marL="2285763" indent="0">
              <a:buNone/>
              <a:defRPr sz="900"/>
            </a:lvl6pPr>
            <a:lvl7pPr marL="2742915" indent="0">
              <a:buNone/>
              <a:defRPr sz="900"/>
            </a:lvl7pPr>
            <a:lvl8pPr marL="3200068" indent="0">
              <a:buNone/>
              <a:defRPr sz="900"/>
            </a:lvl8pPr>
            <a:lvl9pPr marL="3657220" indent="0">
              <a:buNone/>
              <a:defRPr sz="900"/>
            </a:lvl9pPr>
          </a:lstStyle>
          <a:p>
            <a:pPr lvl="0"/>
            <a:r>
              <a:rPr lang="en-US" smtClean="0"/>
              <a:t>Click to edit Master text styles</a:t>
            </a:r>
          </a:p>
        </p:txBody>
      </p:sp>
      <p:sp>
        <p:nvSpPr>
          <p:cNvPr id="8" name="Picture Placeholder 2"/>
          <p:cNvSpPr>
            <a:spLocks noGrp="1"/>
          </p:cNvSpPr>
          <p:nvPr>
            <p:ph type="pic" idx="1"/>
          </p:nvPr>
        </p:nvSpPr>
        <p:spPr>
          <a:xfrm>
            <a:off x="5090617" y="359393"/>
            <a:ext cx="3657600" cy="5318077"/>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lgn="l" defTabSz="914305"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153" indent="0">
              <a:buNone/>
              <a:defRPr sz="2800"/>
            </a:lvl2pPr>
            <a:lvl3pPr marL="914305" indent="0">
              <a:buNone/>
              <a:defRPr sz="2400"/>
            </a:lvl3pPr>
            <a:lvl4pPr marL="1371458" indent="0">
              <a:buNone/>
              <a:defRPr sz="2000"/>
            </a:lvl4pPr>
            <a:lvl5pPr marL="1828610" indent="0">
              <a:buNone/>
              <a:defRPr sz="2000"/>
            </a:lvl5pPr>
            <a:lvl6pPr marL="2285763" indent="0">
              <a:buNone/>
              <a:defRPr sz="2000"/>
            </a:lvl6pPr>
            <a:lvl7pPr marL="2742915" indent="0">
              <a:buNone/>
              <a:defRPr sz="2000"/>
            </a:lvl7pPr>
            <a:lvl8pPr marL="3200068" indent="0">
              <a:buNone/>
              <a:defRPr sz="2000"/>
            </a:lvl8pPr>
            <a:lvl9pPr marL="3657220" indent="0">
              <a:buNone/>
              <a:defRPr sz="2000"/>
            </a:lvl9pPr>
          </a:lstStyle>
          <a:p>
            <a:pPr lvl="0"/>
            <a:r>
              <a:rPr lang="en-US" noProof="0" smtClean="0"/>
              <a:t>Click icon to add picture</a:t>
            </a:r>
            <a:endParaRPr noProof="0"/>
          </a:p>
        </p:txBody>
      </p:sp>
      <p:sp>
        <p:nvSpPr>
          <p:cNvPr id="3" name="Date Placeholder 2"/>
          <p:cNvSpPr>
            <a:spLocks noGrp="1"/>
          </p:cNvSpPr>
          <p:nvPr>
            <p:ph type="dt" sz="half" idx="10"/>
          </p:nvPr>
        </p:nvSpPr>
        <p:spPr/>
        <p:txBody>
          <a:bodyPr/>
          <a:lstStyle/>
          <a:p>
            <a:r>
              <a:rPr lang="en-US" smtClean="0"/>
              <a:t>rev 15/10/4</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3FB4D746-536C-5F43-9CDA-58AA2D13BEE1}"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r>
              <a:rPr lang="en-US" smtClean="0"/>
              <a:t>rev 15/10/4</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3FB4D746-536C-5F43-9CDA-58AA2D13BEE1}"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r>
              <a:rPr lang="en-US" smtClean="0"/>
              <a:t>rev 15/10/4</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3FB4D746-536C-5F43-9CDA-58AA2D13BEE1}"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8160" cy="114348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rev 15/10/4</a:t>
            </a:r>
            <a:endParaRPr lang="en-US"/>
          </a:p>
        </p:txBody>
      </p:sp>
      <p:sp>
        <p:nvSpPr>
          <p:cNvPr id="4" name="Footer Placeholder 3"/>
          <p:cNvSpPr>
            <a:spLocks noGrp="1"/>
          </p:cNvSpPr>
          <p:nvPr>
            <p:ph type="ftr" sz="quarter" idx="11"/>
          </p:nvPr>
        </p:nvSpPr>
        <p:spPr/>
        <p:txBody>
          <a:bodyPr/>
          <a:lstStyle/>
          <a:p>
            <a:r>
              <a:rPr lang="en-US" smtClean="0"/>
              <a:t>Intro ITWS</a:t>
            </a:r>
            <a:endParaRPr lang="en-US"/>
          </a:p>
        </p:txBody>
      </p:sp>
      <p:sp>
        <p:nvSpPr>
          <p:cNvPr id="5" name="Slide Number Placeholder 4"/>
          <p:cNvSpPr>
            <a:spLocks noGrp="1"/>
          </p:cNvSpPr>
          <p:nvPr>
            <p:ph type="sldNum" sz="quarter" idx="12"/>
          </p:nvPr>
        </p:nvSpPr>
        <p:spPr/>
        <p:txBody>
          <a:bodyPr/>
          <a:lstStyle/>
          <a:p>
            <a:fld id="{3FB4D746-536C-5F43-9CDA-58AA2D13BEE1}"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r>
              <a:rPr lang="en-US" smtClean="0"/>
              <a:t>rev 15/10/4</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3FB4D746-536C-5F43-9CDA-58AA2D13BEE1}"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9" y="3352802"/>
            <a:ext cx="8416925" cy="1470025"/>
          </a:xfrm>
        </p:spPr>
        <p:txBody>
          <a:bodyPr/>
          <a:lstStyle/>
          <a:p>
            <a:r>
              <a:rPr lang="en-US" smtClean="0"/>
              <a:t>Click to edit Master title style</a:t>
            </a:r>
            <a:endParaRPr/>
          </a:p>
        </p:txBody>
      </p:sp>
      <p:sp>
        <p:nvSpPr>
          <p:cNvPr id="3" name="Subtitle 2"/>
          <p:cNvSpPr>
            <a:spLocks noGrp="1"/>
          </p:cNvSpPr>
          <p:nvPr>
            <p:ph type="subTitle" idx="1"/>
          </p:nvPr>
        </p:nvSpPr>
        <p:spPr>
          <a:xfrm>
            <a:off x="363539" y="4771029"/>
            <a:ext cx="8416925" cy="972671"/>
          </a:xfrm>
        </p:spPr>
        <p:txBody>
          <a:bodyPr>
            <a:normAutofit/>
          </a:bodyPr>
          <a:lstStyle>
            <a:lvl1pPr marL="0" indent="0" algn="ctr">
              <a:spcBef>
                <a:spcPts val="300"/>
              </a:spcBef>
              <a:buNone/>
              <a:defRPr sz="1800">
                <a:solidFill>
                  <a:schemeClr val="tx1">
                    <a:tint val="75000"/>
                  </a:schemeClr>
                </a:solidFill>
              </a:defRPr>
            </a:lvl1pPr>
            <a:lvl2pPr marL="457153" indent="0" algn="ctr">
              <a:buNone/>
              <a:defRPr>
                <a:solidFill>
                  <a:schemeClr val="tx1">
                    <a:tint val="75000"/>
                  </a:schemeClr>
                </a:solidFill>
              </a:defRPr>
            </a:lvl2pPr>
            <a:lvl3pPr marL="914305" indent="0" algn="ctr">
              <a:buNone/>
              <a:defRPr>
                <a:solidFill>
                  <a:schemeClr val="tx1">
                    <a:tint val="75000"/>
                  </a:schemeClr>
                </a:solidFill>
              </a:defRPr>
            </a:lvl3pPr>
            <a:lvl4pPr marL="1371458" indent="0" algn="ctr">
              <a:buNone/>
              <a:defRPr>
                <a:solidFill>
                  <a:schemeClr val="tx1">
                    <a:tint val="75000"/>
                  </a:schemeClr>
                </a:solidFill>
              </a:defRPr>
            </a:lvl4pPr>
            <a:lvl5pPr marL="1828610" indent="0" algn="ctr">
              <a:buNone/>
              <a:defRPr>
                <a:solidFill>
                  <a:schemeClr val="tx1">
                    <a:tint val="75000"/>
                  </a:schemeClr>
                </a:solidFill>
              </a:defRPr>
            </a:lvl5pPr>
            <a:lvl6pPr marL="2285763" indent="0" algn="ctr">
              <a:buNone/>
              <a:defRPr>
                <a:solidFill>
                  <a:schemeClr val="tx1">
                    <a:tint val="75000"/>
                  </a:schemeClr>
                </a:solidFill>
              </a:defRPr>
            </a:lvl6pPr>
            <a:lvl7pPr marL="2742915" indent="0" algn="ctr">
              <a:buNone/>
              <a:defRPr>
                <a:solidFill>
                  <a:schemeClr val="tx1">
                    <a:tint val="75000"/>
                  </a:schemeClr>
                </a:solidFill>
              </a:defRPr>
            </a:lvl7pPr>
            <a:lvl8pPr marL="3200068" indent="0" algn="ctr">
              <a:buNone/>
              <a:defRPr>
                <a:solidFill>
                  <a:schemeClr val="tx1">
                    <a:tint val="75000"/>
                  </a:schemeClr>
                </a:solidFill>
              </a:defRPr>
            </a:lvl8pPr>
            <a:lvl9pPr marL="3657220" indent="0" algn="ctr">
              <a:buNone/>
              <a:defRPr>
                <a:solidFill>
                  <a:schemeClr val="tx1">
                    <a:tint val="75000"/>
                  </a:schemeClr>
                </a:solidFill>
              </a:defRPr>
            </a:lvl9pPr>
          </a:lstStyle>
          <a:p>
            <a:r>
              <a:rPr lang="en-US" smtClean="0"/>
              <a:t>Click to edit Master subtitle style</a:t>
            </a:r>
            <a:endParaRPr/>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buNone/>
              <a:defRPr sz="3200"/>
            </a:lvl1pPr>
            <a:lvl2pPr marL="457153" indent="0">
              <a:buNone/>
              <a:defRPr sz="2800"/>
            </a:lvl2pPr>
            <a:lvl3pPr marL="914305" indent="0">
              <a:buNone/>
              <a:defRPr sz="2400"/>
            </a:lvl3pPr>
            <a:lvl4pPr marL="1371458" indent="0">
              <a:buNone/>
              <a:defRPr sz="2000"/>
            </a:lvl4pPr>
            <a:lvl5pPr marL="1828610" indent="0">
              <a:buNone/>
              <a:defRPr sz="2000"/>
            </a:lvl5pPr>
            <a:lvl6pPr marL="2285763" indent="0">
              <a:buNone/>
              <a:defRPr sz="2000"/>
            </a:lvl6pPr>
            <a:lvl7pPr marL="2742915" indent="0">
              <a:buNone/>
              <a:defRPr sz="2000"/>
            </a:lvl7pPr>
            <a:lvl8pPr marL="3200068" indent="0">
              <a:buNone/>
              <a:defRPr sz="2000"/>
            </a:lvl8pPr>
            <a:lvl9pPr marL="3657220" indent="0">
              <a:buNone/>
              <a:defRPr sz="2000"/>
            </a:lvl9pPr>
          </a:lstStyle>
          <a:p>
            <a:pPr lvl="0"/>
            <a:r>
              <a:rPr lang="en-US" noProof="0" smtClean="0"/>
              <a:t>Click icon to add picture</a:t>
            </a:r>
            <a:endParaRPr noProof="0"/>
          </a:p>
        </p:txBody>
      </p:sp>
      <p:sp>
        <p:nvSpPr>
          <p:cNvPr id="4" name="Date Placeholder 3"/>
          <p:cNvSpPr>
            <a:spLocks noGrp="1"/>
          </p:cNvSpPr>
          <p:nvPr>
            <p:ph type="dt" sz="half" idx="14"/>
          </p:nvPr>
        </p:nvSpPr>
        <p:spPr/>
        <p:txBody>
          <a:bodyPr/>
          <a:lstStyle/>
          <a:p>
            <a:r>
              <a:rPr lang="en-US" smtClean="0"/>
              <a:t>rev 15/10/4</a:t>
            </a:r>
            <a:endParaRPr lang="en-US"/>
          </a:p>
        </p:txBody>
      </p:sp>
      <p:sp>
        <p:nvSpPr>
          <p:cNvPr id="5" name="Footer Placeholder 4"/>
          <p:cNvSpPr>
            <a:spLocks noGrp="1"/>
          </p:cNvSpPr>
          <p:nvPr>
            <p:ph type="ftr" sz="quarter" idx="15"/>
          </p:nvPr>
        </p:nvSpPr>
        <p:spPr/>
        <p:txBody>
          <a:bodyPr/>
          <a:lstStyle/>
          <a:p>
            <a:r>
              <a:rPr lang="en-US" smtClean="0"/>
              <a:t>Intro ITWS</a:t>
            </a:r>
            <a:endParaRPr lang="en-US"/>
          </a:p>
        </p:txBody>
      </p:sp>
      <p:sp>
        <p:nvSpPr>
          <p:cNvPr id="6" name="Slide Number Placeholder 5"/>
          <p:cNvSpPr>
            <a:spLocks noGrp="1"/>
          </p:cNvSpPr>
          <p:nvPr>
            <p:ph type="sldNum" sz="quarter" idx="16"/>
          </p:nvPr>
        </p:nvSpPr>
        <p:spPr/>
        <p:txBody>
          <a:bodyPr/>
          <a:lstStyle/>
          <a:p>
            <a:fld id="{3FB4D746-536C-5F43-9CDA-58AA2D13BEE1}"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6" y="2403145"/>
            <a:ext cx="8056563" cy="1362075"/>
          </a:xfrm>
        </p:spPr>
        <p:txBody>
          <a:bodyPr/>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6" y="3736005"/>
            <a:ext cx="8056563" cy="1500187"/>
          </a:xfrm>
        </p:spPr>
        <p:txBody>
          <a:bodyPr>
            <a:normAutofit/>
          </a:bodyPr>
          <a:lstStyle>
            <a:lvl1pPr marL="0" indent="0" algn="ctr">
              <a:spcBef>
                <a:spcPts val="300"/>
              </a:spcBef>
              <a:buNone/>
              <a:defRPr sz="1800">
                <a:solidFill>
                  <a:schemeClr val="tx1">
                    <a:tint val="75000"/>
                  </a:schemeClr>
                </a:solidFill>
              </a:defRPr>
            </a:lvl1pPr>
            <a:lvl2pPr marL="457153" indent="0">
              <a:buNone/>
              <a:defRPr sz="1800">
                <a:solidFill>
                  <a:schemeClr val="tx1">
                    <a:tint val="75000"/>
                  </a:schemeClr>
                </a:solidFill>
              </a:defRPr>
            </a:lvl2pPr>
            <a:lvl3pPr marL="914305" indent="0">
              <a:buNone/>
              <a:defRPr sz="1600">
                <a:solidFill>
                  <a:schemeClr val="tx1">
                    <a:tint val="75000"/>
                  </a:schemeClr>
                </a:solidFill>
              </a:defRPr>
            </a:lvl3pPr>
            <a:lvl4pPr marL="1371458" indent="0">
              <a:buNone/>
              <a:defRPr sz="1400">
                <a:solidFill>
                  <a:schemeClr val="tx1">
                    <a:tint val="75000"/>
                  </a:schemeClr>
                </a:solidFill>
              </a:defRPr>
            </a:lvl4pPr>
            <a:lvl5pPr marL="1828610" indent="0">
              <a:buNone/>
              <a:defRPr sz="1400">
                <a:solidFill>
                  <a:schemeClr val="tx1">
                    <a:tint val="75000"/>
                  </a:schemeClr>
                </a:solidFill>
              </a:defRPr>
            </a:lvl5pPr>
            <a:lvl6pPr marL="2285763" indent="0">
              <a:buNone/>
              <a:defRPr sz="1400">
                <a:solidFill>
                  <a:schemeClr val="tx1">
                    <a:tint val="75000"/>
                  </a:schemeClr>
                </a:solidFill>
              </a:defRPr>
            </a:lvl6pPr>
            <a:lvl7pPr marL="2742915" indent="0">
              <a:buNone/>
              <a:defRPr sz="1400">
                <a:solidFill>
                  <a:schemeClr val="tx1">
                    <a:tint val="75000"/>
                  </a:schemeClr>
                </a:solidFill>
              </a:defRPr>
            </a:lvl7pPr>
            <a:lvl8pPr marL="3200068" indent="0">
              <a:buNone/>
              <a:defRPr sz="1400">
                <a:solidFill>
                  <a:schemeClr val="tx1">
                    <a:tint val="75000"/>
                  </a:schemeClr>
                </a:solidFill>
              </a:defRPr>
            </a:lvl8pPr>
            <a:lvl9pPr marL="365722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rev 15/10/4</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3FB4D746-536C-5F43-9CDA-58AA2D13BEE1}"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51072"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r>
              <a:rPr lang="en-US" smtClean="0"/>
              <a:t>rev 15/10/4</a:t>
            </a:r>
            <a:endParaRPr lang="en-US"/>
          </a:p>
        </p:txBody>
      </p:sp>
      <p:sp>
        <p:nvSpPr>
          <p:cNvPr id="6" name="Footer Placeholder 5"/>
          <p:cNvSpPr>
            <a:spLocks noGrp="1"/>
          </p:cNvSpPr>
          <p:nvPr>
            <p:ph type="ftr" sz="quarter" idx="11"/>
          </p:nvPr>
        </p:nvSpPr>
        <p:spPr/>
        <p:txBody>
          <a:bodyPr/>
          <a:lstStyle/>
          <a:p>
            <a:r>
              <a:rPr lang="en-US" smtClean="0"/>
              <a:t>Intro ITWS</a:t>
            </a:r>
            <a:endParaRPr lang="en-US"/>
          </a:p>
        </p:txBody>
      </p:sp>
      <p:sp>
        <p:nvSpPr>
          <p:cNvPr id="7" name="Slide Number Placeholder 6"/>
          <p:cNvSpPr>
            <a:spLocks noGrp="1"/>
          </p:cNvSpPr>
          <p:nvPr>
            <p:ph type="sldNum" sz="quarter" idx="12"/>
          </p:nvPr>
        </p:nvSpPr>
        <p:spPr/>
        <p:txBody>
          <a:bodyPr/>
          <a:lstStyle/>
          <a:p>
            <a:fld id="{3FB4D746-536C-5F43-9CDA-58AA2D13BEE1}"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5"/>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153" indent="0">
              <a:buNone/>
              <a:defRPr sz="2000" b="1"/>
            </a:lvl2pPr>
            <a:lvl3pPr marL="914305" indent="0">
              <a:buNone/>
              <a:defRPr sz="1800" b="1"/>
            </a:lvl3pPr>
            <a:lvl4pPr marL="1371458" indent="0">
              <a:buNone/>
              <a:defRPr sz="1600" b="1"/>
            </a:lvl4pPr>
            <a:lvl5pPr marL="1828610" indent="0">
              <a:buNone/>
              <a:defRPr sz="1600" b="1"/>
            </a:lvl5pPr>
            <a:lvl6pPr marL="2285763" indent="0">
              <a:buNone/>
              <a:defRPr sz="1600" b="1"/>
            </a:lvl6pPr>
            <a:lvl7pPr marL="2742915" indent="0">
              <a:buNone/>
              <a:defRPr sz="1600" b="1"/>
            </a:lvl7pPr>
            <a:lvl8pPr marL="3200068" indent="0">
              <a:buNone/>
              <a:defRPr sz="1600" b="1"/>
            </a:lvl8pPr>
            <a:lvl9pPr marL="365722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6"/>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51070" y="1453225"/>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153" indent="0">
              <a:buNone/>
              <a:defRPr sz="2000" b="1"/>
            </a:lvl2pPr>
            <a:lvl3pPr marL="914305" indent="0">
              <a:buNone/>
              <a:defRPr sz="1800" b="1"/>
            </a:lvl3pPr>
            <a:lvl4pPr marL="1371458" indent="0">
              <a:buNone/>
              <a:defRPr sz="1600" b="1"/>
            </a:lvl4pPr>
            <a:lvl5pPr marL="1828610" indent="0">
              <a:buNone/>
              <a:defRPr sz="1600" b="1"/>
            </a:lvl5pPr>
            <a:lvl6pPr marL="2285763" indent="0">
              <a:buNone/>
              <a:defRPr sz="1600" b="1"/>
            </a:lvl6pPr>
            <a:lvl7pPr marL="2742915" indent="0">
              <a:buNone/>
              <a:defRPr sz="1600" b="1"/>
            </a:lvl7pPr>
            <a:lvl8pPr marL="3200068" indent="0">
              <a:buNone/>
              <a:defRPr sz="1600" b="1"/>
            </a:lvl8pPr>
            <a:lvl9pPr marL="365722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6"/>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r>
              <a:rPr lang="en-US" smtClean="0"/>
              <a:t>rev 15/10/4</a:t>
            </a:r>
            <a:endParaRPr lang="en-US"/>
          </a:p>
        </p:txBody>
      </p:sp>
      <p:sp>
        <p:nvSpPr>
          <p:cNvPr id="8" name="Footer Placeholder 7"/>
          <p:cNvSpPr>
            <a:spLocks noGrp="1"/>
          </p:cNvSpPr>
          <p:nvPr>
            <p:ph type="ftr" sz="quarter" idx="11"/>
          </p:nvPr>
        </p:nvSpPr>
        <p:spPr/>
        <p:txBody>
          <a:bodyPr/>
          <a:lstStyle/>
          <a:p>
            <a:r>
              <a:rPr lang="en-US" smtClean="0"/>
              <a:t>Intro ITWS</a:t>
            </a:r>
            <a:endParaRPr lang="en-US"/>
          </a:p>
        </p:txBody>
      </p:sp>
      <p:sp>
        <p:nvSpPr>
          <p:cNvPr id="9" name="Slide Number Placeholder 8"/>
          <p:cNvSpPr>
            <a:spLocks noGrp="1"/>
          </p:cNvSpPr>
          <p:nvPr>
            <p:ph type="sldNum" sz="quarter" idx="12"/>
          </p:nvPr>
        </p:nvSpPr>
        <p:spPr/>
        <p:txBody>
          <a:bodyPr/>
          <a:lstStyle/>
          <a:p>
            <a:fld id="{3FB4D746-536C-5F43-9CDA-58AA2D13BEE1}"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r>
              <a:rPr lang="en-US" smtClean="0"/>
              <a:t>rev 15/10/4</a:t>
            </a:r>
            <a:endParaRPr lang="en-US"/>
          </a:p>
        </p:txBody>
      </p:sp>
      <p:sp>
        <p:nvSpPr>
          <p:cNvPr id="4" name="Footer Placeholder 3"/>
          <p:cNvSpPr>
            <a:spLocks noGrp="1"/>
          </p:cNvSpPr>
          <p:nvPr>
            <p:ph type="ftr" sz="quarter" idx="11"/>
          </p:nvPr>
        </p:nvSpPr>
        <p:spPr/>
        <p:txBody>
          <a:bodyPr/>
          <a:lstStyle/>
          <a:p>
            <a:r>
              <a:rPr lang="en-US" smtClean="0"/>
              <a:t>Intro ITWS</a:t>
            </a:r>
            <a:endParaRPr lang="en-US"/>
          </a:p>
        </p:txBody>
      </p:sp>
      <p:sp>
        <p:nvSpPr>
          <p:cNvPr id="5" name="Slide Number Placeholder 4"/>
          <p:cNvSpPr>
            <a:spLocks noGrp="1"/>
          </p:cNvSpPr>
          <p:nvPr>
            <p:ph type="sldNum" sz="quarter" idx="12"/>
          </p:nvPr>
        </p:nvSpPr>
        <p:spPr/>
        <p:txBody>
          <a:bodyPr/>
          <a:lstStyle/>
          <a:p>
            <a:fld id="{3FB4D746-536C-5F43-9CDA-58AA2D13BEE1}"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rev 15/10/4</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3FB4D746-536C-5F43-9CDA-58AA2D13BEE1}"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3"/>
            <a:ext cx="3840480" cy="1162050"/>
          </a:xfrm>
        </p:spPr>
        <p:txBody>
          <a:bodyPr/>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5"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buNone/>
              <a:defRPr sz="1800"/>
            </a:lvl1pPr>
            <a:lvl2pPr marL="457153" indent="0">
              <a:buNone/>
              <a:defRPr sz="1200"/>
            </a:lvl2pPr>
            <a:lvl3pPr marL="914305" indent="0">
              <a:buNone/>
              <a:defRPr sz="1000"/>
            </a:lvl3pPr>
            <a:lvl4pPr marL="1371458" indent="0">
              <a:buNone/>
              <a:defRPr sz="900"/>
            </a:lvl4pPr>
            <a:lvl5pPr marL="1828610" indent="0">
              <a:buNone/>
              <a:defRPr sz="900"/>
            </a:lvl5pPr>
            <a:lvl6pPr marL="2285763" indent="0">
              <a:buNone/>
              <a:defRPr sz="900"/>
            </a:lvl6pPr>
            <a:lvl7pPr marL="2742915" indent="0">
              <a:buNone/>
              <a:defRPr sz="900"/>
            </a:lvl7pPr>
            <a:lvl8pPr marL="3200068" indent="0">
              <a:buNone/>
              <a:defRPr sz="900"/>
            </a:lvl8pPr>
            <a:lvl9pPr marL="365722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rev 15/10/4</a:t>
            </a:r>
            <a:endParaRPr lang="en-US"/>
          </a:p>
        </p:txBody>
      </p:sp>
      <p:sp>
        <p:nvSpPr>
          <p:cNvPr id="6" name="Footer Placeholder 5"/>
          <p:cNvSpPr>
            <a:spLocks noGrp="1"/>
          </p:cNvSpPr>
          <p:nvPr>
            <p:ph type="ftr" sz="quarter" idx="11"/>
          </p:nvPr>
        </p:nvSpPr>
        <p:spPr/>
        <p:txBody>
          <a:bodyPr/>
          <a:lstStyle/>
          <a:p>
            <a:r>
              <a:rPr lang="en-US" smtClean="0"/>
              <a:t>Intro ITWS</a:t>
            </a:r>
            <a:endParaRPr lang="en-US"/>
          </a:p>
        </p:txBody>
      </p:sp>
      <p:sp>
        <p:nvSpPr>
          <p:cNvPr id="7" name="Slide Number Placeholder 6"/>
          <p:cNvSpPr>
            <a:spLocks noGrp="1"/>
          </p:cNvSpPr>
          <p:nvPr>
            <p:ph type="sldNum" sz="quarter" idx="12"/>
          </p:nvPr>
        </p:nvSpPr>
        <p:spPr/>
        <p:txBody>
          <a:bodyPr/>
          <a:lstStyle/>
          <a:p>
            <a:fld id="{3FB4D746-536C-5F43-9CDA-58AA2D13BEE1}" type="slidenum">
              <a:rPr lang="en-US" smtClean="0"/>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548641" y="108012"/>
            <a:ext cx="8042400" cy="1336460"/>
          </a:xfrm>
          <a:prstGeom prst="rect">
            <a:avLst/>
          </a:prstGeom>
          <a:noFill/>
          <a:ln w="9525">
            <a:noFill/>
            <a:miter lim="800000"/>
            <a:headEnd/>
            <a:tailEnd/>
          </a:ln>
        </p:spPr>
        <p:txBody>
          <a:bodyPr vert="horz" wrap="square" lIns="91430" tIns="45715" rIns="91430" bIns="45715" numCol="1" anchor="b"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548641" y="1600008"/>
            <a:ext cx="8042400" cy="4343496"/>
          </a:xfrm>
          <a:prstGeom prst="rect">
            <a:avLst/>
          </a:prstGeom>
          <a:noFill/>
          <a:ln w="9525">
            <a:noFill/>
            <a:miter lim="800000"/>
            <a:headEnd/>
            <a:tailEnd/>
          </a:ln>
        </p:spPr>
        <p:txBody>
          <a:bodyPr vert="horz" wrap="square" lIns="91430" tIns="45715" rIns="91430" bIns="4571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TextBox 6"/>
          <p:cNvSpPr txBox="1"/>
          <p:nvPr/>
        </p:nvSpPr>
        <p:spPr>
          <a:xfrm>
            <a:off x="279284" y="6332346"/>
            <a:ext cx="4838400" cy="251288"/>
          </a:xfrm>
          <a:prstGeom prst="rect">
            <a:avLst/>
          </a:prstGeom>
          <a:noFill/>
        </p:spPr>
        <p:txBody>
          <a:bodyPr wrap="square" lIns="82945" tIns="41473" rIns="82945" bIns="41473" rtlCol="0">
            <a:spAutoFit/>
          </a:bodyPr>
          <a:lstStyle/>
          <a:p>
            <a:pPr marL="0" marR="0" indent="0" algn="l" defTabSz="414726" rtl="0" eaLnBrk="1" fontAlgn="base" latinLnBrk="0" hangingPunct="1">
              <a:lnSpc>
                <a:spcPct val="100000"/>
              </a:lnSpc>
              <a:spcBef>
                <a:spcPct val="0"/>
              </a:spcBef>
              <a:spcAft>
                <a:spcPct val="0"/>
              </a:spcAft>
              <a:buClrTx/>
              <a:buSzTx/>
              <a:buFontTx/>
              <a:buNone/>
              <a:tabLst/>
              <a:defRPr/>
            </a:pPr>
            <a:r>
              <a:rPr lang="en-GB" sz="1100" dirty="0" smtClean="0">
                <a:solidFill>
                  <a:schemeClr val="bg1"/>
                </a:solidFill>
              </a:rPr>
              <a:t>Intro to IT </a:t>
            </a:r>
            <a:r>
              <a:rPr lang="en-GB" sz="1100" smtClean="0">
                <a:solidFill>
                  <a:schemeClr val="bg1"/>
                </a:solidFill>
              </a:rPr>
              <a:t>– Building a Website</a:t>
            </a:r>
            <a:endParaRPr lang="en-US" sz="1100" dirty="0">
              <a:solidFill>
                <a:schemeClr val="bg1"/>
              </a:solidFill>
            </a:endParaRPr>
          </a:p>
        </p:txBody>
      </p:sp>
      <p:sp>
        <p:nvSpPr>
          <p:cNvPr id="8" name="TextBox 7"/>
          <p:cNvSpPr txBox="1"/>
          <p:nvPr/>
        </p:nvSpPr>
        <p:spPr>
          <a:xfrm>
            <a:off x="6376396" y="6325069"/>
            <a:ext cx="1375124" cy="251288"/>
          </a:xfrm>
          <a:prstGeom prst="rect">
            <a:avLst/>
          </a:prstGeom>
          <a:noFill/>
        </p:spPr>
        <p:txBody>
          <a:bodyPr wrap="square" lIns="82945" tIns="41473" rIns="82945" bIns="41473" rtlCol="0">
            <a:spAutoFit/>
          </a:bodyPr>
          <a:lstStyle/>
          <a:p>
            <a:pPr marL="0" marR="0" indent="0" algn="r" defTabSz="414726" rtl="0" eaLnBrk="1" fontAlgn="base" latinLnBrk="0" hangingPunct="1">
              <a:lnSpc>
                <a:spcPct val="100000"/>
              </a:lnSpc>
              <a:spcBef>
                <a:spcPct val="0"/>
              </a:spcBef>
              <a:spcAft>
                <a:spcPct val="0"/>
              </a:spcAft>
              <a:buClrTx/>
              <a:buSzTx/>
              <a:buFontTx/>
              <a:buNone/>
              <a:tabLst/>
              <a:defRPr/>
            </a:pPr>
            <a:r>
              <a:rPr lang="en-GB" sz="1100" smtClean="0">
                <a:solidFill>
                  <a:schemeClr val="bg1"/>
                </a:solidFill>
              </a:rPr>
              <a:t>2011-09-29</a:t>
            </a:r>
            <a:endParaRPr lang="en-US" sz="1100" dirty="0">
              <a:solidFill>
                <a:schemeClr val="bg1"/>
              </a:solidFill>
            </a:endParaRPr>
          </a:p>
        </p:txBody>
      </p:sp>
      <p:sp>
        <p:nvSpPr>
          <p:cNvPr id="9" name="TextBox 8"/>
          <p:cNvSpPr txBox="1"/>
          <p:nvPr/>
        </p:nvSpPr>
        <p:spPr>
          <a:xfrm>
            <a:off x="7889760" y="6328460"/>
            <a:ext cx="967680" cy="251288"/>
          </a:xfrm>
          <a:prstGeom prst="rect">
            <a:avLst/>
          </a:prstGeom>
          <a:noFill/>
        </p:spPr>
        <p:txBody>
          <a:bodyPr wrap="square" lIns="82945" tIns="41473" rIns="82945" bIns="41473" rtlCol="0">
            <a:spAutoFit/>
          </a:bodyPr>
          <a:lstStyle/>
          <a:p>
            <a:pPr marL="0" marR="0" indent="0" algn="r" defTabSz="414726" rtl="0" eaLnBrk="1" fontAlgn="base" latinLnBrk="0" hangingPunct="1">
              <a:lnSpc>
                <a:spcPct val="100000"/>
              </a:lnSpc>
              <a:spcBef>
                <a:spcPct val="0"/>
              </a:spcBef>
              <a:spcAft>
                <a:spcPct val="0"/>
              </a:spcAft>
              <a:buClrTx/>
              <a:buSzTx/>
              <a:buFontTx/>
              <a:buNone/>
              <a:tabLst/>
              <a:defRPr/>
            </a:pPr>
            <a:fld id="{9B18C7E6-C3BD-49B5-A2FD-A3D0A1B3F1A5}" type="slidenum">
              <a:rPr lang="en-US" sz="1100" smtClean="0">
                <a:solidFill>
                  <a:schemeClr val="bg1"/>
                </a:solidFill>
              </a:rPr>
              <a:pPr marL="0" marR="0" indent="0" algn="r" defTabSz="414726" rtl="0" eaLnBrk="1" fontAlgn="base" latinLnBrk="0" hangingPunct="1">
                <a:lnSpc>
                  <a:spcPct val="100000"/>
                </a:lnSpc>
                <a:spcBef>
                  <a:spcPct val="0"/>
                </a:spcBef>
                <a:spcAft>
                  <a:spcPct val="0"/>
                </a:spcAft>
                <a:buClrTx/>
                <a:buSzTx/>
                <a:buFontTx/>
                <a:buNone/>
                <a:tabLst/>
                <a:defRPr/>
              </a:pPr>
              <a:t>‹#›</a:t>
            </a:fld>
            <a:endParaRPr lang="en-US" sz="1100" dirty="0">
              <a:solidFill>
                <a:schemeClr val="bg1"/>
              </a:solidFill>
            </a:endParaRPr>
          </a:p>
        </p:txBody>
      </p:sp>
      <p:sp>
        <p:nvSpPr>
          <p:cNvPr id="2" name="Date Placeholder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rev 15/10/4</a:t>
            </a:r>
            <a:endParaRPr lang="en-US"/>
          </a:p>
        </p:txBody>
      </p:sp>
      <p:sp>
        <p:nvSpPr>
          <p:cNvPr id="3" name="Footer Placeholder 2"/>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Intro ITWS</a:t>
            </a:r>
            <a:endParaRPr lang="en-US"/>
          </a:p>
        </p:txBody>
      </p:sp>
      <p:sp>
        <p:nvSpPr>
          <p:cNvPr id="4" name="Slide Number Placeholder 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B4D746-536C-5F43-9CDA-58AA2D13BEE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p:timing>
    <p:tnLst>
      <p:par>
        <p:cTn id="1" dur="indefinite" restart="never" nodeType="tmRoot"/>
      </p:par>
    </p:tnLst>
  </p:timing>
  <p:hf hdr="0"/>
  <p:txStyles>
    <p:titleStyle>
      <a:lvl1pPr algn="ctr" defTabSz="912973" rtl="0" eaLnBrk="1" fontAlgn="base" hangingPunct="1">
        <a:spcBef>
          <a:spcPct val="0"/>
        </a:spcBef>
        <a:spcAft>
          <a:spcPct val="0"/>
        </a:spcAft>
        <a:defRPr sz="4600" kern="1200">
          <a:solidFill>
            <a:schemeClr val="accent1"/>
          </a:solidFill>
          <a:latin typeface="Kozuka Gothic Pro M" pitchFamily="34" charset="-128"/>
          <a:ea typeface="Kozuka Gothic Pro M" pitchFamily="34" charset="-128"/>
          <a:cs typeface="Kozuka Gothic Pro M" pitchFamily="34" charset="-128"/>
        </a:defRPr>
      </a:lvl1pPr>
      <a:lvl2pPr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2pPr>
      <a:lvl3pPr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3pPr>
      <a:lvl4pPr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4pPr>
      <a:lvl5pPr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5pPr>
      <a:lvl6pPr marL="414726"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6pPr>
      <a:lvl7pPr marL="829452"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7pPr>
      <a:lvl8pPr marL="1244178"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8pPr>
      <a:lvl9pPr marL="1658904"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9pPr>
    </p:titleStyle>
    <p:bodyStyle>
      <a:lvl1pPr marL="348485" indent="-348485" algn="l" defTabSz="912973" rtl="0" eaLnBrk="1" fontAlgn="base" hangingPunct="1">
        <a:spcBef>
          <a:spcPts val="1996"/>
        </a:spcBef>
        <a:spcAft>
          <a:spcPct val="0"/>
        </a:spcAft>
        <a:buClr>
          <a:srgbClr val="6FB7D7"/>
        </a:buClr>
        <a:buSzPct val="110000"/>
        <a:buFont typeface="Wingdings 2" pitchFamily="18" charset="2"/>
        <a:buChar char=""/>
        <a:defRPr sz="2400" kern="1200">
          <a:solidFill>
            <a:srgbClr val="595959"/>
          </a:solidFill>
          <a:latin typeface="Kozuka Gothic Pro M" pitchFamily="34" charset="-128"/>
          <a:ea typeface="Kozuka Gothic Pro M" pitchFamily="34" charset="-128"/>
          <a:cs typeface="Kozuka Gothic Pro M" pitchFamily="34" charset="-128"/>
        </a:defRPr>
      </a:lvl1pPr>
      <a:lvl2pPr marL="685450" indent="-335525" algn="l" defTabSz="912973" rtl="0" eaLnBrk="1" fontAlgn="base" hangingPunct="1">
        <a:spcBef>
          <a:spcPts val="601"/>
        </a:spcBef>
        <a:spcAft>
          <a:spcPct val="0"/>
        </a:spcAft>
        <a:buClr>
          <a:srgbClr val="215D77"/>
        </a:buClr>
        <a:buSzPct val="110000"/>
        <a:buFont typeface="Wingdings 2" pitchFamily="18" charset="2"/>
        <a:buChar char=""/>
        <a:defRPr sz="2200" kern="1200">
          <a:solidFill>
            <a:srgbClr val="595959"/>
          </a:solidFill>
          <a:latin typeface="Kozuka Gothic Pro M" pitchFamily="34" charset="-128"/>
          <a:ea typeface="Kozuka Gothic Pro M" pitchFamily="34" charset="-128"/>
          <a:cs typeface="+mn-cs"/>
        </a:defRPr>
      </a:lvl2pPr>
      <a:lvl3pPr marL="967694" indent="-282244" algn="l" defTabSz="912973" rtl="0" eaLnBrk="1" fontAlgn="base" hangingPunct="1">
        <a:spcBef>
          <a:spcPts val="601"/>
        </a:spcBef>
        <a:spcAft>
          <a:spcPct val="0"/>
        </a:spcAft>
        <a:buClr>
          <a:srgbClr val="6FB7D7"/>
        </a:buClr>
        <a:buSzPct val="110000"/>
        <a:buFont typeface="Wingdings 2" pitchFamily="18" charset="2"/>
        <a:buChar char=""/>
        <a:defRPr sz="2000" kern="1200">
          <a:solidFill>
            <a:srgbClr val="595959"/>
          </a:solidFill>
          <a:latin typeface="Kozuka Gothic Pro M" pitchFamily="34" charset="-128"/>
          <a:ea typeface="Kozuka Gothic Pro M" pitchFamily="34" charset="-128"/>
          <a:cs typeface="+mn-cs"/>
        </a:defRPr>
      </a:lvl3pPr>
      <a:lvl4pPr marL="1262899" indent="-295205" algn="l" defTabSz="912973" rtl="0" eaLnBrk="1" fontAlgn="base" hangingPunct="1">
        <a:spcBef>
          <a:spcPts val="601"/>
        </a:spcBef>
        <a:spcAft>
          <a:spcPct val="0"/>
        </a:spcAft>
        <a:buClr>
          <a:srgbClr val="215D77"/>
        </a:buClr>
        <a:buSzPct val="110000"/>
        <a:buFont typeface="Wingdings 2" pitchFamily="18" charset="2"/>
        <a:buChar char=""/>
        <a:defRPr sz="1800" kern="1200">
          <a:solidFill>
            <a:srgbClr val="595959"/>
          </a:solidFill>
          <a:latin typeface="Kozuka Gothic Pro M" pitchFamily="34" charset="-128"/>
          <a:ea typeface="Kozuka Gothic Pro M" pitchFamily="34" charset="-128"/>
          <a:cs typeface="+mn-cs"/>
        </a:defRPr>
      </a:lvl4pPr>
      <a:lvl5pPr marL="1545143" indent="-282244" algn="l" defTabSz="912973" rtl="0" eaLnBrk="1" fontAlgn="base" hangingPunct="1">
        <a:spcBef>
          <a:spcPts val="601"/>
        </a:spcBef>
        <a:spcAft>
          <a:spcPct val="0"/>
        </a:spcAft>
        <a:buClr>
          <a:srgbClr val="6FB7D7"/>
        </a:buClr>
        <a:buSzPct val="110000"/>
        <a:buFont typeface="Wingdings 2" pitchFamily="18" charset="2"/>
        <a:buChar char=""/>
        <a:defRPr sz="1800" kern="1200">
          <a:solidFill>
            <a:srgbClr val="595959"/>
          </a:solidFill>
          <a:latin typeface="Kozuka Gothic Pro M" pitchFamily="34" charset="-128"/>
          <a:ea typeface="Kozuka Gothic Pro M" pitchFamily="34" charset="-128"/>
          <a:cs typeface="+mn-cs"/>
        </a:defRPr>
      </a:lvl5pPr>
      <a:lvl6pPr marL="2514340" indent="-228577" algn="l" defTabSz="91430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92" indent="-228577" algn="l" defTabSz="91430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45" indent="-228577" algn="l" defTabSz="91430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97" indent="-228577" algn="l" defTabSz="91430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305" rtl="0" eaLnBrk="1" latinLnBrk="0" hangingPunct="1">
        <a:defRPr sz="1800" kern="1200">
          <a:solidFill>
            <a:schemeClr val="tx1"/>
          </a:solidFill>
          <a:latin typeface="+mn-lt"/>
          <a:ea typeface="+mn-ea"/>
          <a:cs typeface="+mn-cs"/>
        </a:defRPr>
      </a:lvl1pPr>
      <a:lvl2pPr marL="457153" algn="l" defTabSz="914305" rtl="0" eaLnBrk="1" latinLnBrk="0" hangingPunct="1">
        <a:defRPr sz="1800" kern="1200">
          <a:solidFill>
            <a:schemeClr val="tx1"/>
          </a:solidFill>
          <a:latin typeface="+mn-lt"/>
          <a:ea typeface="+mn-ea"/>
          <a:cs typeface="+mn-cs"/>
        </a:defRPr>
      </a:lvl2pPr>
      <a:lvl3pPr marL="914305" algn="l" defTabSz="914305" rtl="0" eaLnBrk="1" latinLnBrk="0" hangingPunct="1">
        <a:defRPr sz="1800" kern="1200">
          <a:solidFill>
            <a:schemeClr val="tx1"/>
          </a:solidFill>
          <a:latin typeface="+mn-lt"/>
          <a:ea typeface="+mn-ea"/>
          <a:cs typeface="+mn-cs"/>
        </a:defRPr>
      </a:lvl3pPr>
      <a:lvl4pPr marL="1371458" algn="l" defTabSz="914305" rtl="0" eaLnBrk="1" latinLnBrk="0" hangingPunct="1">
        <a:defRPr sz="1800" kern="1200">
          <a:solidFill>
            <a:schemeClr val="tx1"/>
          </a:solidFill>
          <a:latin typeface="+mn-lt"/>
          <a:ea typeface="+mn-ea"/>
          <a:cs typeface="+mn-cs"/>
        </a:defRPr>
      </a:lvl4pPr>
      <a:lvl5pPr marL="1828610" algn="l" defTabSz="914305" rtl="0" eaLnBrk="1" latinLnBrk="0" hangingPunct="1">
        <a:defRPr sz="1800" kern="1200">
          <a:solidFill>
            <a:schemeClr val="tx1"/>
          </a:solidFill>
          <a:latin typeface="+mn-lt"/>
          <a:ea typeface="+mn-ea"/>
          <a:cs typeface="+mn-cs"/>
        </a:defRPr>
      </a:lvl5pPr>
      <a:lvl6pPr marL="2285763" algn="l" defTabSz="914305" rtl="0" eaLnBrk="1" latinLnBrk="0" hangingPunct="1">
        <a:defRPr sz="1800" kern="1200">
          <a:solidFill>
            <a:schemeClr val="tx1"/>
          </a:solidFill>
          <a:latin typeface="+mn-lt"/>
          <a:ea typeface="+mn-ea"/>
          <a:cs typeface="+mn-cs"/>
        </a:defRPr>
      </a:lvl6pPr>
      <a:lvl7pPr marL="2742915" algn="l" defTabSz="914305" rtl="0" eaLnBrk="1" latinLnBrk="0" hangingPunct="1">
        <a:defRPr sz="1800" kern="1200">
          <a:solidFill>
            <a:schemeClr val="tx1"/>
          </a:solidFill>
          <a:latin typeface="+mn-lt"/>
          <a:ea typeface="+mn-ea"/>
          <a:cs typeface="+mn-cs"/>
        </a:defRPr>
      </a:lvl7pPr>
      <a:lvl8pPr marL="3200068" algn="l" defTabSz="914305" rtl="0" eaLnBrk="1" latinLnBrk="0" hangingPunct="1">
        <a:defRPr sz="1800" kern="1200">
          <a:solidFill>
            <a:schemeClr val="tx1"/>
          </a:solidFill>
          <a:latin typeface="+mn-lt"/>
          <a:ea typeface="+mn-ea"/>
          <a:cs typeface="+mn-cs"/>
        </a:defRPr>
      </a:lvl8pPr>
      <a:lvl9pPr marL="3657220" algn="l" defTabSz="91430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vents.rpi.edu/" TargetMode="Externa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Formal_Public_Identifier"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3.org/TR/x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view-source:http://feeds.nytimes.com/nyt/rss/HomePage" TargetMode="Externa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3schools.com/xml/xml_rss.asp" TargetMode="External"/><Relationship Id="rId3" Type="http://schemas.openxmlformats.org/officeDocument/2006/relationships/hyperlink" Target="http://www.atomenabled.org/developers/syndication/"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validator.w3.org/fee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XML</a:t>
            </a:r>
            <a:endParaRPr lang="en-US" dirty="0"/>
          </a:p>
        </p:txBody>
      </p:sp>
      <p:sp>
        <p:nvSpPr>
          <p:cNvPr id="16388" name="Rectangle 2"/>
          <p:cNvSpPr>
            <a:spLocks noGrp="1" noChangeArrowheads="1"/>
          </p:cNvSpPr>
          <p:nvPr>
            <p:ph type="subTitle" idx="1"/>
          </p:nvPr>
        </p:nvSpPr>
        <p:spPr/>
        <p:txBody>
          <a:bodyPr anchor="ctr">
            <a:normAutofit/>
          </a:bodyPr>
          <a:lstStyle/>
          <a:p>
            <a:pPr marL="0" indent="0" algn="ctr">
              <a:buNone/>
            </a:pPr>
            <a:r>
              <a:rPr lang="en-GB" sz="3600" dirty="0" err="1" smtClean="0"/>
              <a:t>eXtensible</a:t>
            </a:r>
            <a:r>
              <a:rPr lang="en-GB" sz="3600" dirty="0" smtClean="0"/>
              <a:t> </a:t>
            </a:r>
            <a:r>
              <a:rPr lang="en-GB" sz="3600" dirty="0" err="1" smtClean="0"/>
              <a:t>Markup</a:t>
            </a:r>
            <a:r>
              <a:rPr lang="en-GB" sz="3600" dirty="0" smtClean="0"/>
              <a:t> Language</a:t>
            </a:r>
            <a:endParaRPr lang="en-GB" sz="3600" dirty="0"/>
          </a:p>
        </p:txBody>
      </p:sp>
      <p:sp>
        <p:nvSpPr>
          <p:cNvPr id="2" name="Date Placeholder 1"/>
          <p:cNvSpPr>
            <a:spLocks noGrp="1"/>
          </p:cNvSpPr>
          <p:nvPr>
            <p:ph type="dt" sz="half" idx="10"/>
          </p:nvPr>
        </p:nvSpPr>
        <p:spPr/>
        <p:txBody>
          <a:bodyPr/>
          <a:lstStyle/>
          <a:p>
            <a:r>
              <a:rPr lang="en-US" smtClean="0"/>
              <a:t>rev 15/10/4</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3FB4D746-536C-5F43-9CDA-58AA2D13BEE1}" type="slidenum">
              <a:rPr lang="en-US" smtClean="0"/>
              <a:t>1</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Example</a:t>
            </a:r>
            <a:endParaRPr lang="en-US" dirty="0"/>
          </a:p>
        </p:txBody>
      </p:sp>
      <p:sp>
        <p:nvSpPr>
          <p:cNvPr id="6" name="Content Placeholder 5"/>
          <p:cNvSpPr>
            <a:spLocks noGrp="1"/>
          </p:cNvSpPr>
          <p:nvPr>
            <p:ph idx="1"/>
          </p:nvPr>
        </p:nvSpPr>
        <p:spPr/>
        <p:txBody>
          <a:bodyPr/>
          <a:lstStyle/>
          <a:p>
            <a:r>
              <a:rPr lang="en-US" dirty="0"/>
              <a:t>http://</a:t>
            </a:r>
            <a:r>
              <a:rPr lang="en-US" dirty="0" smtClean="0"/>
              <a:t>events.rpi.edu/</a:t>
            </a:r>
            <a:endParaRPr lang="en-US" dirty="0"/>
          </a:p>
        </p:txBody>
      </p:sp>
      <p:pic>
        <p:nvPicPr>
          <p:cNvPr id="3074" name="Picture 2">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370" y="2085130"/>
            <a:ext cx="7651261" cy="40820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r>
              <a:rPr lang="en-US" smtClean="0"/>
              <a:t>rev 15/10/4</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3FB4D746-536C-5F43-9CDA-58AA2D13BEE1}" type="slidenum">
              <a:rPr lang="en-US" smtClean="0"/>
              <a:t>10</a:t>
            </a:fld>
            <a:endParaRPr lang="en-US"/>
          </a:p>
        </p:txBody>
      </p:sp>
    </p:spTree>
    <p:extLst>
      <p:ext uri="{BB962C8B-B14F-4D97-AF65-F5344CB8AC3E}">
        <p14:creationId xmlns:p14="http://schemas.microsoft.com/office/powerpoint/2010/main" val="4052958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Basic Format</a:t>
            </a:r>
            <a:endParaRPr lang="en-US" dirty="0"/>
          </a:p>
        </p:txBody>
      </p:sp>
      <p:sp>
        <p:nvSpPr>
          <p:cNvPr id="6" name="Content Placeholder 5"/>
          <p:cNvSpPr>
            <a:spLocks noGrp="1"/>
          </p:cNvSpPr>
          <p:nvPr>
            <p:ph idx="1"/>
          </p:nvPr>
        </p:nvSpPr>
        <p:spPr/>
        <p:txBody>
          <a:bodyPr/>
          <a:lstStyle/>
          <a:p>
            <a:pPr marL="457200" indent="-457200">
              <a:buFont typeface="+mj-lt"/>
              <a:buAutoNum type="arabicPeriod"/>
            </a:pPr>
            <a:r>
              <a:rPr lang="en-US" sz="2000" dirty="0" smtClean="0"/>
              <a:t>XML Declaration</a:t>
            </a:r>
          </a:p>
          <a:p>
            <a:pPr marL="457200" indent="-457200">
              <a:buFont typeface="+mj-lt"/>
              <a:buAutoNum type="arabicPeriod"/>
            </a:pPr>
            <a:r>
              <a:rPr lang="en-US" sz="2000" dirty="0" smtClean="0"/>
              <a:t>Document Type Definition (DTD) with optional PUBLIC and SYSTEM identifiers, e.g. </a:t>
            </a:r>
            <a:br>
              <a:rPr lang="en-US" sz="2000" dirty="0" smtClean="0"/>
            </a:br>
            <a:r>
              <a:rPr lang="en-US" sz="1800" b="1" dirty="0" smtClean="0">
                <a:solidFill>
                  <a:srgbClr val="0070C0"/>
                </a:solidFill>
                <a:latin typeface="Courier New" pitchFamily="49" charset="0"/>
                <a:cs typeface="Courier New" pitchFamily="49" charset="0"/>
              </a:rPr>
              <a:t>&lt;!DOCTYPE HTML PUBLIC "-//W3C//DTD HTML 4.01//EN" "http://www.w3.org/TR/html4/</a:t>
            </a:r>
            <a:r>
              <a:rPr lang="en-US" sz="1800" b="1" dirty="0" err="1" smtClean="0">
                <a:solidFill>
                  <a:srgbClr val="0070C0"/>
                </a:solidFill>
                <a:latin typeface="Courier New" pitchFamily="49" charset="0"/>
                <a:cs typeface="Courier New" pitchFamily="49" charset="0"/>
              </a:rPr>
              <a:t>strict.dtd</a:t>
            </a:r>
            <a:r>
              <a:rPr lang="en-US" sz="1800" b="1" dirty="0" smtClean="0">
                <a:solidFill>
                  <a:srgbClr val="0070C0"/>
                </a:solidFill>
                <a:latin typeface="Courier New" pitchFamily="49" charset="0"/>
                <a:cs typeface="Courier New" pitchFamily="49" charset="0"/>
              </a:rPr>
              <a:t>"&gt;</a:t>
            </a:r>
            <a:endParaRPr lang="en-US" sz="2000" b="1" i="1" dirty="0" smtClean="0">
              <a:solidFill>
                <a:srgbClr val="0070C0"/>
              </a:solidFill>
              <a:latin typeface="Courier New" pitchFamily="49" charset="0"/>
              <a:cs typeface="Courier New" pitchFamily="49" charset="0"/>
            </a:endParaRPr>
          </a:p>
          <a:p>
            <a:pPr marL="457200" indent="-457200">
              <a:buFont typeface="+mj-lt"/>
              <a:buAutoNum type="arabicPeriod"/>
            </a:pPr>
            <a:r>
              <a:rPr lang="en-US" sz="2000" dirty="0" smtClean="0"/>
              <a:t>Document markup</a:t>
            </a:r>
          </a:p>
        </p:txBody>
      </p:sp>
      <p:sp>
        <p:nvSpPr>
          <p:cNvPr id="2" name="Date Placeholder 1"/>
          <p:cNvSpPr>
            <a:spLocks noGrp="1"/>
          </p:cNvSpPr>
          <p:nvPr>
            <p:ph type="dt" sz="half" idx="10"/>
          </p:nvPr>
        </p:nvSpPr>
        <p:spPr/>
        <p:txBody>
          <a:bodyPr/>
          <a:lstStyle/>
          <a:p>
            <a:r>
              <a:rPr lang="en-US" smtClean="0"/>
              <a:t>rev 15/10/4</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3FB4D746-536C-5F43-9CDA-58AA2D13BEE1}" type="slidenum">
              <a:rPr lang="en-US" smtClean="0"/>
              <a:t>11</a:t>
            </a:fld>
            <a:endParaRPr lang="en-US"/>
          </a:p>
        </p:txBody>
      </p:sp>
    </p:spTree>
    <p:extLst>
      <p:ext uri="{BB962C8B-B14F-4D97-AF65-F5344CB8AC3E}">
        <p14:creationId xmlns:p14="http://schemas.microsoft.com/office/powerpoint/2010/main" val="42002969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Basic Format</a:t>
            </a:r>
            <a:endParaRPr lang="en-US" dirty="0"/>
          </a:p>
        </p:txBody>
      </p:sp>
      <p:sp>
        <p:nvSpPr>
          <p:cNvPr id="6" name="Content Placeholder 5"/>
          <p:cNvSpPr>
            <a:spLocks noGrp="1"/>
          </p:cNvSpPr>
          <p:nvPr>
            <p:ph idx="1"/>
          </p:nvPr>
        </p:nvSpPr>
        <p:spPr/>
        <p:txBody>
          <a:bodyPr/>
          <a:lstStyle/>
          <a:p>
            <a:pPr marL="0" indent="0">
              <a:buNone/>
            </a:pPr>
            <a:r>
              <a:rPr lang="en-US" sz="2000" b="1" dirty="0" smtClean="0">
                <a:latin typeface="Courier New" pitchFamily="49" charset="0"/>
                <a:cs typeface="Courier New" pitchFamily="49" charset="0"/>
              </a:rPr>
              <a:t>Example:</a:t>
            </a:r>
          </a:p>
          <a:p>
            <a:pPr marL="0" indent="0">
              <a:buNone/>
            </a:pPr>
            <a:r>
              <a:rPr lang="en-US" sz="2000" b="1" dirty="0" smtClean="0">
                <a:latin typeface="Courier New" pitchFamily="49" charset="0"/>
                <a:cs typeface="Courier New" pitchFamily="49" charset="0"/>
              </a:rPr>
              <a:t>1. &lt;?</a:t>
            </a:r>
            <a:r>
              <a:rPr lang="en-US" sz="2000" b="1" dirty="0">
                <a:latin typeface="Courier New" pitchFamily="49" charset="0"/>
                <a:cs typeface="Courier New" pitchFamily="49" charset="0"/>
              </a:rPr>
              <a:t>xml version="1.0" encoding="UTF-8“ </a:t>
            </a:r>
            <a:r>
              <a:rPr lang="en-US" sz="2000" b="1" dirty="0" smtClean="0">
                <a:latin typeface="Courier New" pitchFamily="49" charset="0"/>
                <a:cs typeface="Courier New" pitchFamily="49" charset="0"/>
              </a:rPr>
              <a:t>?&gt;</a:t>
            </a:r>
            <a:br>
              <a:rPr lang="en-US" sz="2000" b="1" dirty="0" smtClean="0">
                <a:latin typeface="Courier New" pitchFamily="49" charset="0"/>
                <a:cs typeface="Courier New" pitchFamily="49" charset="0"/>
              </a:rPr>
            </a:br>
            <a:r>
              <a:rPr lang="en-US" sz="2000" b="1" dirty="0" smtClean="0">
                <a:latin typeface="Courier New" pitchFamily="49" charset="0"/>
                <a:cs typeface="Courier New" pitchFamily="49" charset="0"/>
              </a:rPr>
              <a:t>2. &lt;!DOCTYPE book SYSTEM "book.dtd"&gt;</a:t>
            </a:r>
            <a:r>
              <a:rPr lang="en-US" sz="2000" b="1" dirty="0">
                <a:latin typeface="Courier New" pitchFamily="49" charset="0"/>
                <a:cs typeface="Courier New" pitchFamily="49" charset="0"/>
              </a:rPr>
              <a:t/>
            </a:r>
            <a:br>
              <a:rPr lang="en-US" sz="2000" b="1" dirty="0">
                <a:latin typeface="Courier New" pitchFamily="49" charset="0"/>
                <a:cs typeface="Courier New" pitchFamily="49" charset="0"/>
              </a:rPr>
            </a:br>
            <a:r>
              <a:rPr lang="en-US" sz="2000" b="1" dirty="0" smtClean="0">
                <a:latin typeface="Courier New" pitchFamily="49" charset="0"/>
                <a:cs typeface="Courier New" pitchFamily="49" charset="0"/>
              </a:rPr>
              <a:t>3. &lt;book </a:t>
            </a:r>
            <a:r>
              <a:rPr lang="en-US" sz="2000" b="1" dirty="0">
                <a:latin typeface="Courier New" pitchFamily="49" charset="0"/>
                <a:cs typeface="Courier New" pitchFamily="49" charset="0"/>
              </a:rPr>
              <a:t>id</a:t>
            </a:r>
            <a:r>
              <a:rPr lang="en-US" sz="2000" b="1" dirty="0" smtClean="0">
                <a:latin typeface="Courier New" pitchFamily="49" charset="0"/>
                <a:cs typeface="Courier New" pitchFamily="49" charset="0"/>
              </a:rPr>
              <a:t>="</a:t>
            </a:r>
            <a:r>
              <a:rPr lang="en-US" sz="2000" b="1" dirty="0">
                <a:solidFill>
                  <a:schemeClr val="tx1">
                    <a:lumMod val="65000"/>
                    <a:lumOff val="35000"/>
                  </a:schemeClr>
                </a:solidFill>
                <a:latin typeface="Courier New" pitchFamily="49" charset="0"/>
                <a:cs typeface="Courier New" pitchFamily="49" charset="0"/>
              </a:rPr>
              <a:t>0765323117</a:t>
            </a:r>
            <a:r>
              <a:rPr lang="en-US" sz="2000" b="1" dirty="0" smtClean="0">
                <a:latin typeface="Courier New" pitchFamily="49" charset="0"/>
                <a:cs typeface="Courier New" pitchFamily="49" charset="0"/>
              </a:rPr>
              <a:t>"&gt;</a:t>
            </a:r>
            <a:r>
              <a:rPr lang="en-US" sz="2000" b="1" dirty="0">
                <a:latin typeface="Courier New" pitchFamily="49" charset="0"/>
                <a:cs typeface="Courier New" pitchFamily="49" charset="0"/>
              </a:rPr>
              <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&lt;author&gt;</a:t>
            </a:r>
            <a:r>
              <a:rPr lang="en-US" sz="2000" b="1" dirty="0" smtClean="0">
                <a:solidFill>
                  <a:schemeClr val="tx2">
                    <a:lumMod val="50000"/>
                    <a:lumOff val="50000"/>
                  </a:schemeClr>
                </a:solidFill>
                <a:latin typeface="Courier New" pitchFamily="49" charset="0"/>
                <a:cs typeface="Courier New" pitchFamily="49" charset="0"/>
              </a:rPr>
              <a:t>Cory </a:t>
            </a:r>
            <a:r>
              <a:rPr lang="en-US" sz="2000" b="1" dirty="0">
                <a:solidFill>
                  <a:schemeClr val="tx2">
                    <a:lumMod val="50000"/>
                    <a:lumOff val="50000"/>
                  </a:schemeClr>
                </a:solidFill>
                <a:latin typeface="Courier New" pitchFamily="49" charset="0"/>
                <a:cs typeface="Courier New" pitchFamily="49" charset="0"/>
              </a:rPr>
              <a:t>Doctorow</a:t>
            </a:r>
            <a:r>
              <a:rPr lang="en-US" sz="2000" b="1" dirty="0" smtClean="0">
                <a:latin typeface="Courier New" pitchFamily="49" charset="0"/>
                <a:cs typeface="Courier New" pitchFamily="49" charset="0"/>
              </a:rPr>
              <a:t>&lt;/</a:t>
            </a:r>
            <a:r>
              <a:rPr lang="en-US" sz="2000" b="1" dirty="0">
                <a:latin typeface="Courier New" pitchFamily="49" charset="0"/>
                <a:cs typeface="Courier New" pitchFamily="49" charset="0"/>
              </a:rPr>
              <a:t>author&gt;</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&lt;title&gt;</a:t>
            </a:r>
            <a:r>
              <a:rPr lang="en-US" sz="2000" b="1" dirty="0" smtClean="0">
                <a:solidFill>
                  <a:schemeClr val="tx2">
                    <a:lumMod val="50000"/>
                    <a:lumOff val="50000"/>
                  </a:schemeClr>
                </a:solidFill>
                <a:latin typeface="Courier New" pitchFamily="49" charset="0"/>
                <a:cs typeface="Courier New" pitchFamily="49" charset="0"/>
              </a:rPr>
              <a:t>Little Brother </a:t>
            </a:r>
            <a:r>
              <a:rPr lang="en-US" sz="2000" b="1" dirty="0" smtClean="0">
                <a:latin typeface="Courier New" pitchFamily="49" charset="0"/>
                <a:cs typeface="Courier New" pitchFamily="49" charset="0"/>
              </a:rPr>
              <a:t>&lt;/</a:t>
            </a:r>
            <a:r>
              <a:rPr lang="en-US" sz="2000" b="1" dirty="0">
                <a:latin typeface="Courier New" pitchFamily="49" charset="0"/>
                <a:cs typeface="Courier New" pitchFamily="49" charset="0"/>
              </a:rPr>
              <a:t>title&gt;</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&lt;copyright&gt;</a:t>
            </a:r>
            <a:r>
              <a:rPr lang="en-US" sz="2000" b="1" dirty="0" smtClean="0">
                <a:solidFill>
                  <a:schemeClr val="tx2">
                    <a:lumMod val="50000"/>
                    <a:lumOff val="50000"/>
                  </a:schemeClr>
                </a:solidFill>
                <a:latin typeface="Courier New" pitchFamily="49" charset="0"/>
                <a:cs typeface="Courier New" pitchFamily="49" charset="0"/>
              </a:rPr>
              <a:t>2008</a:t>
            </a:r>
            <a:r>
              <a:rPr lang="en-US" sz="2000" b="1" dirty="0" smtClean="0">
                <a:latin typeface="Courier New" pitchFamily="49" charset="0"/>
                <a:cs typeface="Courier New" pitchFamily="49" charset="0"/>
              </a:rPr>
              <a:t>&lt;/</a:t>
            </a:r>
            <a:r>
              <a:rPr lang="en-US" sz="2000" b="1" dirty="0">
                <a:latin typeface="Courier New" pitchFamily="49" charset="0"/>
                <a:cs typeface="Courier New" pitchFamily="49" charset="0"/>
              </a:rPr>
              <a:t>copyright&gt;</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&lt;publisher&gt;</a:t>
            </a:r>
            <a:br>
              <a:rPr lang="en-US" sz="2000" b="1" dirty="0" smtClean="0">
                <a:latin typeface="Courier New" pitchFamily="49" charset="0"/>
                <a:cs typeface="Courier New" pitchFamily="49" charset="0"/>
              </a:rPr>
            </a:br>
            <a:r>
              <a:rPr lang="en-US" sz="2000" b="1" dirty="0" smtClean="0">
                <a:latin typeface="Courier New" pitchFamily="49" charset="0"/>
                <a:cs typeface="Courier New" pitchFamily="49" charset="0"/>
              </a:rPr>
              <a:t>       </a:t>
            </a:r>
            <a:r>
              <a:rPr lang="en-US" sz="2000" b="1" dirty="0" smtClean="0">
                <a:solidFill>
                  <a:schemeClr val="tx2">
                    <a:lumMod val="50000"/>
                    <a:lumOff val="50000"/>
                  </a:schemeClr>
                </a:solidFill>
                <a:latin typeface="Courier New" pitchFamily="49" charset="0"/>
                <a:cs typeface="Courier New" pitchFamily="49" charset="0"/>
              </a:rPr>
              <a:t>Tom </a:t>
            </a:r>
            <a:r>
              <a:rPr lang="en-US" sz="2000" b="1" dirty="0">
                <a:solidFill>
                  <a:schemeClr val="tx2">
                    <a:lumMod val="50000"/>
                    <a:lumOff val="50000"/>
                  </a:schemeClr>
                </a:solidFill>
                <a:latin typeface="Courier New" pitchFamily="49" charset="0"/>
                <a:cs typeface="Courier New" pitchFamily="49" charset="0"/>
              </a:rPr>
              <a:t>Doherty </a:t>
            </a:r>
            <a:r>
              <a:rPr lang="en-US" sz="2000" b="1" dirty="0" err="1" smtClean="0">
                <a:solidFill>
                  <a:schemeClr val="tx2">
                    <a:lumMod val="50000"/>
                    <a:lumOff val="50000"/>
                  </a:schemeClr>
                </a:solidFill>
                <a:latin typeface="Courier New" pitchFamily="49" charset="0"/>
                <a:cs typeface="Courier New" pitchFamily="49" charset="0"/>
              </a:rPr>
              <a:t>Associates,LC</a:t>
            </a:r>
            <a:r>
              <a:rPr lang="en-US" sz="2000" b="1" dirty="0">
                <a:solidFill>
                  <a:schemeClr val="tx2">
                    <a:lumMod val="50000"/>
                    <a:lumOff val="50000"/>
                  </a:schemeClr>
                </a:solidFill>
                <a:latin typeface="Courier New" pitchFamily="49" charset="0"/>
                <a:cs typeface="Courier New" pitchFamily="49" charset="0"/>
              </a:rPr>
              <a:t/>
            </a:r>
            <a:br>
              <a:rPr lang="en-US" sz="2000" b="1" dirty="0">
                <a:solidFill>
                  <a:schemeClr val="tx2">
                    <a:lumMod val="50000"/>
                    <a:lumOff val="50000"/>
                  </a:schemeClr>
                </a:solidFill>
                <a:latin typeface="Courier New" pitchFamily="49" charset="0"/>
                <a:cs typeface="Courier New" pitchFamily="49" charset="0"/>
              </a:rPr>
            </a:br>
            <a:r>
              <a:rPr lang="en-US" sz="2000" b="1" dirty="0" smtClean="0">
                <a:solidFill>
                  <a:schemeClr val="tx2">
                    <a:lumMod val="50000"/>
                    <a:lumOff val="50000"/>
                  </a:schemeClr>
                </a:solidFill>
                <a:latin typeface="Courier New" pitchFamily="49" charset="0"/>
                <a:cs typeface="Courier New" pitchFamily="49" charset="0"/>
              </a:rPr>
              <a:t>     </a:t>
            </a:r>
            <a:r>
              <a:rPr lang="en-US" sz="2000" b="1" dirty="0" smtClean="0">
                <a:latin typeface="Courier New" pitchFamily="49" charset="0"/>
                <a:cs typeface="Courier New" pitchFamily="49" charset="0"/>
              </a:rPr>
              <a:t>&lt;/</a:t>
            </a:r>
            <a:r>
              <a:rPr lang="en-US" sz="2000" b="1" dirty="0">
                <a:latin typeface="Courier New" pitchFamily="49" charset="0"/>
                <a:cs typeface="Courier New" pitchFamily="49" charset="0"/>
              </a:rPr>
              <a:t>publisher&gt;</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&lt;</a:t>
            </a:r>
            <a:r>
              <a:rPr lang="en-US" sz="2000" b="1" dirty="0">
                <a:latin typeface="Courier New" pitchFamily="49" charset="0"/>
                <a:cs typeface="Courier New" pitchFamily="49" charset="0"/>
              </a:rPr>
              <a:t>genre&gt;</a:t>
            </a:r>
            <a:r>
              <a:rPr lang="en-US" sz="2000" b="1" dirty="0">
                <a:solidFill>
                  <a:schemeClr val="tx2">
                    <a:lumMod val="50000"/>
                    <a:lumOff val="50000"/>
                  </a:schemeClr>
                </a:solidFill>
                <a:latin typeface="Courier New" pitchFamily="49" charset="0"/>
                <a:cs typeface="Courier New" pitchFamily="49" charset="0"/>
              </a:rPr>
              <a:t>General Fiction</a:t>
            </a:r>
            <a:r>
              <a:rPr lang="en-US" sz="2000" b="1" dirty="0">
                <a:latin typeface="Courier New" pitchFamily="49" charset="0"/>
                <a:cs typeface="Courier New" pitchFamily="49" charset="0"/>
              </a:rPr>
              <a:t>&lt;/genre&gt;</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&lt;</a:t>
            </a:r>
            <a:r>
              <a:rPr lang="en-US" sz="2000" b="1" dirty="0" err="1" smtClean="0">
                <a:latin typeface="Courier New" pitchFamily="49" charset="0"/>
                <a:cs typeface="Courier New" pitchFamily="49" charset="0"/>
              </a:rPr>
              <a:t>isbn</a:t>
            </a:r>
            <a:r>
              <a:rPr lang="en-US" sz="2000" b="1" dirty="0" smtClean="0">
                <a:latin typeface="Courier New" pitchFamily="49" charset="0"/>
                <a:cs typeface="Courier New" pitchFamily="49" charset="0"/>
              </a:rPr>
              <a:t>&gt;</a:t>
            </a:r>
            <a:r>
              <a:rPr lang="en-US" sz="2000" b="1" dirty="0">
                <a:solidFill>
                  <a:schemeClr val="tx2">
                    <a:lumMod val="50000"/>
                    <a:lumOff val="50000"/>
                  </a:schemeClr>
                </a:solidFill>
                <a:latin typeface="Courier New" pitchFamily="49" charset="0"/>
                <a:cs typeface="Courier New" pitchFamily="49" charset="0"/>
              </a:rPr>
              <a:t>0765323117</a:t>
            </a:r>
            <a:r>
              <a:rPr lang="en-US" sz="2000" b="1" dirty="0" smtClean="0">
                <a:latin typeface="Courier New" pitchFamily="49" charset="0"/>
                <a:cs typeface="Courier New" pitchFamily="49" charset="0"/>
              </a:rPr>
              <a:t>&lt;/</a:t>
            </a:r>
            <a:r>
              <a:rPr lang="en-US" sz="2000" b="1" dirty="0" err="1">
                <a:latin typeface="Courier New" pitchFamily="49" charset="0"/>
                <a:cs typeface="Courier New" pitchFamily="49" charset="0"/>
              </a:rPr>
              <a:t>isbn</a:t>
            </a:r>
            <a:r>
              <a:rPr lang="en-US" sz="2000" b="1" dirty="0">
                <a:latin typeface="Courier New" pitchFamily="49" charset="0"/>
                <a:cs typeface="Courier New" pitchFamily="49" charset="0"/>
              </a:rPr>
              <a:t>&gt;</a:t>
            </a:r>
            <a:br>
              <a:rPr lang="en-US" sz="2000" b="1" dirty="0">
                <a:latin typeface="Courier New" pitchFamily="49" charset="0"/>
                <a:cs typeface="Courier New" pitchFamily="49" charset="0"/>
              </a:rPr>
            </a:br>
            <a:r>
              <a:rPr lang="en-US" sz="2000" b="1" dirty="0" smtClean="0">
                <a:latin typeface="Courier New" pitchFamily="49" charset="0"/>
                <a:cs typeface="Courier New" pitchFamily="49" charset="0"/>
              </a:rPr>
              <a:t>   &lt;/</a:t>
            </a:r>
            <a:r>
              <a:rPr lang="en-US" sz="2000" b="1" dirty="0">
                <a:latin typeface="Courier New" pitchFamily="49" charset="0"/>
                <a:cs typeface="Courier New" pitchFamily="49" charset="0"/>
              </a:rPr>
              <a:t>book&gt;</a:t>
            </a:r>
          </a:p>
        </p:txBody>
      </p:sp>
      <p:sp>
        <p:nvSpPr>
          <p:cNvPr id="2" name="Date Placeholder 1"/>
          <p:cNvSpPr>
            <a:spLocks noGrp="1"/>
          </p:cNvSpPr>
          <p:nvPr>
            <p:ph type="dt" sz="half" idx="10"/>
          </p:nvPr>
        </p:nvSpPr>
        <p:spPr/>
        <p:txBody>
          <a:bodyPr/>
          <a:lstStyle/>
          <a:p>
            <a:r>
              <a:rPr lang="en-US" smtClean="0"/>
              <a:t>rev 15/10/4</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3FB4D746-536C-5F43-9CDA-58AA2D13BEE1}" type="slidenum">
              <a:rPr lang="en-US" smtClean="0"/>
              <a:t>12</a:t>
            </a:fld>
            <a:endParaRPr lang="en-US"/>
          </a:p>
        </p:txBody>
      </p:sp>
    </p:spTree>
    <p:extLst>
      <p:ext uri="{BB962C8B-B14F-4D97-AF65-F5344CB8AC3E}">
        <p14:creationId xmlns:p14="http://schemas.microsoft.com/office/powerpoint/2010/main" val="7018984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Basic Format</a:t>
            </a:r>
            <a:endParaRPr lang="en-US" dirty="0"/>
          </a:p>
        </p:txBody>
      </p:sp>
      <p:sp>
        <p:nvSpPr>
          <p:cNvPr id="6" name="Content Placeholder 5"/>
          <p:cNvSpPr>
            <a:spLocks noGrp="1"/>
          </p:cNvSpPr>
          <p:nvPr>
            <p:ph idx="1"/>
          </p:nvPr>
        </p:nvSpPr>
        <p:spPr/>
        <p:txBody>
          <a:bodyPr/>
          <a:lstStyle/>
          <a:p>
            <a:pPr marL="457200" indent="-457200">
              <a:buFont typeface="+mj-lt"/>
              <a:buAutoNum type="arabicPeriod"/>
            </a:pPr>
            <a:r>
              <a:rPr lang="en-US" sz="2000" dirty="0" smtClean="0"/>
              <a:t>XML Declaration </a:t>
            </a:r>
          </a:p>
          <a:p>
            <a:pPr marL="336965" lvl="1" indent="0">
              <a:buNone/>
            </a:pPr>
            <a:r>
              <a:rPr lang="en-US" sz="1800" dirty="0"/>
              <a:t>	</a:t>
            </a:r>
            <a:r>
              <a:rPr lang="en-US" sz="1800" dirty="0" smtClean="0"/>
              <a:t>&lt;?xml version="1.0" encoding="UTF-8" ?&gt;  </a:t>
            </a:r>
          </a:p>
          <a:p>
            <a:pPr marL="457200" indent="-457200">
              <a:buFont typeface="+mj-lt"/>
              <a:buAutoNum type="arabicPeriod"/>
            </a:pPr>
            <a:r>
              <a:rPr lang="en-US" sz="2000" dirty="0" smtClean="0"/>
              <a:t>Document Type Definition (DTD)</a:t>
            </a:r>
            <a:br>
              <a:rPr lang="en-US" sz="2000" dirty="0" smtClean="0"/>
            </a:br>
            <a:r>
              <a:rPr lang="en-US" sz="2000" dirty="0" smtClean="0"/>
              <a:t>	</a:t>
            </a:r>
            <a:r>
              <a:rPr lang="en-US" sz="1800" b="1" dirty="0" smtClean="0">
                <a:latin typeface="Kozuka Gothic Pro M"/>
                <a:ea typeface="Kozuka Gothic Pro M"/>
                <a:cs typeface="Kozuka Gothic Pro M"/>
              </a:rPr>
              <a:t>&lt;</a:t>
            </a:r>
            <a:r>
              <a:rPr lang="en-US" sz="1800" b="1" dirty="0">
                <a:latin typeface="Kozuka Gothic Pro M"/>
                <a:ea typeface="Kozuka Gothic Pro M"/>
                <a:cs typeface="Kozuka Gothic Pro M"/>
              </a:rPr>
              <a:t>!DOCTYPE book SYSTEM "</a:t>
            </a:r>
            <a:r>
              <a:rPr lang="en-US" sz="1800" b="1" dirty="0" err="1" smtClean="0">
                <a:latin typeface="Kozuka Gothic Pro M"/>
                <a:ea typeface="Kozuka Gothic Pro M"/>
                <a:cs typeface="Kozuka Gothic Pro M"/>
              </a:rPr>
              <a:t>book.dtd</a:t>
            </a:r>
            <a:r>
              <a:rPr lang="en-US" sz="1800" b="1" dirty="0" smtClean="0">
                <a:latin typeface="Kozuka Gothic Pro M"/>
                <a:ea typeface="Kozuka Gothic Pro M"/>
                <a:cs typeface="Kozuka Gothic Pro M"/>
              </a:rPr>
              <a:t>”&gt;</a:t>
            </a:r>
          </a:p>
          <a:p>
            <a:pPr lvl="1"/>
            <a:r>
              <a:rPr lang="en-US" sz="1800" dirty="0" smtClean="0"/>
              <a:t>DTD defines the syntax of the document type in use</a:t>
            </a:r>
          </a:p>
          <a:p>
            <a:pPr lvl="1"/>
            <a:r>
              <a:rPr lang="en-US" sz="1800" dirty="0" smtClean="0"/>
              <a:t>Allows for validity checking (e.g. validating XHTML 1.0)</a:t>
            </a:r>
          </a:p>
          <a:p>
            <a:pPr lvl="1"/>
            <a:r>
              <a:rPr lang="en-US" sz="1800" dirty="0" smtClean="0"/>
              <a:t>PUBLIC identifier expresses what kind of document it is (as an </a:t>
            </a:r>
            <a:r>
              <a:rPr lang="en-US" sz="1800" dirty="0" smtClean="0">
                <a:hlinkClick r:id="rId2"/>
              </a:rPr>
              <a:t>FPI</a:t>
            </a:r>
            <a:r>
              <a:rPr lang="en-US" sz="1800" dirty="0" smtClean="0"/>
              <a:t>)</a:t>
            </a:r>
          </a:p>
          <a:p>
            <a:pPr lvl="1"/>
            <a:r>
              <a:rPr lang="en-US" sz="1800" dirty="0" smtClean="0"/>
              <a:t>SYSTEM identifier specified the location of the DTD (as a URI)</a:t>
            </a:r>
          </a:p>
          <a:p>
            <a:pPr lvl="1"/>
            <a:r>
              <a:rPr lang="en-US" sz="1800" dirty="0" smtClean="0"/>
              <a:t>(</a:t>
            </a:r>
            <a:r>
              <a:rPr lang="en-US" sz="1800" i="1" dirty="0" smtClean="0"/>
              <a:t>Note</a:t>
            </a:r>
            <a:r>
              <a:rPr lang="en-US" sz="1800" dirty="0" smtClean="0"/>
              <a:t>: XML Schema is an alternative to DTDs...)</a:t>
            </a:r>
          </a:p>
          <a:p>
            <a:pPr lvl="1"/>
            <a:r>
              <a:rPr lang="en-US" sz="1800" b="1" dirty="0" smtClean="0"/>
              <a:t>Neither a DTD nor a schema is required</a:t>
            </a:r>
          </a:p>
          <a:p>
            <a:pPr marL="457200" indent="-457200">
              <a:buFont typeface="+mj-lt"/>
              <a:buAutoNum type="arabicPeriod"/>
            </a:pPr>
            <a:r>
              <a:rPr lang="en-US" sz="2000" dirty="0" smtClean="0"/>
              <a:t>Document markup</a:t>
            </a:r>
          </a:p>
        </p:txBody>
      </p:sp>
      <p:sp>
        <p:nvSpPr>
          <p:cNvPr id="2" name="Date Placeholder 1"/>
          <p:cNvSpPr>
            <a:spLocks noGrp="1"/>
          </p:cNvSpPr>
          <p:nvPr>
            <p:ph type="dt" sz="half" idx="10"/>
          </p:nvPr>
        </p:nvSpPr>
        <p:spPr/>
        <p:txBody>
          <a:bodyPr/>
          <a:lstStyle/>
          <a:p>
            <a:r>
              <a:rPr lang="en-US" smtClean="0"/>
              <a:t>rev 15/10/4</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3FB4D746-536C-5F43-9CDA-58AA2D13BEE1}" type="slidenum">
              <a:rPr lang="en-US" smtClean="0"/>
              <a:t>13</a:t>
            </a:fld>
            <a:endParaRPr lang="en-US"/>
          </a:p>
        </p:txBody>
      </p:sp>
    </p:spTree>
    <p:extLst>
      <p:ext uri="{BB962C8B-B14F-4D97-AF65-F5344CB8AC3E}">
        <p14:creationId xmlns:p14="http://schemas.microsoft.com/office/powerpoint/2010/main" val="9668114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this...</a:t>
            </a:r>
            <a:endParaRPr lang="en-US" dirty="0"/>
          </a:p>
        </p:txBody>
      </p:sp>
      <p:sp>
        <p:nvSpPr>
          <p:cNvPr id="3" name="Content Placeholder 2"/>
          <p:cNvSpPr>
            <a:spLocks noGrp="1"/>
          </p:cNvSpPr>
          <p:nvPr>
            <p:ph idx="1"/>
          </p:nvPr>
        </p:nvSpPr>
        <p:spPr/>
        <p:txBody>
          <a:bodyPr/>
          <a:lstStyle/>
          <a:p>
            <a:pPr marL="0" indent="0">
              <a:buNone/>
            </a:pPr>
            <a:r>
              <a:rPr lang="en-US" sz="1400" b="1" dirty="0">
                <a:latin typeface="Courier New" pitchFamily="49" charset="0"/>
                <a:cs typeface="Courier New" pitchFamily="49" charset="0"/>
              </a:rPr>
              <a:t>&lt;!DOCTYPE html PUBLIC "-//W3C//DTD XHTML 1.0 Strict//EN" </a:t>
            </a:r>
            <a:br>
              <a:rPr lang="en-US" sz="1400" b="1" dirty="0">
                <a:latin typeface="Courier New" pitchFamily="49" charset="0"/>
                <a:cs typeface="Courier New" pitchFamily="49" charset="0"/>
              </a:rPr>
            </a:br>
            <a:r>
              <a:rPr lang="en-US" sz="1400" b="1" dirty="0">
                <a:latin typeface="Courier New" pitchFamily="49" charset="0"/>
                <a:cs typeface="Courier New" pitchFamily="49" charset="0"/>
              </a:rPr>
              <a:t>               "http://www.w3.org/TR/xhtml1/DTD/xhtml1-strict.dtd"&gt;</a:t>
            </a:r>
            <a:br>
              <a:rPr lang="en-US" sz="1400" b="1" dirty="0">
                <a:latin typeface="Courier New" pitchFamily="49" charset="0"/>
                <a:cs typeface="Courier New" pitchFamily="49" charset="0"/>
              </a:rPr>
            </a:br>
            <a:r>
              <a:rPr lang="en-US" sz="1400" b="1" dirty="0">
                <a:latin typeface="Courier New" pitchFamily="49" charset="0"/>
                <a:cs typeface="Courier New" pitchFamily="49" charset="0"/>
              </a:rPr>
              <a:t/>
            </a:r>
            <a:br>
              <a:rPr lang="en-US" sz="1400" b="1" dirty="0">
                <a:latin typeface="Courier New" pitchFamily="49" charset="0"/>
                <a:cs typeface="Courier New" pitchFamily="49" charset="0"/>
              </a:rPr>
            </a:br>
            <a:r>
              <a:rPr lang="en-US" sz="2000" b="1" dirty="0">
                <a:latin typeface="Courier New" pitchFamily="49" charset="0"/>
                <a:cs typeface="Courier New" pitchFamily="49" charset="0"/>
              </a:rPr>
              <a:t>&lt;html </a:t>
            </a:r>
            <a:r>
              <a:rPr lang="en-US" sz="2000" b="1" dirty="0" err="1">
                <a:latin typeface="Courier New" pitchFamily="49" charset="0"/>
                <a:cs typeface="Courier New" pitchFamily="49" charset="0"/>
              </a:rPr>
              <a:t>xmlns</a:t>
            </a:r>
            <a:r>
              <a:rPr lang="en-US" sz="2000" b="1" dirty="0">
                <a:latin typeface="Courier New" pitchFamily="49" charset="0"/>
                <a:cs typeface="Courier New" pitchFamily="49" charset="0"/>
              </a:rPr>
              <a:t>="http://www.w3.org/1999/xhtml</a:t>
            </a:r>
            <a:r>
              <a:rPr lang="en-US" sz="2000" b="1" dirty="0" smtClean="0">
                <a:latin typeface="Courier New" pitchFamily="49" charset="0"/>
                <a:cs typeface="Courier New" pitchFamily="49" charset="0"/>
              </a:rPr>
              <a:t>"&gt;</a:t>
            </a:r>
            <a:r>
              <a:rPr lang="en-US" sz="2000" b="1" dirty="0">
                <a:latin typeface="Courier New" pitchFamily="49" charset="0"/>
                <a:cs typeface="Courier New" pitchFamily="49" charset="0"/>
              </a:rPr>
              <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&lt;head&gt;</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&lt;title&gt;XHTML is XML&lt;/title&gt;</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a:t>
            </a:r>
            <a:r>
              <a:rPr lang="en-US" sz="2000" b="1" dirty="0">
                <a:solidFill>
                  <a:srgbClr val="FF0000"/>
                </a:solidFill>
                <a:latin typeface="Courier New" pitchFamily="49" charset="0"/>
                <a:cs typeface="Courier New" pitchFamily="49" charset="0"/>
              </a:rPr>
              <a:t>&lt;meta http-</a:t>
            </a:r>
            <a:r>
              <a:rPr lang="en-US" sz="2000" b="1" dirty="0" err="1">
                <a:solidFill>
                  <a:srgbClr val="FF0000"/>
                </a:solidFill>
                <a:latin typeface="Courier New" pitchFamily="49" charset="0"/>
                <a:cs typeface="Courier New" pitchFamily="49" charset="0"/>
              </a:rPr>
              <a:t>equiv</a:t>
            </a:r>
            <a:r>
              <a:rPr lang="en-US" sz="2000" b="1" dirty="0">
                <a:solidFill>
                  <a:srgbClr val="FF0000"/>
                </a:solidFill>
                <a:latin typeface="Courier New" pitchFamily="49" charset="0"/>
                <a:cs typeface="Courier New" pitchFamily="49" charset="0"/>
              </a:rPr>
              <a:t>="Content-Type" </a:t>
            </a:r>
            <a:br>
              <a:rPr lang="en-US" sz="2000" b="1" dirty="0">
                <a:solidFill>
                  <a:srgbClr val="FF0000"/>
                </a:solidFill>
                <a:latin typeface="Courier New" pitchFamily="49" charset="0"/>
                <a:cs typeface="Courier New" pitchFamily="49" charset="0"/>
              </a:rPr>
            </a:br>
            <a:r>
              <a:rPr lang="en-US" sz="2000" b="1" dirty="0">
                <a:solidFill>
                  <a:srgbClr val="FF0000"/>
                </a:solidFill>
                <a:latin typeface="Courier New" pitchFamily="49" charset="0"/>
                <a:cs typeface="Courier New" pitchFamily="49" charset="0"/>
              </a:rPr>
              <a:t>          content="text/html; charset=UTF-8"/&gt;</a:t>
            </a:r>
            <a:br>
              <a:rPr lang="en-US" sz="2000" b="1" dirty="0">
                <a:solidFill>
                  <a:srgbClr val="FF0000"/>
                </a:solidFill>
                <a:latin typeface="Courier New" pitchFamily="49" charset="0"/>
                <a:cs typeface="Courier New" pitchFamily="49" charset="0"/>
              </a:rPr>
            </a:br>
            <a:r>
              <a:rPr lang="en-US" sz="2000" b="1" dirty="0">
                <a:latin typeface="Courier New" pitchFamily="49" charset="0"/>
                <a:cs typeface="Courier New" pitchFamily="49" charset="0"/>
              </a:rPr>
              <a:t>  &lt;/head&gt;</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&lt;body&gt;</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a:t>
            </a:r>
            <a:r>
              <a:rPr lang="en-US" sz="2000" b="1" dirty="0">
                <a:solidFill>
                  <a:schemeClr val="tx1">
                    <a:lumMod val="65000"/>
                    <a:lumOff val="35000"/>
                  </a:schemeClr>
                </a:solidFill>
                <a:latin typeface="Courier New" pitchFamily="49" charset="0"/>
                <a:cs typeface="Courier New" pitchFamily="49" charset="0"/>
              </a:rPr>
              <a:t>&lt;h1&gt;XHTML is XML&lt;/h1&gt;</a:t>
            </a:r>
            <a:br>
              <a:rPr lang="en-US" sz="2000" b="1" dirty="0">
                <a:solidFill>
                  <a:schemeClr val="tx1">
                    <a:lumMod val="65000"/>
                    <a:lumOff val="35000"/>
                  </a:schemeClr>
                </a:solidFill>
                <a:latin typeface="Courier New" pitchFamily="49" charset="0"/>
                <a:cs typeface="Courier New" pitchFamily="49" charset="0"/>
              </a:rPr>
            </a:br>
            <a:r>
              <a:rPr lang="en-US" sz="2000" b="1" dirty="0">
                <a:solidFill>
                  <a:schemeClr val="tx1">
                    <a:lumMod val="65000"/>
                    <a:lumOff val="35000"/>
                  </a:schemeClr>
                </a:solidFill>
                <a:latin typeface="Courier New" pitchFamily="49" charset="0"/>
                <a:cs typeface="Courier New" pitchFamily="49" charset="0"/>
              </a:rPr>
              <a:t>    &lt;p&gt;You’ve been using it all along.&lt;/p&gt;</a:t>
            </a:r>
            <a:br>
              <a:rPr lang="en-US" sz="2000" b="1" dirty="0">
                <a:solidFill>
                  <a:schemeClr val="tx1">
                    <a:lumMod val="65000"/>
                    <a:lumOff val="35000"/>
                  </a:schemeClr>
                </a:solidFill>
                <a:latin typeface="Courier New" pitchFamily="49" charset="0"/>
                <a:cs typeface="Courier New" pitchFamily="49" charset="0"/>
              </a:rPr>
            </a:br>
            <a:r>
              <a:rPr lang="en-US" sz="2000" b="1" dirty="0">
                <a:latin typeface="Courier New" pitchFamily="49" charset="0"/>
                <a:cs typeface="Courier New" pitchFamily="49" charset="0"/>
              </a:rPr>
              <a:t>  &lt;/body&gt;</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&lt;/</a:t>
            </a:r>
            <a:r>
              <a:rPr lang="en-US" sz="2000" b="1" dirty="0" smtClean="0">
                <a:latin typeface="Courier New" pitchFamily="49" charset="0"/>
                <a:cs typeface="Courier New" pitchFamily="49" charset="0"/>
              </a:rPr>
              <a:t>html</a:t>
            </a:r>
            <a:r>
              <a:rPr lang="en-US" sz="2000" b="1" dirty="0">
                <a:latin typeface="Courier New" pitchFamily="49" charset="0"/>
                <a:cs typeface="Courier New" pitchFamily="49" charset="0"/>
              </a:rPr>
              <a:t>&gt;</a:t>
            </a:r>
          </a:p>
        </p:txBody>
      </p:sp>
      <p:sp>
        <p:nvSpPr>
          <p:cNvPr id="4" name="Date Placeholder 3"/>
          <p:cNvSpPr>
            <a:spLocks noGrp="1"/>
          </p:cNvSpPr>
          <p:nvPr>
            <p:ph type="dt" sz="half" idx="10"/>
          </p:nvPr>
        </p:nvSpPr>
        <p:spPr/>
        <p:txBody>
          <a:bodyPr/>
          <a:lstStyle/>
          <a:p>
            <a:r>
              <a:rPr lang="en-US" smtClean="0"/>
              <a:t>rev 15/10/4</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3FB4D746-536C-5F43-9CDA-58AA2D13BEE1}" type="slidenum">
              <a:rPr lang="en-US" smtClean="0"/>
              <a:t>14</a:t>
            </a:fld>
            <a:endParaRPr lang="en-US"/>
          </a:p>
        </p:txBody>
      </p:sp>
    </p:spTree>
    <p:extLst>
      <p:ext uri="{BB962C8B-B14F-4D97-AF65-F5344CB8AC3E}">
        <p14:creationId xmlns:p14="http://schemas.microsoft.com/office/powerpoint/2010/main" val="18348115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something a bit more </a:t>
            </a:r>
            <a:r>
              <a:rPr lang="en-US" dirty="0" err="1" smtClean="0"/>
              <a:t>XMLish</a:t>
            </a:r>
            <a:r>
              <a:rPr lang="en-US" dirty="0" smtClean="0"/>
              <a:t>...</a:t>
            </a:r>
            <a:endParaRPr lang="en-US" dirty="0"/>
          </a:p>
        </p:txBody>
      </p:sp>
      <p:sp>
        <p:nvSpPr>
          <p:cNvPr id="3" name="Content Placeholder 2"/>
          <p:cNvSpPr>
            <a:spLocks noGrp="1"/>
          </p:cNvSpPr>
          <p:nvPr>
            <p:ph idx="1"/>
          </p:nvPr>
        </p:nvSpPr>
        <p:spPr>
          <a:xfrm>
            <a:off x="548641" y="1471218"/>
            <a:ext cx="8042400" cy="4343496"/>
          </a:xfrm>
        </p:spPr>
        <p:txBody>
          <a:bodyPr/>
          <a:lstStyle/>
          <a:p>
            <a:pPr marL="0" indent="0">
              <a:buNone/>
            </a:pPr>
            <a:r>
              <a:rPr lang="en-US" sz="1800" b="1" dirty="0" smtClean="0">
                <a:solidFill>
                  <a:srgbClr val="FF0000"/>
                </a:solidFill>
                <a:latin typeface="Courier New" pitchFamily="49" charset="0"/>
                <a:cs typeface="Courier New" pitchFamily="49" charset="0"/>
              </a:rPr>
              <a:t>&lt;?</a:t>
            </a:r>
            <a:r>
              <a:rPr lang="en-US" sz="1800" b="1" dirty="0">
                <a:solidFill>
                  <a:srgbClr val="FF0000"/>
                </a:solidFill>
                <a:latin typeface="Courier New" pitchFamily="49" charset="0"/>
                <a:cs typeface="Courier New" pitchFamily="49" charset="0"/>
              </a:rPr>
              <a:t>xml version="1.0" encoding="UTF-8" ?&gt;</a:t>
            </a:r>
            <a:r>
              <a:rPr lang="en-US" b="1" dirty="0">
                <a:latin typeface="Courier New" pitchFamily="49" charset="0"/>
                <a:cs typeface="Courier New" pitchFamily="49" charset="0"/>
              </a:rPr>
              <a:t/>
            </a:r>
            <a:br>
              <a:rPr lang="en-US" b="1" dirty="0">
                <a:latin typeface="Courier New" pitchFamily="49" charset="0"/>
                <a:cs typeface="Courier New" pitchFamily="49" charset="0"/>
              </a:rPr>
            </a:br>
            <a:r>
              <a:rPr lang="en-US" sz="1600" b="1" dirty="0" smtClean="0">
                <a:latin typeface="Courier New" pitchFamily="49" charset="0"/>
                <a:cs typeface="Courier New" pitchFamily="49" charset="0"/>
              </a:rPr>
              <a:t>&lt;!</a:t>
            </a:r>
            <a:r>
              <a:rPr lang="en-US" sz="1600" b="1" dirty="0">
                <a:latin typeface="Courier New" pitchFamily="49" charset="0"/>
                <a:cs typeface="Courier New" pitchFamily="49" charset="0"/>
              </a:rPr>
              <a:t>DOCTYPE html PUBLIC "-//W3C//DTD XHTML 1.0 Strict//EN" </a:t>
            </a:r>
            <a:br>
              <a:rPr lang="en-US" sz="1600" b="1" dirty="0">
                <a:latin typeface="Courier New" pitchFamily="49" charset="0"/>
                <a:cs typeface="Courier New" pitchFamily="49" charset="0"/>
              </a:rPr>
            </a:b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a:t>
            </a:r>
            <a:r>
              <a:rPr lang="en-US" sz="1600" b="1" dirty="0">
                <a:latin typeface="Courier New" pitchFamily="49" charset="0"/>
                <a:cs typeface="Courier New" pitchFamily="49" charset="0"/>
              </a:rPr>
              <a:t>http://www.w3.org/TR/xhtml1/DTD/xhtml1-strict.dtd"&gt;</a:t>
            </a:r>
            <a:r>
              <a:rPr lang="en-US" sz="1200" b="1" dirty="0">
                <a:latin typeface="Courier New" pitchFamily="49" charset="0"/>
                <a:cs typeface="Courier New" pitchFamily="49" charset="0"/>
              </a:rPr>
              <a:t/>
            </a:r>
            <a:br>
              <a:rPr lang="en-US" sz="1200" b="1" dirty="0">
                <a:latin typeface="Courier New" pitchFamily="49" charset="0"/>
                <a:cs typeface="Courier New" pitchFamily="49" charset="0"/>
              </a:rPr>
            </a:br>
            <a:r>
              <a:rPr lang="en-US" sz="1200" b="1" dirty="0">
                <a:latin typeface="Courier New" pitchFamily="49" charset="0"/>
                <a:cs typeface="Courier New" pitchFamily="49" charset="0"/>
              </a:rPr>
              <a:t/>
            </a:r>
            <a:br>
              <a:rPr lang="en-US" sz="1200" b="1" dirty="0">
                <a:latin typeface="Courier New" pitchFamily="49" charset="0"/>
                <a:cs typeface="Courier New" pitchFamily="49" charset="0"/>
              </a:rPr>
            </a:br>
            <a:r>
              <a:rPr lang="en-US" sz="1800" b="1" dirty="0">
                <a:solidFill>
                  <a:schemeClr val="tx2">
                    <a:lumMod val="50000"/>
                    <a:lumOff val="50000"/>
                  </a:schemeClr>
                </a:solidFill>
                <a:latin typeface="Courier New" pitchFamily="49" charset="0"/>
                <a:cs typeface="Courier New" pitchFamily="49" charset="0"/>
              </a:rPr>
              <a:t>&lt;html </a:t>
            </a:r>
            <a:r>
              <a:rPr lang="en-US" sz="1800" b="1" dirty="0" err="1">
                <a:solidFill>
                  <a:schemeClr val="tx2">
                    <a:lumMod val="50000"/>
                    <a:lumOff val="50000"/>
                  </a:schemeClr>
                </a:solidFill>
                <a:latin typeface="Courier New" pitchFamily="49" charset="0"/>
                <a:cs typeface="Courier New" pitchFamily="49" charset="0"/>
              </a:rPr>
              <a:t>xmlns</a:t>
            </a:r>
            <a:r>
              <a:rPr lang="en-US" sz="1800" b="1" dirty="0">
                <a:solidFill>
                  <a:schemeClr val="tx2">
                    <a:lumMod val="50000"/>
                    <a:lumOff val="50000"/>
                  </a:schemeClr>
                </a:solidFill>
                <a:latin typeface="Courier New" pitchFamily="49" charset="0"/>
                <a:cs typeface="Courier New" pitchFamily="49" charset="0"/>
              </a:rPr>
              <a:t>="http://www.w3.org/1999/xhtml</a:t>
            </a:r>
            <a:r>
              <a:rPr lang="en-US" sz="1800" b="1" dirty="0" smtClean="0">
                <a:solidFill>
                  <a:schemeClr val="tx2">
                    <a:lumMod val="50000"/>
                    <a:lumOff val="50000"/>
                  </a:schemeClr>
                </a:solidFill>
                <a:latin typeface="Courier New" pitchFamily="49" charset="0"/>
                <a:cs typeface="Courier New" pitchFamily="49" charset="0"/>
              </a:rPr>
              <a:t>"&gt;</a:t>
            </a:r>
            <a:r>
              <a:rPr lang="en-US" sz="1800" b="1" dirty="0">
                <a:solidFill>
                  <a:schemeClr val="tx2">
                    <a:lumMod val="50000"/>
                    <a:lumOff val="50000"/>
                  </a:schemeClr>
                </a:solidFill>
                <a:latin typeface="Courier New" pitchFamily="49" charset="0"/>
                <a:cs typeface="Courier New" pitchFamily="49" charset="0"/>
              </a:rPr>
              <a:t/>
            </a:r>
            <a:br>
              <a:rPr lang="en-US" sz="1800" b="1" dirty="0">
                <a:solidFill>
                  <a:schemeClr val="tx2">
                    <a:lumMod val="50000"/>
                    <a:lumOff val="50000"/>
                  </a:schemeClr>
                </a:solidFill>
                <a:latin typeface="Courier New" pitchFamily="49" charset="0"/>
                <a:cs typeface="Courier New" pitchFamily="49" charset="0"/>
              </a:rPr>
            </a:br>
            <a:r>
              <a:rPr lang="en-US" sz="1800" b="1" dirty="0">
                <a:latin typeface="Courier New" pitchFamily="49" charset="0"/>
                <a:cs typeface="Courier New" pitchFamily="49" charset="0"/>
              </a:rPr>
              <a:t>  &lt;head&gt;</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    &lt;title&gt;XHTML is XML&lt;/title</a:t>
            </a:r>
            <a:r>
              <a:rPr lang="en-US" sz="1800" b="1" dirty="0" smtClean="0">
                <a:latin typeface="Courier New" pitchFamily="49" charset="0"/>
                <a:cs typeface="Courier New" pitchFamily="49" charset="0"/>
              </a:rPr>
              <a:t>&gt;</a:t>
            </a:r>
            <a:r>
              <a:rPr lang="en-US" sz="1800" b="1" dirty="0">
                <a:solidFill>
                  <a:schemeClr val="tx1">
                    <a:lumMod val="65000"/>
                    <a:lumOff val="35000"/>
                  </a:schemeClr>
                </a:solidFill>
                <a:latin typeface="Courier New" pitchFamily="49" charset="0"/>
                <a:cs typeface="Courier New" pitchFamily="49" charset="0"/>
              </a:rPr>
              <a:t/>
            </a:r>
            <a:br>
              <a:rPr lang="en-US" sz="1800" b="1" dirty="0">
                <a:solidFill>
                  <a:schemeClr val="tx1">
                    <a:lumMod val="65000"/>
                    <a:lumOff val="35000"/>
                  </a:schemeClr>
                </a:solidFill>
                <a:latin typeface="Courier New" pitchFamily="49" charset="0"/>
                <a:cs typeface="Courier New" pitchFamily="49" charset="0"/>
              </a:rPr>
            </a:br>
            <a:r>
              <a:rPr lang="en-US" sz="1800" b="1" dirty="0">
                <a:latin typeface="Courier New" pitchFamily="49" charset="0"/>
                <a:cs typeface="Courier New" pitchFamily="49" charset="0"/>
              </a:rPr>
              <a:t>  &lt;/head&gt;</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  &lt;body&gt;</a:t>
            </a:r>
            <a:r>
              <a:rPr lang="en-US" sz="1800" b="1" dirty="0">
                <a:solidFill>
                  <a:schemeClr val="tx1">
                    <a:lumMod val="65000"/>
                    <a:lumOff val="35000"/>
                  </a:schemeClr>
                </a:solidFill>
                <a:latin typeface="Courier New" pitchFamily="49" charset="0"/>
                <a:cs typeface="Courier New" pitchFamily="49" charset="0"/>
              </a:rPr>
              <a:t/>
            </a:r>
            <a:br>
              <a:rPr lang="en-US" sz="1800" b="1" dirty="0">
                <a:solidFill>
                  <a:schemeClr val="tx1">
                    <a:lumMod val="65000"/>
                    <a:lumOff val="35000"/>
                  </a:schemeClr>
                </a:solidFill>
                <a:latin typeface="Courier New" pitchFamily="49" charset="0"/>
                <a:cs typeface="Courier New" pitchFamily="49" charset="0"/>
              </a:rPr>
            </a:br>
            <a:r>
              <a:rPr lang="en-US" sz="1800" b="1" dirty="0">
                <a:solidFill>
                  <a:schemeClr val="tx1">
                    <a:lumMod val="65000"/>
                    <a:lumOff val="35000"/>
                  </a:schemeClr>
                </a:solidFill>
                <a:latin typeface="Courier New" pitchFamily="49" charset="0"/>
                <a:cs typeface="Courier New" pitchFamily="49" charset="0"/>
              </a:rPr>
              <a:t>    &lt;h1&gt;XHTML is XML&lt;/h1&gt;</a:t>
            </a:r>
            <a:r>
              <a:rPr lang="en-US" sz="1800" b="1" dirty="0">
                <a:solidFill>
                  <a:srgbClr val="FF0000"/>
                </a:solidFill>
                <a:latin typeface="Courier New" pitchFamily="49" charset="0"/>
                <a:cs typeface="Courier New" pitchFamily="49" charset="0"/>
              </a:rPr>
              <a:t/>
            </a:r>
            <a:br>
              <a:rPr lang="en-US" sz="1800" b="1" dirty="0">
                <a:solidFill>
                  <a:srgbClr val="FF0000"/>
                </a:solidFill>
                <a:latin typeface="Courier New" pitchFamily="49" charset="0"/>
                <a:cs typeface="Courier New" pitchFamily="49" charset="0"/>
              </a:rPr>
            </a:br>
            <a:r>
              <a:rPr lang="en-US" sz="1800" b="1" dirty="0">
                <a:solidFill>
                  <a:srgbClr val="FF0000"/>
                </a:solidFill>
                <a:latin typeface="Courier New" pitchFamily="49" charset="0"/>
                <a:cs typeface="Courier New" pitchFamily="49" charset="0"/>
              </a:rPr>
              <a:t> </a:t>
            </a:r>
            <a:r>
              <a:rPr lang="en-US" sz="1800" b="1" dirty="0" smtClean="0">
                <a:solidFill>
                  <a:srgbClr val="FF0000"/>
                </a:solidFill>
                <a:latin typeface="Courier New" pitchFamily="49" charset="0"/>
                <a:cs typeface="Courier New" pitchFamily="49" charset="0"/>
              </a:rPr>
              <a:t>   </a:t>
            </a:r>
            <a:r>
              <a:rPr lang="en-US" sz="1800" b="1" dirty="0" smtClean="0">
                <a:solidFill>
                  <a:schemeClr val="tx1">
                    <a:lumMod val="65000"/>
                    <a:lumOff val="35000"/>
                  </a:schemeClr>
                </a:solidFill>
                <a:latin typeface="Courier New" pitchFamily="49" charset="0"/>
                <a:cs typeface="Courier New" pitchFamily="49" charset="0"/>
              </a:rPr>
              <a:t>&lt;</a:t>
            </a:r>
            <a:r>
              <a:rPr lang="en-US" sz="1800" b="1" dirty="0">
                <a:solidFill>
                  <a:schemeClr val="tx1">
                    <a:lumMod val="65000"/>
                    <a:lumOff val="35000"/>
                  </a:schemeClr>
                </a:solidFill>
                <a:latin typeface="Courier New" pitchFamily="49" charset="0"/>
                <a:cs typeface="Courier New" pitchFamily="49" charset="0"/>
              </a:rPr>
              <a:t>p&gt;You’ve been using it all along.&lt;/p&gt;</a:t>
            </a:r>
            <a:br>
              <a:rPr lang="en-US" sz="1800" b="1" dirty="0">
                <a:solidFill>
                  <a:schemeClr val="tx1">
                    <a:lumMod val="65000"/>
                    <a:lumOff val="35000"/>
                  </a:schemeClr>
                </a:solidFill>
                <a:latin typeface="Courier New" pitchFamily="49" charset="0"/>
                <a:cs typeface="Courier New" pitchFamily="49" charset="0"/>
              </a:rPr>
            </a:br>
            <a:r>
              <a:rPr lang="en-US" sz="1800" b="1" dirty="0" smtClean="0">
                <a:latin typeface="Courier New" pitchFamily="49" charset="0"/>
                <a:cs typeface="Courier New" pitchFamily="49" charset="0"/>
              </a:rPr>
              <a:t>  </a:t>
            </a:r>
            <a:r>
              <a:rPr lang="en-US" sz="1800" b="1" dirty="0">
                <a:latin typeface="Courier New" pitchFamily="49" charset="0"/>
                <a:cs typeface="Courier New" pitchFamily="49" charset="0"/>
              </a:rPr>
              <a:t>&lt;/body&gt;</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&lt;/</a:t>
            </a:r>
            <a:r>
              <a:rPr lang="en-US" sz="1800" b="1" dirty="0" smtClean="0">
                <a:latin typeface="Courier New" pitchFamily="49" charset="0"/>
                <a:cs typeface="Courier New" pitchFamily="49" charset="0"/>
              </a:rPr>
              <a:t>html</a:t>
            </a:r>
            <a:r>
              <a:rPr lang="en-US" sz="1800" b="1" dirty="0">
                <a:latin typeface="Courier New" pitchFamily="49" charset="0"/>
                <a:cs typeface="Courier New" pitchFamily="49" charset="0"/>
              </a:rPr>
              <a:t>&gt;</a:t>
            </a:r>
          </a:p>
        </p:txBody>
      </p:sp>
      <p:sp>
        <p:nvSpPr>
          <p:cNvPr id="4" name="Date Placeholder 3"/>
          <p:cNvSpPr>
            <a:spLocks noGrp="1"/>
          </p:cNvSpPr>
          <p:nvPr>
            <p:ph type="dt" sz="half" idx="10"/>
          </p:nvPr>
        </p:nvSpPr>
        <p:spPr/>
        <p:txBody>
          <a:bodyPr/>
          <a:lstStyle/>
          <a:p>
            <a:r>
              <a:rPr lang="en-US" smtClean="0"/>
              <a:t>rev 15/10/4</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3FB4D746-536C-5F43-9CDA-58AA2D13BEE1}" type="slidenum">
              <a:rPr lang="en-US" smtClean="0"/>
              <a:t>15</a:t>
            </a:fld>
            <a:endParaRPr lang="en-US"/>
          </a:p>
        </p:txBody>
      </p:sp>
    </p:spTree>
    <p:extLst>
      <p:ext uri="{BB962C8B-B14F-4D97-AF65-F5344CB8AC3E}">
        <p14:creationId xmlns:p14="http://schemas.microsoft.com/office/powerpoint/2010/main" val="39984428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Namespaces</a:t>
            </a:r>
            <a:r>
              <a:rPr lang="en-US" sz="2400" dirty="0"/>
              <a:t> 1 of </a:t>
            </a:r>
            <a:r>
              <a:rPr lang="en-US" sz="2400" dirty="0" smtClean="0"/>
              <a:t>2</a:t>
            </a:r>
            <a:br>
              <a:rPr lang="en-US" sz="2400" dirty="0" smtClean="0"/>
            </a:br>
            <a:r>
              <a:rPr lang="en-US" sz="2000" b="1" dirty="0">
                <a:solidFill>
                  <a:schemeClr val="tx2">
                    <a:lumMod val="50000"/>
                    <a:lumOff val="50000"/>
                  </a:schemeClr>
                </a:solidFill>
                <a:latin typeface="Courier New" pitchFamily="49" charset="0"/>
                <a:cs typeface="Courier New" pitchFamily="49" charset="0"/>
              </a:rPr>
              <a:t>&lt;html </a:t>
            </a:r>
            <a:r>
              <a:rPr lang="en-US" sz="2000" b="1" dirty="0" err="1">
                <a:solidFill>
                  <a:schemeClr val="tx2">
                    <a:lumMod val="50000"/>
                    <a:lumOff val="50000"/>
                  </a:schemeClr>
                </a:solidFill>
                <a:latin typeface="Courier New" pitchFamily="49" charset="0"/>
                <a:cs typeface="Courier New" pitchFamily="49" charset="0"/>
              </a:rPr>
              <a:t>xmlns</a:t>
            </a:r>
            <a:r>
              <a:rPr lang="en-US" sz="2000" b="1" dirty="0">
                <a:solidFill>
                  <a:schemeClr val="tx2">
                    <a:lumMod val="50000"/>
                    <a:lumOff val="50000"/>
                  </a:schemeClr>
                </a:solidFill>
                <a:latin typeface="Courier New" pitchFamily="49" charset="0"/>
                <a:cs typeface="Courier New" pitchFamily="49" charset="0"/>
              </a:rPr>
              <a:t>="http://www.w3.org/1999/</a:t>
            </a:r>
            <a:r>
              <a:rPr lang="en-US" sz="2000" b="1" dirty="0" err="1">
                <a:solidFill>
                  <a:schemeClr val="tx2">
                    <a:lumMod val="50000"/>
                    <a:lumOff val="50000"/>
                  </a:schemeClr>
                </a:solidFill>
                <a:latin typeface="Courier New" pitchFamily="49" charset="0"/>
                <a:cs typeface="Courier New" pitchFamily="49" charset="0"/>
              </a:rPr>
              <a:t>xhtml</a:t>
            </a:r>
            <a:r>
              <a:rPr lang="en-US" sz="2000" b="1" dirty="0">
                <a:solidFill>
                  <a:schemeClr val="tx2">
                    <a:lumMod val="50000"/>
                    <a:lumOff val="50000"/>
                  </a:schemeClr>
                </a:solidFill>
                <a:latin typeface="Courier New" pitchFamily="49" charset="0"/>
                <a:cs typeface="Courier New" pitchFamily="49" charset="0"/>
              </a:rPr>
              <a:t>"&gt;</a:t>
            </a:r>
            <a:endParaRPr lang="en-US" sz="2000" dirty="0"/>
          </a:p>
        </p:txBody>
      </p:sp>
      <p:sp>
        <p:nvSpPr>
          <p:cNvPr id="3" name="Content Placeholder 2"/>
          <p:cNvSpPr>
            <a:spLocks noGrp="1"/>
          </p:cNvSpPr>
          <p:nvPr>
            <p:ph idx="1"/>
          </p:nvPr>
        </p:nvSpPr>
        <p:spPr/>
        <p:txBody>
          <a:bodyPr/>
          <a:lstStyle/>
          <a:p>
            <a:r>
              <a:rPr lang="en-US" dirty="0" smtClean="0"/>
              <a:t>What is a Namespace?</a:t>
            </a:r>
          </a:p>
          <a:p>
            <a:pPr lvl="1"/>
            <a:r>
              <a:rPr lang="en-US" dirty="0" smtClean="0"/>
              <a:t>Per Wikipedia: </a:t>
            </a:r>
            <a:r>
              <a:rPr lang="en-US" sz="1800" dirty="0"/>
              <a:t>In </a:t>
            </a:r>
            <a:r>
              <a:rPr lang="en-US" sz="1800" dirty="0" smtClean="0"/>
              <a:t>XML, </a:t>
            </a:r>
            <a:r>
              <a:rPr lang="en-US" sz="1800" dirty="0"/>
              <a:t>the XML namespace specification enables the names of elements and attributes in an XML document to be unique, similar to the role of namespaces in programming languages. Using XML namespaces, XML documents may contain element or attribute names from more than one XML vocabulary</a:t>
            </a:r>
            <a:r>
              <a:rPr lang="en-US" sz="1800" dirty="0" smtClean="0"/>
              <a:t>.</a:t>
            </a:r>
          </a:p>
          <a:p>
            <a:pPr lvl="1"/>
            <a:endParaRPr lang="en-US" sz="1800" dirty="0" smtClean="0"/>
          </a:p>
          <a:p>
            <a:pPr lvl="1"/>
            <a:r>
              <a:rPr lang="en-US" dirty="0" smtClean="0"/>
              <a:t>A way of separating sets of tags from different taxonomies (different DTDs) to prevent collisions</a:t>
            </a:r>
          </a:p>
          <a:p>
            <a:pPr lvl="2"/>
            <a:r>
              <a:rPr lang="en-US" dirty="0" smtClean="0"/>
              <a:t>&lt;nut&gt; ...is this hardware or food?</a:t>
            </a:r>
          </a:p>
          <a:p>
            <a:pPr lvl="2"/>
            <a:r>
              <a:rPr lang="en-US" dirty="0" smtClean="0"/>
              <a:t>&lt;</a:t>
            </a:r>
            <a:r>
              <a:rPr lang="en-US" dirty="0" err="1" smtClean="0"/>
              <a:t>hardware:nut</a:t>
            </a:r>
            <a:r>
              <a:rPr lang="en-US" dirty="0" smtClean="0"/>
              <a:t>&gt; and &lt;</a:t>
            </a:r>
            <a:r>
              <a:rPr lang="en-US" dirty="0" err="1" smtClean="0"/>
              <a:t>food:nut</a:t>
            </a:r>
            <a:r>
              <a:rPr lang="en-US" dirty="0" smtClean="0"/>
              <a:t>&gt; tell us which definition to use</a:t>
            </a:r>
          </a:p>
          <a:p>
            <a:pPr lvl="1"/>
            <a:endParaRPr lang="en-US" dirty="0"/>
          </a:p>
        </p:txBody>
      </p:sp>
      <p:sp>
        <p:nvSpPr>
          <p:cNvPr id="4" name="Date Placeholder 3"/>
          <p:cNvSpPr>
            <a:spLocks noGrp="1"/>
          </p:cNvSpPr>
          <p:nvPr>
            <p:ph type="dt" sz="half" idx="10"/>
          </p:nvPr>
        </p:nvSpPr>
        <p:spPr/>
        <p:txBody>
          <a:bodyPr/>
          <a:lstStyle/>
          <a:p>
            <a:r>
              <a:rPr lang="en-US" smtClean="0"/>
              <a:t>rev 15/10/4</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3FB4D746-536C-5F43-9CDA-58AA2D13BEE1}" type="slidenum">
              <a:rPr lang="en-US" smtClean="0"/>
              <a:t>16</a:t>
            </a:fld>
            <a:endParaRPr lang="en-US"/>
          </a:p>
        </p:txBody>
      </p:sp>
    </p:spTree>
    <p:extLst>
      <p:ext uri="{BB962C8B-B14F-4D97-AF65-F5344CB8AC3E}">
        <p14:creationId xmlns:p14="http://schemas.microsoft.com/office/powerpoint/2010/main" val="4205996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Namespaces</a:t>
            </a:r>
            <a:r>
              <a:rPr lang="en-US" sz="2400" dirty="0" smtClean="0"/>
              <a:t> 2 of 2</a:t>
            </a:r>
            <a:endParaRPr lang="en-US" dirty="0"/>
          </a:p>
        </p:txBody>
      </p:sp>
      <p:sp>
        <p:nvSpPr>
          <p:cNvPr id="3" name="Content Placeholder 2"/>
          <p:cNvSpPr>
            <a:spLocks noGrp="1"/>
          </p:cNvSpPr>
          <p:nvPr>
            <p:ph idx="1"/>
          </p:nvPr>
        </p:nvSpPr>
        <p:spPr/>
        <p:txBody>
          <a:bodyPr/>
          <a:lstStyle/>
          <a:p>
            <a:r>
              <a:rPr lang="en-US" dirty="0" smtClean="0"/>
              <a:t>The namespace declaration we see in the html tag defines the default namespace for the document:</a:t>
            </a:r>
            <a:br>
              <a:rPr lang="en-US" dirty="0" smtClean="0"/>
            </a:br>
            <a:r>
              <a:rPr lang="en-US" dirty="0" smtClean="0"/>
              <a:t/>
            </a:r>
            <a:br>
              <a:rPr lang="en-US" dirty="0" smtClean="0"/>
            </a:br>
            <a:r>
              <a:rPr lang="en-US" dirty="0" smtClean="0"/>
              <a:t>&lt;html </a:t>
            </a:r>
            <a:r>
              <a:rPr lang="en-US" dirty="0" err="1" smtClean="0">
                <a:solidFill>
                  <a:srgbClr val="FF0000"/>
                </a:solidFill>
              </a:rPr>
              <a:t>xmlns</a:t>
            </a:r>
            <a:r>
              <a:rPr lang="en-US" dirty="0" smtClean="0">
                <a:solidFill>
                  <a:srgbClr val="FF0000"/>
                </a:solidFill>
              </a:rPr>
              <a:t>="http://www.w3.org/1999/</a:t>
            </a:r>
            <a:r>
              <a:rPr lang="en-US" dirty="0" err="1" smtClean="0">
                <a:solidFill>
                  <a:srgbClr val="FF0000"/>
                </a:solidFill>
              </a:rPr>
              <a:t>xhtml</a:t>
            </a:r>
            <a:r>
              <a:rPr lang="en-US" dirty="0" smtClean="0">
                <a:solidFill>
                  <a:srgbClr val="FF0000"/>
                </a:solidFill>
              </a:rPr>
              <a:t>"</a:t>
            </a:r>
            <a:r>
              <a:rPr lang="en-US" dirty="0" smtClean="0"/>
              <a:t>&gt;</a:t>
            </a:r>
          </a:p>
          <a:p>
            <a:r>
              <a:rPr lang="en-US" dirty="0" smtClean="0"/>
              <a:t>Declared as an attribute of a tag and used within the element defined:</a:t>
            </a:r>
            <a:br>
              <a:rPr lang="en-US" dirty="0" smtClean="0"/>
            </a:br>
            <a:r>
              <a:rPr lang="en-US" dirty="0" smtClean="0"/>
              <a:t/>
            </a:r>
            <a:br>
              <a:rPr lang="en-US" dirty="0" smtClean="0"/>
            </a:br>
            <a:r>
              <a:rPr lang="en-US" dirty="0" smtClean="0"/>
              <a:t>&lt;</a:t>
            </a:r>
            <a:r>
              <a:rPr lang="en-US" dirty="0" err="1" smtClean="0"/>
              <a:t>rss</a:t>
            </a:r>
            <a:r>
              <a:rPr lang="en-US" dirty="0" smtClean="0"/>
              <a:t> </a:t>
            </a:r>
            <a:r>
              <a:rPr lang="en-US" dirty="0" err="1" smtClean="0">
                <a:solidFill>
                  <a:srgbClr val="FF0000"/>
                </a:solidFill>
              </a:rPr>
              <a:t>xmlns:atom</a:t>
            </a:r>
            <a:r>
              <a:rPr lang="en-US" dirty="0" smtClean="0">
                <a:solidFill>
                  <a:srgbClr val="FF0000"/>
                </a:solidFill>
              </a:rPr>
              <a:t>="http://www.w3.org/2005/Atom"</a:t>
            </a:r>
            <a:r>
              <a:rPr lang="en-US" dirty="0" smtClean="0"/>
              <a:t>&gt;</a:t>
            </a:r>
            <a:br>
              <a:rPr lang="en-US" dirty="0" smtClean="0"/>
            </a:br>
            <a:r>
              <a:rPr lang="en-US" dirty="0" smtClean="0"/>
              <a:t>      &lt;</a:t>
            </a:r>
            <a:r>
              <a:rPr lang="en-US" dirty="0" err="1" smtClean="0">
                <a:solidFill>
                  <a:srgbClr val="FF0000"/>
                </a:solidFill>
              </a:rPr>
              <a:t>atom:link</a:t>
            </a:r>
            <a:r>
              <a:rPr lang="en-US" dirty="0" smtClean="0"/>
              <a:t> </a:t>
            </a:r>
            <a:r>
              <a:rPr lang="en-US" dirty="0" err="1" smtClean="0"/>
              <a:t>rel</a:t>
            </a:r>
            <a:r>
              <a:rPr lang="en-US" dirty="0" smtClean="0"/>
              <a:t>="self" </a:t>
            </a:r>
            <a:r>
              <a:rPr lang="en-US" dirty="0" err="1" smtClean="0"/>
              <a:t>href</a:t>
            </a:r>
            <a:r>
              <a:rPr lang="en-US" dirty="0" smtClean="0"/>
              <a:t>="http://thisfeed" </a:t>
            </a:r>
            <a:br>
              <a:rPr lang="en-US" dirty="0" smtClean="0"/>
            </a:br>
            <a:r>
              <a:rPr lang="en-US" dirty="0" smtClean="0"/>
              <a:t>                             type="application/</a:t>
            </a:r>
            <a:r>
              <a:rPr lang="en-US" dirty="0" err="1" smtClean="0"/>
              <a:t>rss+xml</a:t>
            </a:r>
            <a:r>
              <a:rPr lang="en-US" dirty="0" smtClean="0"/>
              <a:t>"/&gt; </a:t>
            </a:r>
            <a:br>
              <a:rPr lang="en-US" dirty="0" smtClean="0"/>
            </a:br>
            <a:r>
              <a:rPr lang="en-US" dirty="0" smtClean="0"/>
              <a:t>&lt;/</a:t>
            </a:r>
            <a:r>
              <a:rPr lang="en-US" dirty="0" err="1" smtClean="0"/>
              <a:t>rss</a:t>
            </a:r>
            <a:r>
              <a:rPr lang="en-US" dirty="0" smtClean="0"/>
              <a:t>&gt;</a:t>
            </a:r>
          </a:p>
          <a:p>
            <a:endParaRPr lang="en-US" dirty="0"/>
          </a:p>
        </p:txBody>
      </p:sp>
      <p:sp>
        <p:nvSpPr>
          <p:cNvPr id="4" name="Date Placeholder 3"/>
          <p:cNvSpPr>
            <a:spLocks noGrp="1"/>
          </p:cNvSpPr>
          <p:nvPr>
            <p:ph type="dt" sz="half" idx="10"/>
          </p:nvPr>
        </p:nvSpPr>
        <p:spPr/>
        <p:txBody>
          <a:bodyPr/>
          <a:lstStyle/>
          <a:p>
            <a:r>
              <a:rPr lang="en-US" smtClean="0"/>
              <a:t>rev 15/10/4</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3FB4D746-536C-5F43-9CDA-58AA2D13BEE1}" type="slidenum">
              <a:rPr lang="en-US" smtClean="0"/>
              <a:t>17</a:t>
            </a:fld>
            <a:endParaRPr lang="en-US"/>
          </a:p>
        </p:txBody>
      </p:sp>
    </p:spTree>
    <p:extLst>
      <p:ext uri="{BB962C8B-B14F-4D97-AF65-F5344CB8AC3E}">
        <p14:creationId xmlns:p14="http://schemas.microsoft.com/office/powerpoint/2010/main" val="42359093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Microformats</a:t>
            </a:r>
            <a:endParaRPr lang="en-US" dirty="0"/>
          </a:p>
        </p:txBody>
      </p:sp>
      <p:sp>
        <p:nvSpPr>
          <p:cNvPr id="3" name="Content Placeholder 2"/>
          <p:cNvSpPr>
            <a:spLocks noGrp="1"/>
          </p:cNvSpPr>
          <p:nvPr>
            <p:ph idx="1"/>
          </p:nvPr>
        </p:nvSpPr>
        <p:spPr/>
        <p:txBody>
          <a:bodyPr/>
          <a:lstStyle/>
          <a:p>
            <a:r>
              <a:rPr lang="en-US" dirty="0" smtClean="0"/>
              <a:t>Add semantic meaning to (x)html documents</a:t>
            </a:r>
          </a:p>
          <a:p>
            <a:r>
              <a:rPr lang="en-US" dirty="0" smtClean="0"/>
              <a:t>Add machine readable definition (meaning) to human readable content</a:t>
            </a:r>
          </a:p>
          <a:p>
            <a:r>
              <a:rPr lang="en-US" dirty="0" smtClean="0"/>
              <a:t>Provides for the machine (non-human) consumer</a:t>
            </a:r>
          </a:p>
          <a:p>
            <a:pPr lvl="1"/>
            <a:r>
              <a:rPr lang="en-US" dirty="0" err="1" smtClean="0"/>
              <a:t>hCard</a:t>
            </a:r>
            <a:endParaRPr lang="en-US" dirty="0" smtClean="0"/>
          </a:p>
          <a:p>
            <a:pPr lvl="1"/>
            <a:r>
              <a:rPr lang="en-US" dirty="0" err="1" smtClean="0"/>
              <a:t>hCalendar</a:t>
            </a:r>
            <a:r>
              <a:rPr lang="en-US" dirty="0" smtClean="0"/>
              <a:t> (iCal superset)</a:t>
            </a:r>
          </a:p>
          <a:p>
            <a:pPr lvl="1"/>
            <a:r>
              <a:rPr lang="en-US" dirty="0" smtClean="0"/>
              <a:t>Atom (subset proposed as </a:t>
            </a:r>
            <a:r>
              <a:rPr lang="en-US" dirty="0" err="1" smtClean="0"/>
              <a:t>hAtom</a:t>
            </a:r>
            <a:r>
              <a:rPr lang="en-US" dirty="0" smtClean="0"/>
              <a:t>)</a:t>
            </a:r>
          </a:p>
          <a:p>
            <a:pPr lvl="1"/>
            <a:r>
              <a:rPr lang="en-US" dirty="0" smtClean="0"/>
              <a:t>RSS (older, stable, still widely used)</a:t>
            </a:r>
          </a:p>
          <a:p>
            <a:pPr lvl="2"/>
            <a:r>
              <a:rPr lang="en-US" dirty="0" smtClean="0"/>
              <a:t>Rich Site Summary – aka – Really Simple Syndication</a:t>
            </a:r>
          </a:p>
          <a:p>
            <a:pPr lvl="1"/>
            <a:endParaRPr lang="en-US" dirty="0" smtClean="0"/>
          </a:p>
          <a:p>
            <a:pPr lvl="1"/>
            <a:endParaRPr lang="en-US" dirty="0"/>
          </a:p>
        </p:txBody>
      </p:sp>
      <p:sp>
        <p:nvSpPr>
          <p:cNvPr id="4" name="Date Placeholder 3"/>
          <p:cNvSpPr>
            <a:spLocks noGrp="1"/>
          </p:cNvSpPr>
          <p:nvPr>
            <p:ph type="dt" sz="half" idx="10"/>
          </p:nvPr>
        </p:nvSpPr>
        <p:spPr/>
        <p:txBody>
          <a:bodyPr/>
          <a:lstStyle/>
          <a:p>
            <a:r>
              <a:rPr lang="en-US" smtClean="0"/>
              <a:t>rev 15/10/4</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3FB4D746-536C-5F43-9CDA-58AA2D13BEE1}" type="slidenum">
              <a:rPr lang="en-US" smtClean="0"/>
              <a:t>18</a:t>
            </a:fld>
            <a:endParaRPr lang="en-US"/>
          </a:p>
        </p:txBody>
      </p:sp>
    </p:spTree>
    <p:extLst>
      <p:ext uri="{BB962C8B-B14F-4D97-AF65-F5344CB8AC3E}">
        <p14:creationId xmlns:p14="http://schemas.microsoft.com/office/powerpoint/2010/main" val="3824352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Syndication</a:t>
            </a:r>
            <a:endParaRPr lang="en-US" dirty="0"/>
          </a:p>
        </p:txBody>
      </p:sp>
      <p:sp>
        <p:nvSpPr>
          <p:cNvPr id="3" name="Content Placeholder 2"/>
          <p:cNvSpPr>
            <a:spLocks noGrp="1"/>
          </p:cNvSpPr>
          <p:nvPr>
            <p:ph idx="1"/>
          </p:nvPr>
        </p:nvSpPr>
        <p:spPr/>
        <p:txBody>
          <a:bodyPr/>
          <a:lstStyle/>
          <a:p>
            <a:r>
              <a:rPr lang="en-US" b="1" dirty="0" smtClean="0"/>
              <a:t>RSS</a:t>
            </a:r>
            <a:r>
              <a:rPr lang="en-US" dirty="0" smtClean="0"/>
              <a:t> and </a:t>
            </a:r>
            <a:r>
              <a:rPr lang="en-US" b="1" dirty="0" smtClean="0"/>
              <a:t>Atom</a:t>
            </a:r>
            <a:r>
              <a:rPr lang="en-US" dirty="0" smtClean="0"/>
              <a:t> are common XML </a:t>
            </a:r>
            <a:r>
              <a:rPr lang="en-US" smtClean="0"/>
              <a:t>microformats</a:t>
            </a:r>
            <a:r>
              <a:rPr lang="en-US" dirty="0" smtClean="0"/>
              <a:t> used for providing data feeds of news, blogs, forums, and other information on the web</a:t>
            </a:r>
          </a:p>
          <a:p>
            <a:r>
              <a:rPr lang="en-US" dirty="0" smtClean="0"/>
              <a:t>Both are simple to construct</a:t>
            </a:r>
          </a:p>
          <a:p>
            <a:r>
              <a:rPr lang="en-US" dirty="0" smtClean="0"/>
              <a:t>RSS</a:t>
            </a:r>
          </a:p>
          <a:p>
            <a:pPr lvl="1"/>
            <a:r>
              <a:rPr lang="en-US" dirty="0" smtClean="0"/>
              <a:t>older, more ubiquitous, version 2.0 is most common</a:t>
            </a:r>
          </a:p>
          <a:p>
            <a:r>
              <a:rPr lang="en-US" dirty="0" smtClean="0"/>
              <a:t>Atom</a:t>
            </a:r>
          </a:p>
          <a:p>
            <a:pPr lvl="1"/>
            <a:r>
              <a:rPr lang="en-US" dirty="0" smtClean="0"/>
              <a:t>newer, more modular and extensible, at version 1.0</a:t>
            </a:r>
          </a:p>
          <a:p>
            <a:pPr lvl="1"/>
            <a:r>
              <a:rPr lang="en-US" dirty="0" smtClean="0"/>
              <a:t>written to address perceived weaknesses of RSS </a:t>
            </a:r>
            <a:r>
              <a:rPr lang="en-US" sz="1600" dirty="0" smtClean="0"/>
              <a:t>(not the least of which was that RSS is a frozen standard ...even though </a:t>
            </a:r>
            <a:r>
              <a:rPr lang="en-US" sz="1600" dirty="0" err="1" smtClean="0"/>
              <a:t>namespaced</a:t>
            </a:r>
            <a:r>
              <a:rPr lang="en-US" sz="1600" dirty="0" smtClean="0"/>
              <a:t> elements are fine to use)</a:t>
            </a:r>
            <a:endParaRPr lang="en-US" dirty="0" smtClean="0"/>
          </a:p>
          <a:p>
            <a:endParaRPr lang="en-US" dirty="0"/>
          </a:p>
        </p:txBody>
      </p:sp>
      <p:sp>
        <p:nvSpPr>
          <p:cNvPr id="4" name="Date Placeholder 3"/>
          <p:cNvSpPr>
            <a:spLocks noGrp="1"/>
          </p:cNvSpPr>
          <p:nvPr>
            <p:ph type="dt" sz="half" idx="10"/>
          </p:nvPr>
        </p:nvSpPr>
        <p:spPr/>
        <p:txBody>
          <a:bodyPr/>
          <a:lstStyle/>
          <a:p>
            <a:r>
              <a:rPr lang="en-US" smtClean="0"/>
              <a:t>rev 15/10/4</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3FB4D746-536C-5F43-9CDA-58AA2D13BEE1}" type="slidenum">
              <a:rPr lang="en-US" smtClean="0"/>
              <a:t>19</a:t>
            </a:fld>
            <a:endParaRPr lang="en-US"/>
          </a:p>
        </p:txBody>
      </p:sp>
    </p:spTree>
    <p:extLst>
      <p:ext uri="{BB962C8B-B14F-4D97-AF65-F5344CB8AC3E}">
        <p14:creationId xmlns:p14="http://schemas.microsoft.com/office/powerpoint/2010/main" val="7240556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a:t>
            </a:r>
            <a:endParaRPr lang="en-US" dirty="0"/>
          </a:p>
        </p:txBody>
      </p:sp>
      <p:sp>
        <p:nvSpPr>
          <p:cNvPr id="3" name="Content Placeholder 2"/>
          <p:cNvSpPr>
            <a:spLocks noGrp="1"/>
          </p:cNvSpPr>
          <p:nvPr>
            <p:ph idx="1"/>
          </p:nvPr>
        </p:nvSpPr>
        <p:spPr/>
        <p:txBody>
          <a:bodyPr/>
          <a:lstStyle/>
          <a:p>
            <a:pPr>
              <a:tabLst>
                <a:tab pos="2511425" algn="l"/>
              </a:tabLst>
            </a:pPr>
            <a:r>
              <a:rPr lang="en-US" dirty="0" smtClean="0"/>
              <a:t>Extensible Markup Language</a:t>
            </a:r>
          </a:p>
          <a:p>
            <a:pPr lvl="1">
              <a:tabLst>
                <a:tab pos="2511425" algn="l"/>
              </a:tabLst>
            </a:pPr>
            <a:r>
              <a:rPr lang="en-US" dirty="0" smtClean="0"/>
              <a:t>currently version 1.0</a:t>
            </a:r>
          </a:p>
          <a:p>
            <a:pPr>
              <a:tabLst>
                <a:tab pos="2511425" algn="l"/>
              </a:tabLst>
            </a:pPr>
            <a:r>
              <a:rPr lang="en-US" dirty="0" smtClean="0"/>
              <a:t>Provides a simple, standard, unambiguous structure for describing data</a:t>
            </a:r>
          </a:p>
          <a:p>
            <a:pPr lvl="1">
              <a:tabLst>
                <a:tab pos="2511425" algn="l"/>
              </a:tabLst>
            </a:pPr>
            <a:r>
              <a:rPr lang="en-US" dirty="0" smtClean="0"/>
              <a:t>XML is a W3C standard:  </a:t>
            </a:r>
            <a:r>
              <a:rPr lang="en-US" dirty="0" smtClean="0">
                <a:hlinkClick r:id="rId2"/>
              </a:rPr>
              <a:t>http</a:t>
            </a:r>
            <a:r>
              <a:rPr lang="en-US" dirty="0">
                <a:hlinkClick r:id="rId2"/>
              </a:rPr>
              <a:t>://www.w3.org/TR/xml</a:t>
            </a:r>
            <a:r>
              <a:rPr lang="en-US" dirty="0" smtClean="0">
                <a:hlinkClick r:id="rId2"/>
              </a:rPr>
              <a:t>/</a:t>
            </a:r>
            <a:endParaRPr lang="en-US" dirty="0" smtClean="0"/>
          </a:p>
          <a:p>
            <a:pPr>
              <a:tabLst>
                <a:tab pos="2511425" algn="l"/>
              </a:tabLst>
            </a:pPr>
            <a:r>
              <a:rPr lang="en-US" dirty="0" smtClean="0"/>
              <a:t>Allows us to create our own markup elements (hence it is “extensible”)</a:t>
            </a:r>
          </a:p>
          <a:p>
            <a:pPr>
              <a:tabLst>
                <a:tab pos="2511425" algn="l"/>
              </a:tabLst>
            </a:pPr>
            <a:r>
              <a:rPr lang="en-US" dirty="0" smtClean="0"/>
              <a:t>Cleanly separates content from presentation</a:t>
            </a:r>
          </a:p>
          <a:p>
            <a:pPr lvl="1">
              <a:tabLst>
                <a:tab pos="2511425" algn="l"/>
              </a:tabLst>
            </a:pPr>
            <a:r>
              <a:rPr lang="en-US" dirty="0" smtClean="0"/>
              <a:t>Presentation handled elsewhere, e.g. by XSLT or </a:t>
            </a:r>
            <a:r>
              <a:rPr lang="en-US" dirty="0" err="1" smtClean="0"/>
              <a:t>Javascript</a:t>
            </a:r>
            <a:endParaRPr lang="en-US" dirty="0" smtClean="0"/>
          </a:p>
          <a:p>
            <a:pPr lvl="1">
              <a:tabLst>
                <a:tab pos="2511425" algn="l"/>
              </a:tabLst>
            </a:pPr>
            <a:endParaRPr lang="en-US" dirty="0" smtClean="0"/>
          </a:p>
          <a:p>
            <a:pPr>
              <a:tabLst>
                <a:tab pos="2511425" algn="l"/>
              </a:tabLst>
            </a:pPr>
            <a:endParaRPr lang="en-US" dirty="0" smtClean="0"/>
          </a:p>
          <a:p>
            <a:pPr marL="0" indent="0">
              <a:buNone/>
            </a:pPr>
            <a:endParaRPr lang="en-US" dirty="0" smtClean="0"/>
          </a:p>
        </p:txBody>
      </p:sp>
      <p:sp>
        <p:nvSpPr>
          <p:cNvPr id="4" name="Date Placeholder 3"/>
          <p:cNvSpPr>
            <a:spLocks noGrp="1"/>
          </p:cNvSpPr>
          <p:nvPr>
            <p:ph type="dt" sz="half" idx="10"/>
          </p:nvPr>
        </p:nvSpPr>
        <p:spPr/>
        <p:txBody>
          <a:bodyPr/>
          <a:lstStyle/>
          <a:p>
            <a:r>
              <a:rPr lang="en-US" smtClean="0"/>
              <a:t>rev 15/10/4</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3FB4D746-536C-5F43-9CDA-58AA2D13BEE1}" type="slidenum">
              <a:rPr lang="en-US" smtClean="0"/>
              <a:t>2</a:t>
            </a:fld>
            <a:endParaRPr lang="en-US"/>
          </a:p>
        </p:txBody>
      </p:sp>
    </p:spTree>
    <p:extLst>
      <p:ext uri="{BB962C8B-B14F-4D97-AF65-F5344CB8AC3E}">
        <p14:creationId xmlns:p14="http://schemas.microsoft.com/office/powerpoint/2010/main" val="38652062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Example RSS: New York Times</a:t>
            </a:r>
            <a:endParaRPr lang="en-US" sz="4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600271"/>
            <a:ext cx="7886700" cy="4352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r>
              <a:rPr lang="en-US" smtClean="0"/>
              <a:t>rev 15/10/4</a:t>
            </a:r>
            <a:endParaRPr lang="en-US"/>
          </a:p>
        </p:txBody>
      </p:sp>
      <p:sp>
        <p:nvSpPr>
          <p:cNvPr id="4" name="Footer Placeholder 3"/>
          <p:cNvSpPr>
            <a:spLocks noGrp="1"/>
          </p:cNvSpPr>
          <p:nvPr>
            <p:ph type="ftr" sz="quarter" idx="11"/>
          </p:nvPr>
        </p:nvSpPr>
        <p:spPr/>
        <p:txBody>
          <a:bodyPr/>
          <a:lstStyle/>
          <a:p>
            <a:r>
              <a:rPr lang="en-US" smtClean="0"/>
              <a:t>Intro ITWS</a:t>
            </a:r>
            <a:endParaRPr lang="en-US"/>
          </a:p>
        </p:txBody>
      </p:sp>
      <p:sp>
        <p:nvSpPr>
          <p:cNvPr id="5" name="Slide Number Placeholder 4"/>
          <p:cNvSpPr>
            <a:spLocks noGrp="1"/>
          </p:cNvSpPr>
          <p:nvPr>
            <p:ph type="sldNum" sz="quarter" idx="12"/>
          </p:nvPr>
        </p:nvSpPr>
        <p:spPr/>
        <p:txBody>
          <a:bodyPr/>
          <a:lstStyle/>
          <a:p>
            <a:fld id="{3FB4D746-536C-5F43-9CDA-58AA2D13BEE1}" type="slidenum">
              <a:rPr lang="en-US" smtClean="0"/>
              <a:t>20</a:t>
            </a:fld>
            <a:endParaRPr lang="en-US"/>
          </a:p>
        </p:txBody>
      </p:sp>
    </p:spTree>
    <p:extLst>
      <p:ext uri="{BB962C8B-B14F-4D97-AF65-F5344CB8AC3E}">
        <p14:creationId xmlns:p14="http://schemas.microsoft.com/office/powerpoint/2010/main" val="42449185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Example RSS: New York Times</a:t>
            </a:r>
            <a:endParaRPr lang="en-US" sz="4000" dirty="0"/>
          </a:p>
        </p:txBody>
      </p:sp>
      <p:pic>
        <p:nvPicPr>
          <p:cNvPr id="1029" name="Picture 5">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 y="1565525"/>
            <a:ext cx="8591550" cy="4448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r>
              <a:rPr lang="en-US" smtClean="0"/>
              <a:t>rev 15/10/4</a:t>
            </a:r>
            <a:endParaRPr lang="en-US"/>
          </a:p>
        </p:txBody>
      </p:sp>
      <p:sp>
        <p:nvSpPr>
          <p:cNvPr id="4" name="Footer Placeholder 3"/>
          <p:cNvSpPr>
            <a:spLocks noGrp="1"/>
          </p:cNvSpPr>
          <p:nvPr>
            <p:ph type="ftr" sz="quarter" idx="11"/>
          </p:nvPr>
        </p:nvSpPr>
        <p:spPr/>
        <p:txBody>
          <a:bodyPr/>
          <a:lstStyle/>
          <a:p>
            <a:r>
              <a:rPr lang="en-US" smtClean="0"/>
              <a:t>Intro ITWS</a:t>
            </a:r>
            <a:endParaRPr lang="en-US"/>
          </a:p>
        </p:txBody>
      </p:sp>
      <p:sp>
        <p:nvSpPr>
          <p:cNvPr id="5" name="Slide Number Placeholder 4"/>
          <p:cNvSpPr>
            <a:spLocks noGrp="1"/>
          </p:cNvSpPr>
          <p:nvPr>
            <p:ph type="sldNum" sz="quarter" idx="12"/>
          </p:nvPr>
        </p:nvSpPr>
        <p:spPr/>
        <p:txBody>
          <a:bodyPr/>
          <a:lstStyle/>
          <a:p>
            <a:fld id="{3FB4D746-536C-5F43-9CDA-58AA2D13BEE1}" type="slidenum">
              <a:rPr lang="en-US" smtClean="0"/>
              <a:t>21</a:t>
            </a:fld>
            <a:endParaRPr lang="en-US"/>
          </a:p>
        </p:txBody>
      </p:sp>
    </p:spTree>
    <p:extLst>
      <p:ext uri="{BB962C8B-B14F-4D97-AF65-F5344CB8AC3E}">
        <p14:creationId xmlns:p14="http://schemas.microsoft.com/office/powerpoint/2010/main" val="16948005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RSS and Atom</a:t>
            </a:r>
            <a:endParaRPr lang="en-US" dirty="0"/>
          </a:p>
        </p:txBody>
      </p:sp>
      <p:sp>
        <p:nvSpPr>
          <p:cNvPr id="3" name="Content Placeholder 2"/>
          <p:cNvSpPr>
            <a:spLocks noGrp="1"/>
          </p:cNvSpPr>
          <p:nvPr>
            <p:ph idx="1"/>
          </p:nvPr>
        </p:nvSpPr>
        <p:spPr/>
        <p:txBody>
          <a:bodyPr/>
          <a:lstStyle/>
          <a:p>
            <a:r>
              <a:rPr lang="en-US" dirty="0" smtClean="0"/>
              <a:t>RSS </a:t>
            </a:r>
            <a:br>
              <a:rPr lang="en-US" dirty="0" smtClean="0"/>
            </a:br>
            <a:r>
              <a:rPr lang="en-US" dirty="0"/>
              <a:t> </a:t>
            </a:r>
            <a:r>
              <a:rPr lang="en-US" dirty="0">
                <a:hlinkClick r:id="rId2"/>
              </a:rPr>
              <a:t>http://www.w3schools.com/xml/xml_rss.asp</a:t>
            </a:r>
            <a:r>
              <a:rPr lang="en-US" dirty="0"/>
              <a:t> </a:t>
            </a:r>
            <a:r>
              <a:rPr lang="en-US" sz="2000" dirty="0" smtClean="0"/>
              <a:t/>
            </a:r>
            <a:br>
              <a:rPr lang="en-US" sz="2000" dirty="0" smtClean="0"/>
            </a:br>
            <a:endParaRPr lang="en-US" dirty="0"/>
          </a:p>
          <a:p>
            <a:r>
              <a:rPr lang="en-US" dirty="0" smtClean="0"/>
              <a:t>Atom</a:t>
            </a:r>
            <a:r>
              <a:rPr lang="en-US" dirty="0"/>
              <a:t/>
            </a:r>
            <a:br>
              <a:rPr lang="en-US" dirty="0"/>
            </a:br>
            <a:r>
              <a:rPr lang="en-US" sz="2000" dirty="0">
                <a:hlinkClick r:id="rId3"/>
              </a:rPr>
              <a:t>http://www.atomenabled.org/developers/syndication</a:t>
            </a:r>
            <a:r>
              <a:rPr lang="en-US" sz="2000" dirty="0" smtClean="0">
                <a:hlinkClick r:id="rId3"/>
              </a:rPr>
              <a:t>/</a:t>
            </a:r>
            <a:r>
              <a:rPr lang="en-US" sz="2000" dirty="0" smtClean="0"/>
              <a:t> </a:t>
            </a:r>
            <a:br>
              <a:rPr lang="en-US" sz="2000" dirty="0" smtClean="0"/>
            </a:br>
            <a:endParaRPr lang="en-US" dirty="0" smtClean="0"/>
          </a:p>
          <a:p>
            <a:r>
              <a:rPr lang="en-US" dirty="0" smtClean="0"/>
              <a:t>View feeds in a reader:</a:t>
            </a:r>
          </a:p>
          <a:p>
            <a:pPr lvl="1"/>
            <a:r>
              <a:rPr lang="en-US" sz="1600" dirty="0" smtClean="0"/>
              <a:t>Browsers (all modern browsers can handle RSS/Atom feeds)</a:t>
            </a:r>
            <a:endParaRPr lang="en-US" sz="1600" dirty="0"/>
          </a:p>
          <a:p>
            <a:pPr lvl="1"/>
            <a:r>
              <a:rPr lang="en-US" sz="1600" dirty="0"/>
              <a:t>Use an online aggregator/reader (e.g. Google reader, Facebook, Yahoo, etc.)</a:t>
            </a:r>
          </a:p>
          <a:p>
            <a:pPr lvl="1"/>
            <a:r>
              <a:rPr lang="en-US" sz="1600" dirty="0"/>
              <a:t>Use a </a:t>
            </a:r>
            <a:r>
              <a:rPr lang="en-US" sz="1600" dirty="0" smtClean="0"/>
              <a:t>desktop mail </a:t>
            </a:r>
            <a:r>
              <a:rPr lang="en-US" sz="1600" dirty="0"/>
              <a:t>client (most have readers, e.g. Outlook, </a:t>
            </a:r>
            <a:r>
              <a:rPr lang="en-US" sz="1600" dirty="0" smtClean="0"/>
              <a:t>Thunderbird, </a:t>
            </a:r>
            <a:r>
              <a:rPr lang="en-US" sz="1600" dirty="0"/>
              <a:t>etc</a:t>
            </a:r>
            <a:r>
              <a:rPr lang="en-US" sz="1600" dirty="0" smtClean="0"/>
              <a:t>.)</a:t>
            </a:r>
          </a:p>
          <a:p>
            <a:pPr lvl="1"/>
            <a:r>
              <a:rPr lang="en-US" sz="1600" dirty="0" smtClean="0"/>
              <a:t>Download a feed reader for your platform (there are many)</a:t>
            </a:r>
            <a:endParaRPr lang="en-US" dirty="0"/>
          </a:p>
        </p:txBody>
      </p:sp>
      <p:sp>
        <p:nvSpPr>
          <p:cNvPr id="4" name="Date Placeholder 3"/>
          <p:cNvSpPr>
            <a:spLocks noGrp="1"/>
          </p:cNvSpPr>
          <p:nvPr>
            <p:ph type="dt" sz="half" idx="10"/>
          </p:nvPr>
        </p:nvSpPr>
        <p:spPr/>
        <p:txBody>
          <a:bodyPr/>
          <a:lstStyle/>
          <a:p>
            <a:r>
              <a:rPr lang="en-US" smtClean="0"/>
              <a:t>rev 15/10/4</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3FB4D746-536C-5F43-9CDA-58AA2D13BEE1}" type="slidenum">
              <a:rPr lang="en-US" smtClean="0"/>
              <a:t>22</a:t>
            </a:fld>
            <a:endParaRPr lang="en-US"/>
          </a:p>
        </p:txBody>
      </p:sp>
    </p:spTree>
    <p:extLst>
      <p:ext uri="{BB962C8B-B14F-4D97-AF65-F5344CB8AC3E}">
        <p14:creationId xmlns:p14="http://schemas.microsoft.com/office/powerpoint/2010/main" val="20727814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4: XML</a:t>
            </a:r>
            <a:endParaRPr lang="en-US" dirty="0"/>
          </a:p>
        </p:txBody>
      </p:sp>
      <p:sp>
        <p:nvSpPr>
          <p:cNvPr id="3" name="Content Placeholder 2"/>
          <p:cNvSpPr>
            <a:spLocks noGrp="1"/>
          </p:cNvSpPr>
          <p:nvPr>
            <p:ph idx="1"/>
          </p:nvPr>
        </p:nvSpPr>
        <p:spPr>
          <a:xfrm>
            <a:off x="548641" y="1509855"/>
            <a:ext cx="8420698" cy="4343496"/>
          </a:xfrm>
        </p:spPr>
        <p:txBody>
          <a:bodyPr/>
          <a:lstStyle/>
          <a:p>
            <a:r>
              <a:rPr lang="en-US" sz="1800" dirty="0" smtClean="0"/>
              <a:t>Create two XML files, one RSS 2.0 and one ATOM 1.0</a:t>
            </a:r>
          </a:p>
          <a:p>
            <a:r>
              <a:rPr lang="en-US" sz="1800" dirty="0" smtClean="0"/>
              <a:t>Guidelines:</a:t>
            </a:r>
          </a:p>
          <a:p>
            <a:pPr lvl="1"/>
            <a:r>
              <a:rPr lang="en-US" sz="1800" dirty="0" smtClean="0"/>
              <a:t>Create three items/entries, each linking to a news or blog posting, or any web content you find interesting (from three different web sites).</a:t>
            </a:r>
          </a:p>
          <a:p>
            <a:pPr lvl="1"/>
            <a:r>
              <a:rPr lang="en-US" sz="1800" dirty="0" smtClean="0"/>
              <a:t>You may use the same three items in both feeds.</a:t>
            </a:r>
          </a:p>
          <a:p>
            <a:pPr lvl="1"/>
            <a:r>
              <a:rPr lang="en-US" sz="1800" dirty="0" smtClean="0"/>
              <a:t>The feeds </a:t>
            </a:r>
            <a:r>
              <a:rPr lang="en-US" sz="1800" b="1" dirty="0" smtClean="0"/>
              <a:t>must</a:t>
            </a:r>
            <a:r>
              <a:rPr lang="en-US" sz="1800" dirty="0" smtClean="0"/>
              <a:t> </a:t>
            </a:r>
            <a:r>
              <a:rPr lang="en-US" sz="1800" b="1" dirty="0" smtClean="0"/>
              <a:t>validate</a:t>
            </a:r>
            <a:r>
              <a:rPr lang="en-US" sz="1800" dirty="0"/>
              <a:t>.</a:t>
            </a:r>
            <a:br>
              <a:rPr lang="en-US" sz="1800" dirty="0"/>
            </a:br>
            <a:r>
              <a:rPr lang="en-US" sz="1800" dirty="0">
                <a:hlinkClick r:id="rId3"/>
              </a:rPr>
              <a:t>http://validator.w3.org/feed/#</a:t>
            </a:r>
            <a:r>
              <a:rPr lang="en-US" sz="1800" dirty="0" smtClean="0">
                <a:hlinkClick r:id="rId3"/>
              </a:rPr>
              <a:t>validate_by_input</a:t>
            </a:r>
            <a:r>
              <a:rPr lang="en-US" sz="1800" dirty="0" smtClean="0"/>
              <a:t> </a:t>
            </a:r>
          </a:p>
          <a:p>
            <a:pPr lvl="1"/>
            <a:r>
              <a:rPr lang="en-US" sz="1800" dirty="0" smtClean="0"/>
              <a:t>Post the two files onto your projects page of your Class (Lab3) website.</a:t>
            </a:r>
          </a:p>
          <a:p>
            <a:pPr lvl="1"/>
            <a:r>
              <a:rPr lang="en-US" sz="1800" dirty="0" smtClean="0"/>
              <a:t>Post a </a:t>
            </a:r>
            <a:r>
              <a:rPr lang="en-US" sz="1800" b="1" dirty="0" smtClean="0"/>
              <a:t>working</a:t>
            </a:r>
            <a:r>
              <a:rPr lang="en-US" sz="1800" dirty="0" smtClean="0"/>
              <a:t> link to your project page in the lab </a:t>
            </a:r>
            <a:r>
              <a:rPr lang="en-US" sz="1800" dirty="0" err="1" smtClean="0"/>
              <a:t>README.md</a:t>
            </a:r>
            <a:r>
              <a:rPr lang="en-US" sz="1800" dirty="0" smtClean="0"/>
              <a:t> file.</a:t>
            </a:r>
          </a:p>
          <a:p>
            <a:pPr lvl="1"/>
            <a:r>
              <a:rPr lang="en-US" sz="1800" dirty="0" smtClean="0"/>
              <a:t>Zip your lab4 files and upload them to LMS, named </a:t>
            </a:r>
            <a:r>
              <a:rPr lang="en-US" sz="1600" i="1" dirty="0" smtClean="0"/>
              <a:t>yourRCSID</a:t>
            </a:r>
            <a:r>
              <a:rPr lang="en-US" sz="1600" dirty="0" smtClean="0"/>
              <a:t>-Lab4.zip</a:t>
            </a:r>
          </a:p>
          <a:p>
            <a:pPr lvl="1"/>
            <a:r>
              <a:rPr lang="en-US" sz="1800" dirty="0"/>
              <a:t>You will be graded on validity (5 </a:t>
            </a:r>
            <a:r>
              <a:rPr lang="en-US" sz="1800" dirty="0" err="1"/>
              <a:t>pts</a:t>
            </a:r>
            <a:r>
              <a:rPr lang="en-US" sz="1800" dirty="0"/>
              <a:t>), indentation (2 </a:t>
            </a:r>
            <a:r>
              <a:rPr lang="en-US" sz="1800" dirty="0" err="1"/>
              <a:t>pts</a:t>
            </a:r>
            <a:r>
              <a:rPr lang="en-US" sz="1800" dirty="0"/>
              <a:t>), completeness (3pts)</a:t>
            </a:r>
            <a:endParaRPr lang="en-US" sz="1800" dirty="0" smtClean="0"/>
          </a:p>
          <a:p>
            <a:pPr marL="349925" lvl="1" indent="0">
              <a:buNone/>
            </a:pPr>
            <a:endParaRPr lang="en-US" sz="1800" dirty="0"/>
          </a:p>
        </p:txBody>
      </p:sp>
      <p:sp>
        <p:nvSpPr>
          <p:cNvPr id="4" name="Date Placeholder 3"/>
          <p:cNvSpPr>
            <a:spLocks noGrp="1"/>
          </p:cNvSpPr>
          <p:nvPr>
            <p:ph type="dt" sz="half" idx="10"/>
          </p:nvPr>
        </p:nvSpPr>
        <p:spPr/>
        <p:txBody>
          <a:bodyPr/>
          <a:lstStyle/>
          <a:p>
            <a:r>
              <a:rPr lang="en-US" smtClean="0"/>
              <a:t>rev 15/10/4</a:t>
            </a:r>
            <a:endParaRPr lang="en-US" dirty="0"/>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3FB4D746-536C-5F43-9CDA-58AA2D13BEE1}" type="slidenum">
              <a:rPr lang="en-US" smtClean="0"/>
              <a:t>23</a:t>
            </a:fld>
            <a:endParaRPr lang="en-US"/>
          </a:p>
        </p:txBody>
      </p:sp>
    </p:spTree>
    <p:extLst>
      <p:ext uri="{BB962C8B-B14F-4D97-AF65-F5344CB8AC3E}">
        <p14:creationId xmlns:p14="http://schemas.microsoft.com/office/powerpoint/2010/main" val="7590917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XML Example</a:t>
            </a:r>
            <a:endParaRPr lang="en-US" dirty="0"/>
          </a:p>
        </p:txBody>
      </p:sp>
      <p:sp>
        <p:nvSpPr>
          <p:cNvPr id="3" name="Content Placeholder 2"/>
          <p:cNvSpPr>
            <a:spLocks noGrp="1"/>
          </p:cNvSpPr>
          <p:nvPr>
            <p:ph idx="1"/>
          </p:nvPr>
        </p:nvSpPr>
        <p:spPr/>
        <p:txBody>
          <a:bodyPr/>
          <a:lstStyle/>
          <a:p>
            <a:pPr marL="0" indent="0">
              <a:buNone/>
            </a:pPr>
            <a:r>
              <a:rPr lang="en-US" b="1" dirty="0" smtClean="0">
                <a:latin typeface="Courier New" pitchFamily="49" charset="0"/>
                <a:cs typeface="Courier New" pitchFamily="49" charset="0"/>
              </a:rPr>
              <a:t>&lt;?xml version="1.0" encoding="UTF-8“ ?&gt;</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&lt;book id="</a:t>
            </a:r>
            <a:r>
              <a:rPr lang="en-US" b="1" dirty="0">
                <a:solidFill>
                  <a:schemeClr val="tx1">
                    <a:lumMod val="65000"/>
                    <a:lumOff val="35000"/>
                  </a:schemeClr>
                </a:solidFill>
                <a:latin typeface="Courier New" pitchFamily="49" charset="0"/>
                <a:cs typeface="Courier New" pitchFamily="49" charset="0"/>
              </a:rPr>
              <a:t>0375411275</a:t>
            </a:r>
            <a:r>
              <a:rPr lang="en-US" b="1" dirty="0" smtClean="0">
                <a:latin typeface="Courier New" pitchFamily="49" charset="0"/>
                <a:cs typeface="Courier New" pitchFamily="49" charset="0"/>
              </a:rPr>
              <a:t>"&gt;</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  &lt;author&gt;</a:t>
            </a:r>
            <a:r>
              <a:rPr lang="en-US" b="1" dirty="0" smtClean="0">
                <a:solidFill>
                  <a:schemeClr val="tx2">
                    <a:lumMod val="50000"/>
                    <a:lumOff val="50000"/>
                  </a:schemeClr>
                </a:solidFill>
                <a:latin typeface="Courier New" pitchFamily="49" charset="0"/>
                <a:cs typeface="Courier New" pitchFamily="49" charset="0"/>
              </a:rPr>
              <a:t>Ben Rice</a:t>
            </a:r>
            <a:r>
              <a:rPr lang="en-US" b="1" dirty="0" smtClean="0">
                <a:latin typeface="Courier New" pitchFamily="49" charset="0"/>
                <a:cs typeface="Courier New" pitchFamily="49" charset="0"/>
              </a:rPr>
              <a:t>&lt;/author&gt;</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  &lt;title&gt;</a:t>
            </a:r>
            <a:r>
              <a:rPr lang="en-US" b="1" dirty="0" err="1">
                <a:solidFill>
                  <a:schemeClr val="tx2">
                    <a:lumMod val="50000"/>
                    <a:lumOff val="50000"/>
                  </a:schemeClr>
                </a:solidFill>
                <a:latin typeface="Courier New" pitchFamily="49" charset="0"/>
                <a:cs typeface="Courier New" pitchFamily="49" charset="0"/>
              </a:rPr>
              <a:t>Pobby</a:t>
            </a:r>
            <a:r>
              <a:rPr lang="en-US" b="1" dirty="0">
                <a:solidFill>
                  <a:schemeClr val="tx2">
                    <a:lumMod val="50000"/>
                    <a:lumOff val="50000"/>
                  </a:schemeClr>
                </a:solidFill>
                <a:latin typeface="Courier New" pitchFamily="49" charset="0"/>
                <a:cs typeface="Courier New" pitchFamily="49" charset="0"/>
              </a:rPr>
              <a:t> and </a:t>
            </a:r>
            <a:r>
              <a:rPr lang="en-US" b="1" dirty="0" err="1">
                <a:solidFill>
                  <a:schemeClr val="tx2">
                    <a:lumMod val="50000"/>
                    <a:lumOff val="50000"/>
                  </a:schemeClr>
                </a:solidFill>
                <a:latin typeface="Courier New" pitchFamily="49" charset="0"/>
                <a:cs typeface="Courier New" pitchFamily="49" charset="0"/>
              </a:rPr>
              <a:t>Dingan</a:t>
            </a:r>
            <a:r>
              <a:rPr lang="en-US" b="1" dirty="0" smtClean="0">
                <a:latin typeface="Courier New" pitchFamily="49" charset="0"/>
                <a:cs typeface="Courier New" pitchFamily="49" charset="0"/>
              </a:rPr>
              <a:t>&lt;/title&gt;</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  &lt;copyright&gt;</a:t>
            </a:r>
            <a:r>
              <a:rPr lang="en-US" b="1" dirty="0" smtClean="0">
                <a:solidFill>
                  <a:schemeClr val="tx2">
                    <a:lumMod val="50000"/>
                    <a:lumOff val="50000"/>
                  </a:schemeClr>
                </a:solidFill>
                <a:latin typeface="Courier New" pitchFamily="49" charset="0"/>
                <a:cs typeface="Courier New" pitchFamily="49" charset="0"/>
              </a:rPr>
              <a:t>2000</a:t>
            </a:r>
            <a:r>
              <a:rPr lang="en-US" b="1" dirty="0" smtClean="0">
                <a:latin typeface="Courier New" pitchFamily="49" charset="0"/>
                <a:cs typeface="Courier New" pitchFamily="49" charset="0"/>
              </a:rPr>
              <a:t>&lt;/copyright&gt;</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  &lt;publisher&gt;</a:t>
            </a:r>
            <a:r>
              <a:rPr lang="en-US" b="1" dirty="0" smtClean="0">
                <a:solidFill>
                  <a:schemeClr val="tx2">
                    <a:lumMod val="50000"/>
                    <a:lumOff val="50000"/>
                  </a:schemeClr>
                </a:solidFill>
                <a:latin typeface="Courier New" pitchFamily="49" charset="0"/>
                <a:cs typeface="Courier New" pitchFamily="49" charset="0"/>
              </a:rPr>
              <a:t>Knopf</a:t>
            </a:r>
            <a:r>
              <a:rPr lang="en-US" b="1" dirty="0" smtClean="0">
                <a:latin typeface="Courier New" pitchFamily="49" charset="0"/>
                <a:cs typeface="Courier New" pitchFamily="49" charset="0"/>
              </a:rPr>
              <a:t>&lt;/publisher&gt;</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  &lt;genre&gt;</a:t>
            </a:r>
            <a:r>
              <a:rPr lang="en-US" b="1" dirty="0" smtClean="0">
                <a:solidFill>
                  <a:schemeClr val="tx2">
                    <a:lumMod val="50000"/>
                    <a:lumOff val="50000"/>
                  </a:schemeClr>
                </a:solidFill>
                <a:latin typeface="Courier New" pitchFamily="49" charset="0"/>
                <a:cs typeface="Courier New" pitchFamily="49" charset="0"/>
              </a:rPr>
              <a:t>General Fiction</a:t>
            </a:r>
            <a:r>
              <a:rPr lang="en-US" b="1" dirty="0" smtClean="0">
                <a:latin typeface="Courier New" pitchFamily="49" charset="0"/>
                <a:cs typeface="Courier New" pitchFamily="49" charset="0"/>
              </a:rPr>
              <a:t>&lt;/genre&gt;</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isbn</a:t>
            </a:r>
            <a:r>
              <a:rPr lang="en-US" b="1" dirty="0">
                <a:latin typeface="Courier New" pitchFamily="49" charset="0"/>
                <a:cs typeface="Courier New" pitchFamily="49" charset="0"/>
              </a:rPr>
              <a:t>&gt;</a:t>
            </a:r>
            <a:r>
              <a:rPr lang="en-US" b="1" dirty="0">
                <a:solidFill>
                  <a:schemeClr val="tx2">
                    <a:lumMod val="50000"/>
                    <a:lumOff val="50000"/>
                  </a:schemeClr>
                </a:solidFill>
                <a:latin typeface="Courier New" pitchFamily="49" charset="0"/>
                <a:cs typeface="Courier New" pitchFamily="49" charset="0"/>
              </a:rPr>
              <a:t>0375411275</a:t>
            </a:r>
            <a:r>
              <a:rPr lang="en-US" b="1" dirty="0">
                <a:latin typeface="Courier New" pitchFamily="49" charset="0"/>
                <a:cs typeface="Courier New" pitchFamily="49" charset="0"/>
              </a:rPr>
              <a:t>&lt;/</a:t>
            </a:r>
            <a:r>
              <a:rPr lang="en-US" b="1" dirty="0" err="1" smtClean="0">
                <a:latin typeface="Courier New" pitchFamily="49" charset="0"/>
                <a:cs typeface="Courier New" pitchFamily="49" charset="0"/>
              </a:rPr>
              <a:t>isbn</a:t>
            </a:r>
            <a:r>
              <a:rPr lang="en-US" b="1" dirty="0" smtClean="0">
                <a:latin typeface="Courier New" pitchFamily="49" charset="0"/>
                <a:cs typeface="Courier New" pitchFamily="49" charset="0"/>
              </a:rPr>
              <a:t>&gt;</a:t>
            </a:r>
            <a:r>
              <a:rPr lang="en-US" b="1" dirty="0">
                <a:latin typeface="Courier New" pitchFamily="49" charset="0"/>
                <a:cs typeface="Courier New" pitchFamily="49" charset="0"/>
              </a:rPr>
              <a:t/>
            </a:r>
            <a:br>
              <a:rPr lang="en-US" b="1" dirty="0">
                <a:latin typeface="Courier New" pitchFamily="49" charset="0"/>
                <a:cs typeface="Courier New" pitchFamily="49" charset="0"/>
              </a:rPr>
            </a:br>
            <a:r>
              <a:rPr lang="en-US" b="1" dirty="0" smtClean="0">
                <a:latin typeface="Courier New" pitchFamily="49" charset="0"/>
                <a:cs typeface="Courier New" pitchFamily="49" charset="0"/>
              </a:rPr>
              <a:t>&lt;/book&gt;</a:t>
            </a:r>
          </a:p>
        </p:txBody>
      </p:sp>
      <p:sp>
        <p:nvSpPr>
          <p:cNvPr id="4" name="Date Placeholder 3"/>
          <p:cNvSpPr>
            <a:spLocks noGrp="1"/>
          </p:cNvSpPr>
          <p:nvPr>
            <p:ph type="dt" sz="half" idx="10"/>
          </p:nvPr>
        </p:nvSpPr>
        <p:spPr/>
        <p:txBody>
          <a:bodyPr/>
          <a:lstStyle/>
          <a:p>
            <a:r>
              <a:rPr lang="en-US" smtClean="0"/>
              <a:t>rev 15/10/4</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3FB4D746-536C-5F43-9CDA-58AA2D13BEE1}" type="slidenum">
              <a:rPr lang="en-US" smtClean="0"/>
              <a:t>3</a:t>
            </a:fld>
            <a:endParaRPr lang="en-US"/>
          </a:p>
        </p:txBody>
      </p:sp>
    </p:spTree>
    <p:extLst>
      <p:ext uri="{BB962C8B-B14F-4D97-AF65-F5344CB8AC3E}">
        <p14:creationId xmlns:p14="http://schemas.microsoft.com/office/powerpoint/2010/main" val="42912619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XHTML is XML</a:t>
            </a:r>
            <a:endParaRPr lang="en-US" dirty="0"/>
          </a:p>
        </p:txBody>
      </p:sp>
      <p:sp>
        <p:nvSpPr>
          <p:cNvPr id="3" name="Content Placeholder 2"/>
          <p:cNvSpPr>
            <a:spLocks noGrp="1"/>
          </p:cNvSpPr>
          <p:nvPr>
            <p:ph idx="1"/>
          </p:nvPr>
        </p:nvSpPr>
        <p:spPr/>
        <p:txBody>
          <a:bodyPr/>
          <a:lstStyle/>
          <a:p>
            <a:pPr marL="0" indent="0">
              <a:buNone/>
            </a:pPr>
            <a:r>
              <a:rPr lang="en-US" sz="1400" b="1" dirty="0">
                <a:latin typeface="Courier New" pitchFamily="49" charset="0"/>
                <a:cs typeface="Courier New" pitchFamily="49" charset="0"/>
              </a:rPr>
              <a:t>&lt;!DOCTYPE html PUBLIC "-//W3C//DTD XHTML 1.0 Strict//EN" </a:t>
            </a:r>
            <a:br>
              <a:rPr lang="en-US" sz="1400" b="1" dirty="0">
                <a:latin typeface="Courier New" pitchFamily="49" charset="0"/>
                <a:cs typeface="Courier New" pitchFamily="49" charset="0"/>
              </a:rPr>
            </a:br>
            <a:r>
              <a:rPr lang="en-US" sz="1400" b="1" dirty="0">
                <a:latin typeface="Courier New" pitchFamily="49" charset="0"/>
                <a:cs typeface="Courier New" pitchFamily="49" charset="0"/>
              </a:rPr>
              <a:t>               "http://www.w3.org/TR/xhtml1/DTD/xhtml1-strict.dtd"&gt;</a:t>
            </a:r>
            <a:br>
              <a:rPr lang="en-US" sz="1400" b="1" dirty="0">
                <a:latin typeface="Courier New" pitchFamily="49" charset="0"/>
                <a:cs typeface="Courier New" pitchFamily="49" charset="0"/>
              </a:rPr>
            </a:br>
            <a:r>
              <a:rPr lang="en-US" sz="1400" b="1" dirty="0">
                <a:latin typeface="Courier New" pitchFamily="49" charset="0"/>
                <a:cs typeface="Courier New" pitchFamily="49" charset="0"/>
              </a:rPr>
              <a:t/>
            </a:r>
            <a:br>
              <a:rPr lang="en-US" sz="1400" b="1" dirty="0">
                <a:latin typeface="Courier New" pitchFamily="49" charset="0"/>
                <a:cs typeface="Courier New" pitchFamily="49" charset="0"/>
              </a:rPr>
            </a:br>
            <a:r>
              <a:rPr lang="en-US" sz="2000" b="1" dirty="0">
                <a:latin typeface="Courier New" pitchFamily="49" charset="0"/>
                <a:cs typeface="Courier New" pitchFamily="49" charset="0"/>
              </a:rPr>
              <a:t>&lt;html </a:t>
            </a:r>
            <a:r>
              <a:rPr lang="en-US" sz="2000" b="1" dirty="0" err="1">
                <a:latin typeface="Courier New" pitchFamily="49" charset="0"/>
                <a:cs typeface="Courier New" pitchFamily="49" charset="0"/>
              </a:rPr>
              <a:t>xmlns</a:t>
            </a:r>
            <a:r>
              <a:rPr lang="en-US" sz="2000" b="1" dirty="0">
                <a:latin typeface="Courier New" pitchFamily="49" charset="0"/>
                <a:cs typeface="Courier New" pitchFamily="49" charset="0"/>
              </a:rPr>
              <a:t>="http://www.w3.org/1999/xhtml</a:t>
            </a:r>
            <a:r>
              <a:rPr lang="en-US" sz="2000" b="1" dirty="0" smtClean="0">
                <a:latin typeface="Courier New" pitchFamily="49" charset="0"/>
                <a:cs typeface="Courier New" pitchFamily="49" charset="0"/>
              </a:rPr>
              <a:t>"&gt;</a:t>
            </a:r>
            <a:r>
              <a:rPr lang="en-US" sz="2000" b="1" dirty="0">
                <a:latin typeface="Courier New" pitchFamily="49" charset="0"/>
                <a:cs typeface="Courier New" pitchFamily="49" charset="0"/>
              </a:rPr>
              <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&lt;head&gt;</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&lt;title&gt;XHTML is XML&lt;/title&gt;</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a:t>
            </a:r>
            <a:r>
              <a:rPr lang="en-US" sz="2000" b="1" dirty="0">
                <a:solidFill>
                  <a:schemeClr val="tx1">
                    <a:lumMod val="65000"/>
                    <a:lumOff val="35000"/>
                  </a:schemeClr>
                </a:solidFill>
                <a:latin typeface="Courier New" pitchFamily="49" charset="0"/>
                <a:cs typeface="Courier New" pitchFamily="49" charset="0"/>
              </a:rPr>
              <a:t>&lt;meta http-</a:t>
            </a:r>
            <a:r>
              <a:rPr lang="en-US" sz="2000" b="1" dirty="0" err="1">
                <a:solidFill>
                  <a:schemeClr val="tx1">
                    <a:lumMod val="65000"/>
                    <a:lumOff val="35000"/>
                  </a:schemeClr>
                </a:solidFill>
                <a:latin typeface="Courier New" pitchFamily="49" charset="0"/>
                <a:cs typeface="Courier New" pitchFamily="49" charset="0"/>
              </a:rPr>
              <a:t>equiv</a:t>
            </a:r>
            <a:r>
              <a:rPr lang="en-US" sz="2000" b="1" dirty="0">
                <a:solidFill>
                  <a:schemeClr val="tx1">
                    <a:lumMod val="65000"/>
                    <a:lumOff val="35000"/>
                  </a:schemeClr>
                </a:solidFill>
                <a:latin typeface="Courier New" pitchFamily="49" charset="0"/>
                <a:cs typeface="Courier New" pitchFamily="49" charset="0"/>
              </a:rPr>
              <a:t>="Content-Type" </a:t>
            </a:r>
            <a:br>
              <a:rPr lang="en-US" sz="2000" b="1" dirty="0">
                <a:solidFill>
                  <a:schemeClr val="tx1">
                    <a:lumMod val="65000"/>
                    <a:lumOff val="35000"/>
                  </a:schemeClr>
                </a:solidFill>
                <a:latin typeface="Courier New" pitchFamily="49" charset="0"/>
                <a:cs typeface="Courier New" pitchFamily="49" charset="0"/>
              </a:rPr>
            </a:br>
            <a:r>
              <a:rPr lang="en-US" sz="2000" b="1" dirty="0">
                <a:solidFill>
                  <a:schemeClr val="tx1">
                    <a:lumMod val="65000"/>
                    <a:lumOff val="35000"/>
                  </a:schemeClr>
                </a:solidFill>
                <a:latin typeface="Courier New" pitchFamily="49" charset="0"/>
                <a:cs typeface="Courier New" pitchFamily="49" charset="0"/>
              </a:rPr>
              <a:t>          content="text/html; charset=UTF-8"/&gt;</a:t>
            </a:r>
            <a:br>
              <a:rPr lang="en-US" sz="2000" b="1" dirty="0">
                <a:solidFill>
                  <a:schemeClr val="tx1">
                    <a:lumMod val="65000"/>
                    <a:lumOff val="35000"/>
                  </a:schemeClr>
                </a:solidFill>
                <a:latin typeface="Courier New" pitchFamily="49" charset="0"/>
                <a:cs typeface="Courier New" pitchFamily="49" charset="0"/>
              </a:rPr>
            </a:br>
            <a:r>
              <a:rPr lang="en-US" sz="2000" b="1" dirty="0">
                <a:latin typeface="Courier New" pitchFamily="49" charset="0"/>
                <a:cs typeface="Courier New" pitchFamily="49" charset="0"/>
              </a:rPr>
              <a:t>  &lt;/head&gt;</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&lt;body&gt;</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a:t>
            </a:r>
            <a:r>
              <a:rPr lang="en-US" sz="2000" b="1" dirty="0">
                <a:solidFill>
                  <a:srgbClr val="FF0000"/>
                </a:solidFill>
                <a:latin typeface="Courier New" pitchFamily="49" charset="0"/>
                <a:cs typeface="Courier New" pitchFamily="49" charset="0"/>
              </a:rPr>
              <a:t>&lt;h1&gt;XHTML is XML&lt;/h1&gt;</a:t>
            </a:r>
            <a:br>
              <a:rPr lang="en-US" sz="2000" b="1" dirty="0">
                <a:solidFill>
                  <a:srgbClr val="FF0000"/>
                </a:solidFill>
                <a:latin typeface="Courier New" pitchFamily="49" charset="0"/>
                <a:cs typeface="Courier New" pitchFamily="49" charset="0"/>
              </a:rPr>
            </a:br>
            <a:r>
              <a:rPr lang="en-US" sz="2000" b="1" dirty="0">
                <a:solidFill>
                  <a:srgbClr val="FF0000"/>
                </a:solidFill>
                <a:latin typeface="Courier New" pitchFamily="49" charset="0"/>
                <a:cs typeface="Courier New" pitchFamily="49" charset="0"/>
              </a:rPr>
              <a:t>    &lt;p&gt;You’ve been using it all along.&lt;/p&gt;</a:t>
            </a:r>
            <a:br>
              <a:rPr lang="en-US" sz="2000" b="1" dirty="0">
                <a:solidFill>
                  <a:srgbClr val="FF0000"/>
                </a:solidFill>
                <a:latin typeface="Courier New" pitchFamily="49" charset="0"/>
                <a:cs typeface="Courier New" pitchFamily="49" charset="0"/>
              </a:rPr>
            </a:br>
            <a:r>
              <a:rPr lang="en-US" sz="2000" b="1" dirty="0">
                <a:latin typeface="Courier New" pitchFamily="49" charset="0"/>
                <a:cs typeface="Courier New" pitchFamily="49" charset="0"/>
              </a:rPr>
              <a:t>  &lt;/body&gt;</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&lt;/</a:t>
            </a:r>
            <a:r>
              <a:rPr lang="en-US" sz="2000" b="1" dirty="0" smtClean="0">
                <a:latin typeface="Courier New" pitchFamily="49" charset="0"/>
                <a:cs typeface="Courier New" pitchFamily="49" charset="0"/>
              </a:rPr>
              <a:t>html</a:t>
            </a:r>
            <a:r>
              <a:rPr lang="en-US" sz="2000" b="1" dirty="0">
                <a:latin typeface="Courier New" pitchFamily="49" charset="0"/>
                <a:cs typeface="Courier New" pitchFamily="49" charset="0"/>
              </a:rPr>
              <a:t>&gt;</a:t>
            </a:r>
          </a:p>
        </p:txBody>
      </p:sp>
      <p:sp>
        <p:nvSpPr>
          <p:cNvPr id="4" name="Date Placeholder 3"/>
          <p:cNvSpPr>
            <a:spLocks noGrp="1"/>
          </p:cNvSpPr>
          <p:nvPr>
            <p:ph type="dt" sz="half" idx="10"/>
          </p:nvPr>
        </p:nvSpPr>
        <p:spPr/>
        <p:txBody>
          <a:bodyPr/>
          <a:lstStyle/>
          <a:p>
            <a:r>
              <a:rPr lang="en-US" smtClean="0"/>
              <a:t>rev 15/10/4</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3FB4D746-536C-5F43-9CDA-58AA2D13BEE1}" type="slidenum">
              <a:rPr lang="en-US" smtClean="0"/>
              <a:t>4</a:t>
            </a:fld>
            <a:endParaRPr lang="en-US"/>
          </a:p>
        </p:txBody>
      </p:sp>
    </p:spTree>
    <p:extLst>
      <p:ext uri="{BB962C8B-B14F-4D97-AF65-F5344CB8AC3E}">
        <p14:creationId xmlns:p14="http://schemas.microsoft.com/office/powerpoint/2010/main" val="21287094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Syntax </a:t>
            </a:r>
            <a:r>
              <a:rPr lang="en-US" sz="2400" dirty="0" smtClean="0"/>
              <a:t>1 of 4</a:t>
            </a:r>
            <a:endParaRPr lang="en-US" sz="4800" dirty="0"/>
          </a:p>
        </p:txBody>
      </p:sp>
      <p:sp>
        <p:nvSpPr>
          <p:cNvPr id="3" name="Content Placeholder 2"/>
          <p:cNvSpPr>
            <a:spLocks noGrp="1"/>
          </p:cNvSpPr>
          <p:nvPr>
            <p:ph idx="1"/>
          </p:nvPr>
        </p:nvSpPr>
        <p:spPr/>
        <p:txBody>
          <a:bodyPr/>
          <a:lstStyle/>
          <a:p>
            <a:pPr>
              <a:lnSpc>
                <a:spcPct val="150000"/>
              </a:lnSpc>
            </a:pPr>
            <a:r>
              <a:rPr lang="en-US" sz="2800" dirty="0" smtClean="0"/>
              <a:t>Some things you already know:</a:t>
            </a:r>
          </a:p>
          <a:p>
            <a:pPr lvl="1">
              <a:lnSpc>
                <a:spcPct val="150000"/>
              </a:lnSpc>
            </a:pPr>
            <a:r>
              <a:rPr lang="en-US" sz="2400" dirty="0" smtClean="0"/>
              <a:t>XML elements must close:   &lt;p&gt;…&lt;/p&gt;, &lt;</a:t>
            </a:r>
            <a:r>
              <a:rPr lang="en-US" sz="2400" dirty="0" err="1" smtClean="0"/>
              <a:t>br</a:t>
            </a:r>
            <a:r>
              <a:rPr lang="en-US" sz="2400" dirty="0" smtClean="0"/>
              <a:t>/&gt;</a:t>
            </a:r>
          </a:p>
          <a:p>
            <a:pPr lvl="1">
              <a:lnSpc>
                <a:spcPct val="150000"/>
              </a:lnSpc>
            </a:pPr>
            <a:r>
              <a:rPr lang="en-US" sz="2400" dirty="0" smtClean="0"/>
              <a:t>XML tags are case sensitive:  &lt;h1&gt; is not &lt;H1&gt;</a:t>
            </a:r>
          </a:p>
          <a:p>
            <a:pPr lvl="1">
              <a:lnSpc>
                <a:spcPct val="150000"/>
              </a:lnSpc>
            </a:pPr>
            <a:r>
              <a:rPr lang="en-US" sz="2400" dirty="0" smtClean="0"/>
              <a:t>Attribute values must be quoted:  </a:t>
            </a:r>
            <a:br>
              <a:rPr lang="en-US" sz="2400" dirty="0" smtClean="0"/>
            </a:br>
            <a:r>
              <a:rPr lang="en-US" sz="2400" dirty="0" smtClean="0"/>
              <a:t>&lt;div id=“footer”&gt;…&lt;/div&gt;</a:t>
            </a:r>
          </a:p>
          <a:p>
            <a:pPr lvl="1">
              <a:lnSpc>
                <a:spcPct val="150000"/>
              </a:lnSpc>
            </a:pPr>
            <a:r>
              <a:rPr lang="en-US" sz="2400" dirty="0" smtClean="0"/>
              <a:t>&lt;!-- comments look like this --&gt;</a:t>
            </a:r>
            <a:endParaRPr lang="en-US" sz="2400" dirty="0"/>
          </a:p>
        </p:txBody>
      </p:sp>
      <p:sp>
        <p:nvSpPr>
          <p:cNvPr id="4" name="Date Placeholder 3"/>
          <p:cNvSpPr>
            <a:spLocks noGrp="1"/>
          </p:cNvSpPr>
          <p:nvPr>
            <p:ph type="dt" sz="half" idx="10"/>
          </p:nvPr>
        </p:nvSpPr>
        <p:spPr/>
        <p:txBody>
          <a:bodyPr/>
          <a:lstStyle/>
          <a:p>
            <a:r>
              <a:rPr lang="en-US" smtClean="0"/>
              <a:t>rev 15/10/4</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3FB4D746-536C-5F43-9CDA-58AA2D13BEE1}" type="slidenum">
              <a:rPr lang="en-US" smtClean="0"/>
              <a:t>5</a:t>
            </a:fld>
            <a:endParaRPr lang="en-US"/>
          </a:p>
        </p:txBody>
      </p:sp>
    </p:spTree>
    <p:extLst>
      <p:ext uri="{BB962C8B-B14F-4D97-AF65-F5344CB8AC3E}">
        <p14:creationId xmlns:p14="http://schemas.microsoft.com/office/powerpoint/2010/main" val="9060233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Syntax </a:t>
            </a:r>
            <a:r>
              <a:rPr lang="en-US" sz="2400" dirty="0" smtClean="0"/>
              <a:t>2 of 4</a:t>
            </a:r>
            <a:endParaRPr lang="en-US" dirty="0"/>
          </a:p>
        </p:txBody>
      </p:sp>
      <p:sp>
        <p:nvSpPr>
          <p:cNvPr id="3" name="Content Placeholder 2"/>
          <p:cNvSpPr>
            <a:spLocks noGrp="1"/>
          </p:cNvSpPr>
          <p:nvPr>
            <p:ph idx="1"/>
          </p:nvPr>
        </p:nvSpPr>
        <p:spPr/>
        <p:txBody>
          <a:bodyPr/>
          <a:lstStyle/>
          <a:p>
            <a:pPr>
              <a:lnSpc>
                <a:spcPct val="150000"/>
              </a:lnSpc>
            </a:pPr>
            <a:r>
              <a:rPr lang="en-US" sz="2800" dirty="0"/>
              <a:t>Some things you’ve probably figured out:</a:t>
            </a:r>
          </a:p>
          <a:p>
            <a:pPr lvl="1">
              <a:lnSpc>
                <a:spcPct val="150000"/>
              </a:lnSpc>
            </a:pPr>
            <a:r>
              <a:rPr lang="en-US" sz="2400" dirty="0"/>
              <a:t>Some characters are reserved:   </a:t>
            </a:r>
            <a:r>
              <a:rPr lang="en-US" sz="2400" b="1" dirty="0"/>
              <a:t>&lt;  &amp; </a:t>
            </a:r>
          </a:p>
          <a:p>
            <a:pPr lvl="2">
              <a:lnSpc>
                <a:spcPct val="150000"/>
              </a:lnSpc>
            </a:pPr>
            <a:r>
              <a:rPr lang="en-US" sz="2400" dirty="0"/>
              <a:t>and should be replaced by entities:   &amp;</a:t>
            </a:r>
            <a:r>
              <a:rPr lang="en-US" sz="2400" dirty="0" err="1"/>
              <a:t>lt</a:t>
            </a:r>
            <a:r>
              <a:rPr lang="en-US" sz="2400" dirty="0"/>
              <a:t>;    &amp;amp;  </a:t>
            </a:r>
          </a:p>
          <a:p>
            <a:pPr lvl="2">
              <a:lnSpc>
                <a:spcPct val="150000"/>
              </a:lnSpc>
            </a:pPr>
            <a:r>
              <a:rPr lang="en-US" sz="2400" dirty="0"/>
              <a:t>you should also replace the &gt; sign:  &amp;</a:t>
            </a:r>
            <a:r>
              <a:rPr lang="en-US" sz="2400" dirty="0" err="1"/>
              <a:t>gt</a:t>
            </a:r>
            <a:r>
              <a:rPr lang="en-US" sz="2400" dirty="0" smtClean="0"/>
              <a:t>;</a:t>
            </a:r>
          </a:p>
          <a:p>
            <a:pPr lvl="2">
              <a:lnSpc>
                <a:spcPct val="150000"/>
              </a:lnSpc>
            </a:pPr>
            <a:r>
              <a:rPr lang="en-US" sz="2400" dirty="0" smtClean="0"/>
              <a:t>replacing “ and ‘ is often good: &amp;</a:t>
            </a:r>
            <a:r>
              <a:rPr lang="en-US" sz="2400" dirty="0" err="1" smtClean="0"/>
              <a:t>quot</a:t>
            </a:r>
            <a:r>
              <a:rPr lang="en-US" sz="2400" dirty="0" smtClean="0"/>
              <a:t>; &amp;</a:t>
            </a:r>
            <a:r>
              <a:rPr lang="en-US" sz="2400" dirty="0" err="1" smtClean="0"/>
              <a:t>apos</a:t>
            </a:r>
            <a:r>
              <a:rPr lang="en-US" sz="2400" dirty="0" smtClean="0"/>
              <a:t>;</a:t>
            </a:r>
            <a:endParaRPr lang="en-US" sz="2400" dirty="0"/>
          </a:p>
          <a:p>
            <a:pPr lvl="1">
              <a:lnSpc>
                <a:spcPct val="150000"/>
              </a:lnSpc>
            </a:pPr>
            <a:r>
              <a:rPr lang="en-US" sz="2400" dirty="0"/>
              <a:t>XML documents form a tree and must have a root element, e.g. &lt;html&gt;…&lt;/html&gt;</a:t>
            </a:r>
          </a:p>
          <a:p>
            <a:pPr>
              <a:lnSpc>
                <a:spcPct val="150000"/>
              </a:lnSpc>
            </a:pPr>
            <a:endParaRPr lang="en-US" sz="2800" dirty="0"/>
          </a:p>
        </p:txBody>
      </p:sp>
      <p:sp>
        <p:nvSpPr>
          <p:cNvPr id="4" name="Date Placeholder 3"/>
          <p:cNvSpPr>
            <a:spLocks noGrp="1"/>
          </p:cNvSpPr>
          <p:nvPr>
            <p:ph type="dt" sz="half" idx="10"/>
          </p:nvPr>
        </p:nvSpPr>
        <p:spPr/>
        <p:txBody>
          <a:bodyPr/>
          <a:lstStyle/>
          <a:p>
            <a:r>
              <a:rPr lang="en-US" smtClean="0"/>
              <a:t>rev 15/10/4</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3FB4D746-536C-5F43-9CDA-58AA2D13BEE1}" type="slidenum">
              <a:rPr lang="en-US" smtClean="0"/>
              <a:t>6</a:t>
            </a:fld>
            <a:endParaRPr lang="en-US"/>
          </a:p>
        </p:txBody>
      </p:sp>
    </p:spTree>
    <p:extLst>
      <p:ext uri="{BB962C8B-B14F-4D97-AF65-F5344CB8AC3E}">
        <p14:creationId xmlns:p14="http://schemas.microsoft.com/office/powerpoint/2010/main" val="5805757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Syntax </a:t>
            </a:r>
            <a:r>
              <a:rPr lang="en-US" sz="2400" dirty="0"/>
              <a:t>3</a:t>
            </a:r>
            <a:r>
              <a:rPr lang="en-US" sz="2400" dirty="0" smtClean="0"/>
              <a:t> of 4</a:t>
            </a:r>
            <a:endParaRPr lang="en-US" dirty="0"/>
          </a:p>
        </p:txBody>
      </p:sp>
      <p:sp>
        <p:nvSpPr>
          <p:cNvPr id="3" name="Content Placeholder 2"/>
          <p:cNvSpPr>
            <a:spLocks noGrp="1"/>
          </p:cNvSpPr>
          <p:nvPr>
            <p:ph idx="1"/>
          </p:nvPr>
        </p:nvSpPr>
        <p:spPr/>
        <p:txBody>
          <a:bodyPr/>
          <a:lstStyle/>
          <a:p>
            <a:pPr>
              <a:lnSpc>
                <a:spcPct val="150000"/>
              </a:lnSpc>
            </a:pPr>
            <a:r>
              <a:rPr lang="en-US" sz="2800" dirty="0"/>
              <a:t>Some </a:t>
            </a:r>
            <a:r>
              <a:rPr lang="en-US" sz="2800" dirty="0" smtClean="0"/>
              <a:t>new things to know about </a:t>
            </a:r>
            <a:r>
              <a:rPr lang="en-US" sz="2800" b="1" dirty="0" smtClean="0"/>
              <a:t>tags</a:t>
            </a:r>
            <a:r>
              <a:rPr lang="en-US" sz="2800" dirty="0" smtClean="0"/>
              <a:t>:</a:t>
            </a:r>
            <a:endParaRPr lang="en-US" sz="2800" dirty="0"/>
          </a:p>
          <a:p>
            <a:pPr lvl="1">
              <a:lnSpc>
                <a:spcPct val="150000"/>
              </a:lnSpc>
            </a:pPr>
            <a:r>
              <a:rPr lang="en-US" sz="2600" dirty="0" smtClean="0"/>
              <a:t>Tags must be alphanumeric  </a:t>
            </a:r>
            <a:r>
              <a:rPr lang="en-US" sz="1800" dirty="0" smtClean="0"/>
              <a:t>(or underscore _ )</a:t>
            </a:r>
            <a:r>
              <a:rPr lang="en-US" sz="2000" dirty="0" smtClean="0"/>
              <a:t> </a:t>
            </a:r>
          </a:p>
          <a:p>
            <a:pPr lvl="2">
              <a:lnSpc>
                <a:spcPct val="150000"/>
              </a:lnSpc>
            </a:pPr>
            <a:r>
              <a:rPr lang="en-US" sz="2400" dirty="0" smtClean="0"/>
              <a:t>Must begin with a letter  </a:t>
            </a:r>
            <a:r>
              <a:rPr lang="en-US" sz="1800" dirty="0" smtClean="0"/>
              <a:t>(or underscore _ )</a:t>
            </a:r>
            <a:endParaRPr lang="en-US" sz="2400" dirty="0" smtClean="0"/>
          </a:p>
          <a:p>
            <a:pPr lvl="2">
              <a:lnSpc>
                <a:spcPct val="150000"/>
              </a:lnSpc>
            </a:pPr>
            <a:r>
              <a:rPr lang="en-US" sz="2400" dirty="0" smtClean="0"/>
              <a:t>No spaces in tag names</a:t>
            </a:r>
          </a:p>
          <a:p>
            <a:pPr lvl="2">
              <a:lnSpc>
                <a:spcPct val="150000"/>
              </a:lnSpc>
            </a:pPr>
            <a:r>
              <a:rPr lang="en-US" sz="2400" dirty="0" smtClean="0"/>
              <a:t>Attribute names must be alphanumeric (only)</a:t>
            </a:r>
            <a:endParaRPr lang="en-US" sz="2600" dirty="0"/>
          </a:p>
        </p:txBody>
      </p:sp>
      <p:sp>
        <p:nvSpPr>
          <p:cNvPr id="4" name="Date Placeholder 3"/>
          <p:cNvSpPr>
            <a:spLocks noGrp="1"/>
          </p:cNvSpPr>
          <p:nvPr>
            <p:ph type="dt" sz="half" idx="10"/>
          </p:nvPr>
        </p:nvSpPr>
        <p:spPr/>
        <p:txBody>
          <a:bodyPr/>
          <a:lstStyle/>
          <a:p>
            <a:r>
              <a:rPr lang="en-US" smtClean="0"/>
              <a:t>rev 15/10/4</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3FB4D746-536C-5F43-9CDA-58AA2D13BEE1}" type="slidenum">
              <a:rPr lang="en-US" smtClean="0"/>
              <a:t>7</a:t>
            </a:fld>
            <a:endParaRPr lang="en-US"/>
          </a:p>
        </p:txBody>
      </p:sp>
    </p:spTree>
    <p:extLst>
      <p:ext uri="{BB962C8B-B14F-4D97-AF65-F5344CB8AC3E}">
        <p14:creationId xmlns:p14="http://schemas.microsoft.com/office/powerpoint/2010/main" val="25814673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Syntax </a:t>
            </a:r>
            <a:r>
              <a:rPr lang="en-US" sz="2400" dirty="0" smtClean="0"/>
              <a:t>4 of 4</a:t>
            </a:r>
            <a:endParaRPr lang="en-US" dirty="0"/>
          </a:p>
        </p:txBody>
      </p:sp>
      <p:sp>
        <p:nvSpPr>
          <p:cNvPr id="3" name="Content Placeholder 2"/>
          <p:cNvSpPr>
            <a:spLocks noGrp="1"/>
          </p:cNvSpPr>
          <p:nvPr>
            <p:ph idx="1"/>
          </p:nvPr>
        </p:nvSpPr>
        <p:spPr/>
        <p:txBody>
          <a:bodyPr/>
          <a:lstStyle/>
          <a:p>
            <a:pPr>
              <a:lnSpc>
                <a:spcPct val="150000"/>
              </a:lnSpc>
            </a:pPr>
            <a:r>
              <a:rPr lang="en-US" sz="2800" dirty="0" smtClean="0"/>
              <a:t>Suggestions for </a:t>
            </a:r>
            <a:r>
              <a:rPr lang="en-US" sz="2800" b="1" dirty="0" smtClean="0"/>
              <a:t>tags</a:t>
            </a:r>
            <a:r>
              <a:rPr lang="en-US" sz="2800" dirty="0" smtClean="0"/>
              <a:t>:</a:t>
            </a:r>
            <a:endParaRPr lang="en-US" sz="2400" dirty="0"/>
          </a:p>
          <a:p>
            <a:pPr lvl="1">
              <a:lnSpc>
                <a:spcPct val="150000"/>
              </a:lnSpc>
            </a:pPr>
            <a:r>
              <a:rPr lang="en-US" sz="2600" dirty="0" smtClean="0"/>
              <a:t>Use </a:t>
            </a:r>
            <a:r>
              <a:rPr lang="en-US" sz="2600" dirty="0"/>
              <a:t>descriptive, meaningful tag </a:t>
            </a:r>
            <a:r>
              <a:rPr lang="en-US" sz="2600" dirty="0" smtClean="0"/>
              <a:t>names</a:t>
            </a:r>
            <a:br>
              <a:rPr lang="en-US" sz="2600" dirty="0" smtClean="0"/>
            </a:br>
            <a:r>
              <a:rPr lang="en-US" sz="2600" dirty="0"/>
              <a:t>&lt;n&gt; ???  </a:t>
            </a:r>
            <a:r>
              <a:rPr lang="en-US" sz="2600" dirty="0">
                <a:sym typeface="Wingdings" pitchFamily="2" charset="2"/>
              </a:rPr>
              <a:t> </a:t>
            </a:r>
            <a:r>
              <a:rPr lang="en-US" sz="2600" dirty="0"/>
              <a:t> &lt;</a:t>
            </a:r>
            <a:r>
              <a:rPr lang="en-US" sz="2600" dirty="0" err="1"/>
              <a:t>courseNumber</a:t>
            </a:r>
            <a:r>
              <a:rPr lang="en-US" sz="2600" dirty="0"/>
              <a:t>&gt;  (</a:t>
            </a:r>
            <a:r>
              <a:rPr lang="en-US" sz="2600" dirty="0" err="1"/>
              <a:t>ohhh</a:t>
            </a:r>
            <a:r>
              <a:rPr lang="en-US" sz="2600" dirty="0"/>
              <a:t>!)</a:t>
            </a:r>
          </a:p>
          <a:p>
            <a:pPr marL="349925" lvl="1" indent="0">
              <a:lnSpc>
                <a:spcPct val="150000"/>
              </a:lnSpc>
              <a:buNone/>
            </a:pPr>
            <a:endParaRPr lang="en-US" sz="2600" dirty="0"/>
          </a:p>
          <a:p>
            <a:pPr lvl="1">
              <a:lnSpc>
                <a:spcPct val="150000"/>
              </a:lnSpc>
            </a:pPr>
            <a:r>
              <a:rPr lang="en-US" sz="2600" dirty="0"/>
              <a:t>Use camel </a:t>
            </a:r>
            <a:r>
              <a:rPr lang="en-US" sz="2600" dirty="0" smtClean="0"/>
              <a:t>case</a:t>
            </a:r>
            <a:br>
              <a:rPr lang="en-US" sz="2600" dirty="0" smtClean="0"/>
            </a:br>
            <a:r>
              <a:rPr lang="en-US" sz="1800" b="1" dirty="0" smtClean="0">
                <a:latin typeface="Courier New" pitchFamily="49" charset="0"/>
                <a:cs typeface="Courier New" pitchFamily="49" charset="0"/>
              </a:rPr>
              <a:t>&lt;</a:t>
            </a:r>
            <a:r>
              <a:rPr lang="en-US" sz="1800" b="1" dirty="0" err="1" smtClean="0">
                <a:latin typeface="Courier New" pitchFamily="49" charset="0"/>
                <a:cs typeface="Courier New" pitchFamily="49" charset="0"/>
              </a:rPr>
              <a:t>camelCaseIsEasyToReadWhenYouCantUseSpaces</a:t>
            </a:r>
            <a:r>
              <a:rPr lang="en-US" sz="1800" b="1" dirty="0" smtClean="0">
                <a:latin typeface="Courier New" pitchFamily="49" charset="0"/>
                <a:cs typeface="Courier New" pitchFamily="49" charset="0"/>
              </a:rPr>
              <a:t>/&gt;</a:t>
            </a:r>
            <a:endParaRPr lang="en-US" sz="2600" b="1" dirty="0" smtClean="0">
              <a:latin typeface="Courier New" pitchFamily="49" charset="0"/>
              <a:cs typeface="Courier New" pitchFamily="49" charset="0"/>
            </a:endParaRPr>
          </a:p>
          <a:p>
            <a:pPr lvl="1">
              <a:lnSpc>
                <a:spcPct val="150000"/>
              </a:lnSpc>
            </a:pPr>
            <a:r>
              <a:rPr lang="en-US" sz="2600" dirty="0" smtClean="0"/>
              <a:t>Avoid the underscore</a:t>
            </a:r>
            <a:endParaRPr lang="en-US" dirty="0"/>
          </a:p>
        </p:txBody>
      </p:sp>
      <p:sp>
        <p:nvSpPr>
          <p:cNvPr id="4" name="Date Placeholder 3"/>
          <p:cNvSpPr>
            <a:spLocks noGrp="1"/>
          </p:cNvSpPr>
          <p:nvPr>
            <p:ph type="dt" sz="half" idx="10"/>
          </p:nvPr>
        </p:nvSpPr>
        <p:spPr/>
        <p:txBody>
          <a:bodyPr/>
          <a:lstStyle/>
          <a:p>
            <a:r>
              <a:rPr lang="en-US" smtClean="0"/>
              <a:t>rev 15/10/4</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3FB4D746-536C-5F43-9CDA-58AA2D13BEE1}" type="slidenum">
              <a:rPr lang="en-US" smtClean="0"/>
              <a:t>8</a:t>
            </a:fld>
            <a:endParaRPr lang="en-US"/>
          </a:p>
        </p:txBody>
      </p:sp>
    </p:spTree>
    <p:extLst>
      <p:ext uri="{BB962C8B-B14F-4D97-AF65-F5344CB8AC3E}">
        <p14:creationId xmlns:p14="http://schemas.microsoft.com/office/powerpoint/2010/main" val="1552731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in Practical Use</a:t>
            </a:r>
            <a:endParaRPr lang="en-US" dirty="0"/>
          </a:p>
        </p:txBody>
      </p:sp>
      <p:sp>
        <p:nvSpPr>
          <p:cNvPr id="3" name="Content Placeholder 2"/>
          <p:cNvSpPr>
            <a:spLocks noGrp="1"/>
          </p:cNvSpPr>
          <p:nvPr>
            <p:ph sz="half" idx="1"/>
          </p:nvPr>
        </p:nvSpPr>
        <p:spPr/>
        <p:txBody>
          <a:bodyPr>
            <a:normAutofit/>
          </a:bodyPr>
          <a:lstStyle/>
          <a:p>
            <a:r>
              <a:rPr lang="en-US" sz="4400" dirty="0" smtClean="0"/>
              <a:t>XHTML</a:t>
            </a:r>
          </a:p>
          <a:p>
            <a:r>
              <a:rPr lang="en-US" sz="4400" dirty="0" smtClean="0"/>
              <a:t>RSS</a:t>
            </a:r>
          </a:p>
          <a:p>
            <a:r>
              <a:rPr lang="en-US" sz="4400" dirty="0" smtClean="0"/>
              <a:t>ATOM</a:t>
            </a:r>
          </a:p>
          <a:p>
            <a:r>
              <a:rPr lang="en-US" sz="4400" dirty="0" smtClean="0"/>
              <a:t>RDF</a:t>
            </a:r>
          </a:p>
          <a:p>
            <a:r>
              <a:rPr lang="en-US" sz="4400" dirty="0" smtClean="0"/>
              <a:t>etc...</a:t>
            </a:r>
          </a:p>
        </p:txBody>
      </p:sp>
      <p:sp>
        <p:nvSpPr>
          <p:cNvPr id="4" name="Content Placeholder 3"/>
          <p:cNvSpPr>
            <a:spLocks noGrp="1"/>
          </p:cNvSpPr>
          <p:nvPr>
            <p:ph sz="half" idx="2"/>
          </p:nvPr>
        </p:nvSpPr>
        <p:spPr/>
        <p:txBody>
          <a:bodyPr>
            <a:noAutofit/>
          </a:bodyPr>
          <a:lstStyle/>
          <a:p>
            <a:r>
              <a:rPr lang="en-US" sz="4000" dirty="0" smtClean="0"/>
              <a:t>SOAP</a:t>
            </a:r>
          </a:p>
          <a:p>
            <a:r>
              <a:rPr lang="en-US" sz="4000" dirty="0" smtClean="0"/>
              <a:t>WSDL</a:t>
            </a:r>
            <a:endParaRPr lang="en-US" sz="4000" dirty="0"/>
          </a:p>
          <a:p>
            <a:r>
              <a:rPr lang="en-US" sz="4000" dirty="0" smtClean="0"/>
              <a:t>SVG</a:t>
            </a:r>
          </a:p>
          <a:p>
            <a:r>
              <a:rPr lang="en-US" sz="4000" dirty="0" smtClean="0"/>
              <a:t>XSLT</a:t>
            </a:r>
            <a:endParaRPr lang="en-US" sz="4000" dirty="0"/>
          </a:p>
          <a:p>
            <a:r>
              <a:rPr lang="en-US" sz="4000" dirty="0" smtClean="0"/>
              <a:t>Arbitrary XML</a:t>
            </a:r>
            <a:endParaRPr lang="en-US" sz="4000" dirty="0"/>
          </a:p>
          <a:p>
            <a:endParaRPr lang="en-US" sz="4000" dirty="0"/>
          </a:p>
        </p:txBody>
      </p:sp>
      <p:sp>
        <p:nvSpPr>
          <p:cNvPr id="5" name="Date Placeholder 4"/>
          <p:cNvSpPr>
            <a:spLocks noGrp="1"/>
          </p:cNvSpPr>
          <p:nvPr>
            <p:ph type="dt" sz="half" idx="10"/>
          </p:nvPr>
        </p:nvSpPr>
        <p:spPr/>
        <p:txBody>
          <a:bodyPr/>
          <a:lstStyle/>
          <a:p>
            <a:r>
              <a:rPr lang="en-US" smtClean="0"/>
              <a:t>rev 15/10/4</a:t>
            </a:r>
            <a:endParaRPr lang="en-US"/>
          </a:p>
        </p:txBody>
      </p:sp>
      <p:sp>
        <p:nvSpPr>
          <p:cNvPr id="6" name="Footer Placeholder 5"/>
          <p:cNvSpPr>
            <a:spLocks noGrp="1"/>
          </p:cNvSpPr>
          <p:nvPr>
            <p:ph type="ftr" sz="quarter" idx="11"/>
          </p:nvPr>
        </p:nvSpPr>
        <p:spPr/>
        <p:txBody>
          <a:bodyPr/>
          <a:lstStyle/>
          <a:p>
            <a:r>
              <a:rPr lang="en-US" smtClean="0"/>
              <a:t>Intro ITWS</a:t>
            </a:r>
            <a:endParaRPr lang="en-US"/>
          </a:p>
        </p:txBody>
      </p:sp>
      <p:sp>
        <p:nvSpPr>
          <p:cNvPr id="7" name="Slide Number Placeholder 6"/>
          <p:cNvSpPr>
            <a:spLocks noGrp="1"/>
          </p:cNvSpPr>
          <p:nvPr>
            <p:ph type="sldNum" sz="quarter" idx="12"/>
          </p:nvPr>
        </p:nvSpPr>
        <p:spPr/>
        <p:txBody>
          <a:bodyPr/>
          <a:lstStyle/>
          <a:p>
            <a:fld id="{3FB4D746-536C-5F43-9CDA-58AA2D13BEE1}" type="slidenum">
              <a:rPr lang="en-US" smtClean="0"/>
              <a:t>9</a:t>
            </a:fld>
            <a:endParaRPr lang="en-US"/>
          </a:p>
        </p:txBody>
      </p:sp>
    </p:spTree>
    <p:extLst>
      <p:ext uri="{BB962C8B-B14F-4D97-AF65-F5344CB8AC3E}">
        <p14:creationId xmlns:p14="http://schemas.microsoft.com/office/powerpoint/2010/main" val="7058412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roIT-Them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34925" cmpd="sng"/>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IntroIT-Theme</Template>
  <TotalTime>2492</TotalTime>
  <Words>830</Words>
  <Application>Microsoft Macintosh PowerPoint</Application>
  <PresentationFormat>On-screen Show (4:3)</PresentationFormat>
  <Paragraphs>193</Paragraphs>
  <Slides>23</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Calibri</vt:lpstr>
      <vt:lpstr>Courier New</vt:lpstr>
      <vt:lpstr>Kozuka Gothic Pro M</vt:lpstr>
      <vt:lpstr>ＭＳ Ｐゴシック</vt:lpstr>
      <vt:lpstr>Arial</vt:lpstr>
      <vt:lpstr>Bitstream Vera Sans</vt:lpstr>
      <vt:lpstr>News Gothic MT</vt:lpstr>
      <vt:lpstr>Times New Roman</vt:lpstr>
      <vt:lpstr>Wingdings</vt:lpstr>
      <vt:lpstr>Wingdings 2</vt:lpstr>
      <vt:lpstr>IntroIT-Theme</vt:lpstr>
      <vt:lpstr>XML</vt:lpstr>
      <vt:lpstr>XML</vt:lpstr>
      <vt:lpstr>XML Example</vt:lpstr>
      <vt:lpstr>XHTML is XML</vt:lpstr>
      <vt:lpstr>XML Syntax 1 of 4</vt:lpstr>
      <vt:lpstr>XML Syntax 2 of 4</vt:lpstr>
      <vt:lpstr>XML Syntax 3 of 4</vt:lpstr>
      <vt:lpstr>XML Syntax 4 of 4</vt:lpstr>
      <vt:lpstr>XML in Practical Use</vt:lpstr>
      <vt:lpstr>Example</vt:lpstr>
      <vt:lpstr>Basic Format</vt:lpstr>
      <vt:lpstr>Basic Format</vt:lpstr>
      <vt:lpstr>Basic Format</vt:lpstr>
      <vt:lpstr>From this...</vt:lpstr>
      <vt:lpstr>To something a bit more XMLish...</vt:lpstr>
      <vt:lpstr>Namespaces 1 of 2 &lt;html xmlns="http://www.w3.org/1999/xhtml"&gt;</vt:lpstr>
      <vt:lpstr>Namespaces 2 of 2</vt:lpstr>
      <vt:lpstr>Microformats</vt:lpstr>
      <vt:lpstr>Web Syndication</vt:lpstr>
      <vt:lpstr>Example RSS: New York Times</vt:lpstr>
      <vt:lpstr>Example RSS: New York Times</vt:lpstr>
      <vt:lpstr>Learning RSS and Atom</vt:lpstr>
      <vt:lpstr>Lab 4: XML</vt:lpstr>
    </vt:vector>
  </TitlesOfParts>
  <Company>Rensselaer Polytechnic Institute</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Patrick West</dc:creator>
  <cp:lastModifiedBy>rplotka@tsi400.com</cp:lastModifiedBy>
  <cp:revision>170</cp:revision>
  <dcterms:created xsi:type="dcterms:W3CDTF">2009-09-17T04:14:33Z</dcterms:created>
  <dcterms:modified xsi:type="dcterms:W3CDTF">2016-09-23T15:29:04Z</dcterms:modified>
</cp:coreProperties>
</file>