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57" r:id="rId2"/>
    <p:sldId id="319" r:id="rId3"/>
    <p:sldId id="286" r:id="rId4"/>
    <p:sldId id="320" r:id="rId5"/>
    <p:sldId id="324" r:id="rId6"/>
    <p:sldId id="316" r:id="rId7"/>
    <p:sldId id="321" r:id="rId8"/>
    <p:sldId id="292" r:id="rId9"/>
    <p:sldId id="303" r:id="rId10"/>
    <p:sldId id="302" r:id="rId11"/>
    <p:sldId id="301" r:id="rId12"/>
    <p:sldId id="305" r:id="rId13"/>
    <p:sldId id="299" r:id="rId14"/>
    <p:sldId id="289" r:id="rId15"/>
    <p:sldId id="293" r:id="rId16"/>
    <p:sldId id="322" r:id="rId17"/>
    <p:sldId id="318" r:id="rId18"/>
    <p:sldId id="32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84280" autoAdjust="0"/>
  </p:normalViewPr>
  <p:slideViewPr>
    <p:cSldViewPr snapToGrid="0" snapToObjects="1">
      <p:cViewPr varScale="1">
        <p:scale>
          <a:sx n="105" d="100"/>
          <a:sy n="105" d="100"/>
        </p:scale>
        <p:origin x="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DDBBD-95F6-9544-9E1F-DCD3B3A6D05E}" type="datetime1">
              <a:rPr lang="en-US" smtClean="0"/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4DB83-89BB-434A-A3B0-8E16206A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6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94F82-22EC-D34A-955E-2A4D90D508CE}" type="datetime1">
              <a:rPr lang="en-US" smtClean="0"/>
              <a:t>9/17/16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/>
              <a:t>XHMTL code Style Example</a:t>
            </a:r>
          </a:p>
          <a:p>
            <a:r>
              <a:rPr lang="en-US" dirty="0" smtClean="0"/>
              <a:t>HTML&amp;CSSReview&amp;Lab2-Ex1-Pg4.html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Pg</a:t>
            </a:r>
            <a:r>
              <a:rPr lang="en-US" dirty="0" smtClean="0"/>
              <a:t> 8 </a:t>
            </a:r>
            <a:r>
              <a:rPr lang="en-US" dirty="0" smtClean="0"/>
              <a:t>example</a:t>
            </a:r>
            <a:endParaRPr lang="en-US" dirty="0" smtClean="0"/>
          </a:p>
          <a:p>
            <a:r>
              <a:rPr lang="en-US" dirty="0" smtClean="0"/>
              <a:t>HTML&amp;CSSReview&amp;Lab2-Ex2-Pg8.html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11 </a:t>
            </a:r>
            <a:r>
              <a:rPr lang="en-US" dirty="0" smtClean="0"/>
              <a:t>ex 3</a:t>
            </a:r>
            <a:endParaRPr lang="en-US" dirty="0" smtClean="0"/>
          </a:p>
          <a:p>
            <a:r>
              <a:rPr lang="en-US" dirty="0" smtClean="0"/>
              <a:t>HTML&amp;CSSReview&amp;Lab2-Ex3-Pg11.html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6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– in the box</a:t>
            </a:r>
            <a:r>
              <a:rPr lang="en-US" baseline="0" dirty="0" smtClean="0"/>
              <a:t> model, the total width is the sum of the width, padding, border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15 </a:t>
            </a:r>
            <a:r>
              <a:rPr lang="en-US" dirty="0" smtClean="0"/>
              <a:t>ex 4</a:t>
            </a:r>
            <a:endParaRPr lang="en-US" dirty="0" smtClean="0"/>
          </a:p>
          <a:p>
            <a:r>
              <a:rPr lang="en-US" dirty="0" smtClean="0"/>
              <a:t>HTML&amp;CSSReview&amp;Lab2-Ex4-Pg15.html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5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16 </a:t>
            </a:r>
            <a:r>
              <a:rPr lang="en-US" dirty="0" smtClean="0"/>
              <a:t>ex 5</a:t>
            </a:r>
            <a:endParaRPr lang="en-US" dirty="0" smtClean="0"/>
          </a:p>
          <a:p>
            <a:r>
              <a:rPr lang="en-US" dirty="0" smtClean="0"/>
              <a:t>HTML&amp;CSSReview&amp;Lab2-Ex5-Pg16.html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349C-3A89-554A-BEB0-C716CA8C2CE8}" type="datetime1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7F27-D30D-9C4E-9300-89E589075E6D}" type="datetime1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2F69-1DA8-9646-888D-0428F706393D}" type="datetime1">
              <a:rPr lang="en-US" smtClean="0"/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9486-3685-5A40-9FF3-CCE5632E6619}" type="datetime1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5D7EEE-C58B-E840-84E7-F49BBFF6CC74}" type="datetime1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479C-4186-0D4E-BE8B-B93756173971}" type="datetime1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F411-153E-314A-A6A2-EB8000C5D17B}" type="datetime1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2058-7FF3-9748-873D-B69776017B2C}" type="datetime1">
              <a:rPr lang="en-US" smtClean="0"/>
              <a:t>9/17/16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5E50-4B64-164B-BFAD-9E3A704D3EC4}" type="datetime1">
              <a:rPr lang="en-US" smtClean="0"/>
              <a:t>9/17/16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25DE-294B-8948-8F5E-A4FDDA10208A}" type="datetime1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E086-CFD4-7F4B-9118-58AA9ADF3749}" type="datetime1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3B95-4577-FB46-B20E-DA292A623C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mandalatv.net/itp/drivebys/css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utsplus.com/lesson/the-box-model/" TargetMode="External"/><Relationship Id="rId4" Type="http://schemas.openxmlformats.org/officeDocument/2006/relationships/hyperlink" Target="http://webdesign.tutsplus.com/tutorials/workflow-tutorials/faster-htmlcss-workflow-with-chrome-developer-too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3.org/TR/CSS2/selec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 smtClean="0"/>
              <a:t>Review &amp; Lab 2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0520-0705-A04E-9D0E-25E4D00E07FB}" type="datetime1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87" y="1486859"/>
            <a:ext cx="4391426" cy="439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1784" y="5934564"/>
            <a:ext cx="49404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[Untitled graphic of the CSS Box Model, Bitmap]. 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Retrieved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10 from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http://www.mandalatv.net/itp/drivebys/css/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4512-C8BF-E846-8872-86AC8D6951F6}" type="datetime1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may be floated left or right</a:t>
            </a:r>
            <a:br>
              <a:rPr lang="en-US" dirty="0" smtClean="0"/>
            </a:br>
            <a:r>
              <a:rPr lang="en-US" dirty="0" smtClean="0"/>
              <a:t>(or not at all, which is default)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36965" lvl="1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pullQuote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float: right;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clear: right;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width: 100px;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11840" y="1670348"/>
            <a:ext cx="1774093" cy="1200329"/>
          </a:xfrm>
          <a:prstGeom prst="rect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182880" rIns="91440" bIns="18288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"A pull quote is a good example."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BFCD-36B2-8440-9FC4-D6D5E6BA089C}" type="datetime1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5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509" y="812587"/>
            <a:ext cx="7660982" cy="5232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54911" y="1344706"/>
            <a:ext cx="1751959" cy="33425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float right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60289" y="3442450"/>
            <a:ext cx="6746581" cy="2090057"/>
          </a:xfrm>
          <a:custGeom>
            <a:avLst/>
            <a:gdLst>
              <a:gd name="connsiteX0" fmla="*/ 4702629 w 6723529"/>
              <a:gd name="connsiteY0" fmla="*/ 0 h 2090057"/>
              <a:gd name="connsiteX1" fmla="*/ 4702629 w 6723529"/>
              <a:gd name="connsiteY1" fmla="*/ 1536807 h 2090057"/>
              <a:gd name="connsiteX2" fmla="*/ 6723529 w 6723529"/>
              <a:gd name="connsiteY2" fmla="*/ 1536807 h 2090057"/>
              <a:gd name="connsiteX3" fmla="*/ 6723529 w 6723529"/>
              <a:gd name="connsiteY3" fmla="*/ 2090057 h 2090057"/>
              <a:gd name="connsiteX4" fmla="*/ 0 w 6723529"/>
              <a:gd name="connsiteY4" fmla="*/ 2090057 h 2090057"/>
              <a:gd name="connsiteX5" fmla="*/ 0 w 6723529"/>
              <a:gd name="connsiteY5" fmla="*/ 15368 h 2090057"/>
              <a:gd name="connsiteX6" fmla="*/ 4702629 w 6723529"/>
              <a:gd name="connsiteY6" fmla="*/ 15368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3529" h="2090057">
                <a:moveTo>
                  <a:pt x="4702629" y="0"/>
                </a:moveTo>
                <a:lnTo>
                  <a:pt x="4702629" y="1536807"/>
                </a:lnTo>
                <a:lnTo>
                  <a:pt x="6723529" y="1536807"/>
                </a:lnTo>
                <a:lnTo>
                  <a:pt x="6723529" y="2090057"/>
                </a:lnTo>
                <a:lnTo>
                  <a:pt x="0" y="2090057"/>
                </a:lnTo>
                <a:lnTo>
                  <a:pt x="0" y="15368"/>
                </a:lnTo>
                <a:lnTo>
                  <a:pt x="4702629" y="15368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paragraph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0289" y="1344706"/>
            <a:ext cx="4710313" cy="1844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paragraph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 rot="1993874">
            <a:off x="1160290" y="1014295"/>
            <a:ext cx="230521" cy="215153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6" idx="0"/>
            <a:endCxn id="10" idx="0"/>
          </p:cNvCxnSpPr>
          <p:nvPr/>
        </p:nvCxnSpPr>
        <p:spPr>
          <a:xfrm rot="16200000" flipV="1">
            <a:off x="4026289" y="-1659896"/>
            <a:ext cx="312818" cy="5696386"/>
          </a:xfrm>
          <a:prstGeom prst="curvedConnector3">
            <a:avLst>
              <a:gd name="adj1" fmla="val 284327"/>
            </a:avLst>
          </a:prstGeom>
          <a:ln w="38100" cap="flat" cmpd="sng">
            <a:solidFill>
              <a:schemeClr val="tx2">
                <a:lumMod val="75000"/>
                <a:lumOff val="2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3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for help...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the web!  (A search engine is your friend.)</a:t>
            </a:r>
          </a:p>
          <a:p>
            <a:r>
              <a:rPr lang="en-US" dirty="0" smtClean="0"/>
              <a:t>Try W3Schools:</a:t>
            </a:r>
          </a:p>
          <a:p>
            <a:pPr lvl="1"/>
            <a:r>
              <a:rPr lang="en-US" dirty="0" smtClean="0"/>
              <a:t>Particularly for its references</a:t>
            </a:r>
          </a:p>
          <a:p>
            <a:pPr lvl="1"/>
            <a:r>
              <a:rPr lang="en-US" dirty="0">
                <a:hlinkClick r:id="rId2"/>
              </a:rPr>
              <a:t>http://www.w3schools.com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Try other sites too</a:t>
            </a:r>
          </a:p>
          <a:p>
            <a:pPr lvl="2"/>
            <a:r>
              <a:rPr lang="en-US" dirty="0">
                <a:hlinkClick r:id="rId3"/>
              </a:rPr>
              <a:t>https://tutsplus.com/lesson/the-box-model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http://webdesign.tutsplus.com/tutorials/workflow-tutorials/faster-htmlcss-workflow-with-chrome-developer-tools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View page source!  Look at CSS files.  </a:t>
            </a:r>
          </a:p>
          <a:p>
            <a:pPr lvl="1"/>
            <a:r>
              <a:rPr lang="en-US" dirty="0" smtClean="0"/>
              <a:t>The web is open – learn from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2F77-FBA3-1143-8AE3-36229CB6CE53}" type="datetime1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 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 XHTML example: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&lt;!-- output news block --&gt;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&lt;div id="news"&gt;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&lt;h3&gt;Latest News&lt;/h3&gt;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&lt;li&gt;Item 1&lt;/li&gt;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&lt;li&gt;Item 2&lt;/li&gt;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0EEC-FBE6-E841-AE7E-0ECB87FD21A4}" type="datetime1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 CSS example: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float: left;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width: 100px;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background-color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#F0EEE5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color: black;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 highlight the selected tab */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li.selected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background-color: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#000;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color: white; 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F9AE-DEFD-B34D-BADB-9ABFDA006629}" type="datetime1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layout in terms of boxes on a page </a:t>
            </a:r>
            <a:br>
              <a:rPr lang="en-US" dirty="0" smtClean="0"/>
            </a:br>
            <a:r>
              <a:rPr lang="en-US" sz="1600" dirty="0" smtClean="0"/>
              <a:t>(we'll do some examples of this together as part of Lab2)</a:t>
            </a:r>
          </a:p>
          <a:p>
            <a:r>
              <a:rPr lang="en-US" dirty="0" smtClean="0"/>
              <a:t>Floated elements typically require explicit widths to work as you expect them to work. </a:t>
            </a:r>
          </a:p>
          <a:p>
            <a:r>
              <a:rPr lang="en-US" dirty="0" smtClean="0"/>
              <a:t>How to center a block relative to the page?  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margin</a:t>
            </a:r>
            <a:r>
              <a:rPr lang="en-US" dirty="0" smtClean="0"/>
              <a:t>:</a:t>
            </a:r>
          </a:p>
          <a:p>
            <a:pPr marL="685450" lvl="2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someBlock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margin: 1em auto 2em auto;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/*or maybe just "margin: auto" */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A27-C5DD-2248-981E-1A9A6E1B0FA3}" type="datetime1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2 - HTML &amp;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by </a:t>
            </a:r>
            <a:r>
              <a:rPr lang="en-US" dirty="0" smtClean="0"/>
              <a:t>doing:</a:t>
            </a:r>
          </a:p>
          <a:p>
            <a:pPr lvl="1"/>
            <a:r>
              <a:rPr lang="en-US" dirty="0" smtClean="0"/>
              <a:t>You are to create a resume</a:t>
            </a:r>
          </a:p>
          <a:p>
            <a:pPr lvl="1"/>
            <a:r>
              <a:rPr lang="en-US" dirty="0" smtClean="0"/>
              <a:t>I’ve provided you a starting HTML template </a:t>
            </a:r>
          </a:p>
          <a:p>
            <a:pPr lvl="1"/>
            <a:r>
              <a:rPr lang="en-US" dirty="0" smtClean="0"/>
              <a:t>We will work through some of this together in class</a:t>
            </a:r>
          </a:p>
          <a:p>
            <a:pPr lvl="1"/>
            <a:r>
              <a:rPr lang="en-US" dirty="0" smtClean="0"/>
              <a:t>Feel free to experiment and be creative (but show us that you can create something similar to the example resume)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This will be due end of day on </a:t>
            </a:r>
            <a:r>
              <a:rPr lang="en-US" dirty="0" smtClean="0"/>
              <a:t>Thursday. </a:t>
            </a:r>
            <a:r>
              <a:rPr lang="en-US" dirty="0" smtClean="0"/>
              <a:t>See the lab in the LMS for more specifics.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0EA3-4736-684B-9EF1-5A6D16F438E6}" type="datetime1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01418" y="1692149"/>
            <a:ext cx="6341165" cy="4533721"/>
            <a:chOff x="401541" y="262393"/>
            <a:chExt cx="8340918" cy="5963478"/>
          </a:xfrm>
        </p:grpSpPr>
        <p:sp>
          <p:nvSpPr>
            <p:cNvPr id="14" name="Rectangle 13"/>
            <p:cNvSpPr/>
            <p:nvPr/>
          </p:nvSpPr>
          <p:spPr>
            <a:xfrm>
              <a:off x="401541" y="262393"/>
              <a:ext cx="8340918" cy="5963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browser 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window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(body)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194560" y="461176"/>
              <a:ext cx="4548146" cy="5542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top-level block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04661" y="874639"/>
              <a:ext cx="3959749" cy="4055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header of some kind?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88758" y="1457733"/>
              <a:ext cx="3959749" cy="16830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88757" y="3351470"/>
              <a:ext cx="3959749" cy="168302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3443" y="1645915"/>
              <a:ext cx="954157" cy="3975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3443" y="3521099"/>
              <a:ext cx="954157" cy="3975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0" y="1645915"/>
              <a:ext cx="2479482" cy="13437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0" y="3521099"/>
              <a:ext cx="2479482" cy="13437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9202" y="1159098"/>
              <a:ext cx="1637968" cy="85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more blocks inside another block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5836257" y="1367624"/>
              <a:ext cx="1200651" cy="858741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315694" y="1367624"/>
              <a:ext cx="3721215" cy="477074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6" idx="3"/>
            </p:cNvCxnSpPr>
            <p:nvPr/>
          </p:nvCxnSpPr>
          <p:spPr>
            <a:xfrm flipH="1">
              <a:off x="6448507" y="1956021"/>
              <a:ext cx="842838" cy="343226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Blocking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5598-A884-074D-8397-5BD67E7D80E9}" type="datetime1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XHTML Tags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BLOCK LEVEL (by default)</a:t>
            </a:r>
          </a:p>
          <a:p>
            <a:pPr marL="349925" lvl="1" indent="0">
              <a:buNone/>
            </a:pPr>
            <a:r>
              <a:rPr lang="en-US" b="1" dirty="0"/>
              <a:t>&lt;</a:t>
            </a:r>
            <a:r>
              <a:rPr lang="en-US" b="1" dirty="0" smtClean="0"/>
              <a:t>h2&gt;</a:t>
            </a:r>
            <a:r>
              <a:rPr lang="en-US" dirty="0" smtClean="0"/>
              <a:t>headings: h1-h6</a:t>
            </a:r>
            <a:r>
              <a:rPr lang="en-US" b="1" dirty="0" smtClean="0"/>
              <a:t>&lt;/h2&gt;</a:t>
            </a:r>
            <a:endParaRPr lang="en-US" b="1" dirty="0"/>
          </a:p>
          <a:p>
            <a:pPr marL="349925" lvl="1" indent="0">
              <a:buNone/>
            </a:pPr>
            <a:r>
              <a:rPr lang="en-US" b="1" dirty="0"/>
              <a:t>&lt;p&gt;</a:t>
            </a:r>
            <a:r>
              <a:rPr lang="en-US" dirty="0"/>
              <a:t>paragraph</a:t>
            </a:r>
            <a:r>
              <a:rPr lang="en-US" b="1" dirty="0"/>
              <a:t>&lt;/p&gt;</a:t>
            </a:r>
          </a:p>
          <a:p>
            <a:pPr marL="349925" lvl="1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div&gt;</a:t>
            </a:r>
            <a:r>
              <a:rPr lang="en-US" dirty="0"/>
              <a:t>text </a:t>
            </a:r>
            <a:r>
              <a:rPr lang="en-US" b="1" dirty="0"/>
              <a:t>&lt;/div</a:t>
            </a:r>
            <a:r>
              <a:rPr lang="en-US" b="1" dirty="0" smtClean="0"/>
              <a:t>&gt;</a:t>
            </a:r>
          </a:p>
          <a:p>
            <a:pPr marL="349925" lvl="1" indent="0">
              <a:buNone/>
            </a:pPr>
            <a:endParaRPr lang="en-US" b="1" dirty="0" smtClean="0"/>
          </a:p>
          <a:p>
            <a:pPr marL="349925" lvl="1" indent="0">
              <a:buNone/>
            </a:pPr>
            <a:r>
              <a:rPr lang="en-US" b="1" dirty="0" smtClean="0"/>
              <a:t>Lists:</a:t>
            </a:r>
          </a:p>
          <a:p>
            <a:pPr marL="349925" lvl="1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&gt;&lt;li&gt;</a:t>
            </a:r>
            <a:r>
              <a:rPr lang="en-US" dirty="0" smtClean="0"/>
              <a:t>bullets</a:t>
            </a:r>
            <a:r>
              <a:rPr lang="en-US" b="1" dirty="0" smtClean="0"/>
              <a:t>&lt;/li&gt;&lt;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</a:p>
          <a:p>
            <a:pPr marL="349925" lvl="1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&gt;&lt;li&gt;</a:t>
            </a:r>
            <a:r>
              <a:rPr lang="en-US" dirty="0" smtClean="0"/>
              <a:t>numbered</a:t>
            </a:r>
            <a:r>
              <a:rPr lang="en-US" b="1" dirty="0" smtClean="0"/>
              <a:t>&lt;/li&gt;&lt;/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</a:p>
          <a:p>
            <a:pPr marL="349925" lvl="1" indent="0">
              <a:buNone/>
            </a:pPr>
            <a:endParaRPr lang="en-US" b="1" dirty="0"/>
          </a:p>
          <a:p>
            <a:pPr marL="12960" indent="0">
              <a:buNone/>
            </a:pPr>
            <a:endParaRPr lang="en-US" dirty="0" smtClean="0"/>
          </a:p>
          <a:p>
            <a:pPr marL="12960" indent="0">
              <a:buNone/>
            </a:pPr>
            <a:r>
              <a:rPr lang="en-US" dirty="0" smtClean="0"/>
              <a:t>These are all you require for Lab2's </a:t>
            </a:r>
            <a:r>
              <a:rPr lang="en-US" dirty="0"/>
              <a:t>&lt;</a:t>
            </a:r>
            <a:r>
              <a:rPr lang="en-US" dirty="0" smtClean="0"/>
              <a:t>body&gt;.</a:t>
            </a:r>
          </a:p>
          <a:p>
            <a:pPr marL="12960" indent="0">
              <a:buNone/>
            </a:pPr>
            <a:r>
              <a:rPr lang="en-US" dirty="0" smtClean="0"/>
              <a:t>(...and use the web!)</a:t>
            </a:r>
            <a:endParaRPr lang="en-US" dirty="0"/>
          </a:p>
          <a:p>
            <a:pPr marL="1296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52730" y="1600201"/>
            <a:ext cx="4325510" cy="4343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INLINE (by default)</a:t>
            </a:r>
          </a:p>
          <a:p>
            <a:pPr marL="349925" lvl="1" indent="0">
              <a:buNone/>
            </a:pPr>
            <a:r>
              <a:rPr lang="en-US" b="1" dirty="0" smtClean="0"/>
              <a:t>&lt;span&gt;</a:t>
            </a:r>
            <a:r>
              <a:rPr lang="en-US" dirty="0" smtClean="0"/>
              <a:t>text</a:t>
            </a:r>
            <a:r>
              <a:rPr lang="en-US" b="1" dirty="0" smtClean="0"/>
              <a:t>&lt;/span&gt;</a:t>
            </a:r>
          </a:p>
          <a:p>
            <a:pPr marL="349925" lvl="1" indent="0"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em</a:t>
            </a:r>
            <a:r>
              <a:rPr lang="en-US" b="1" dirty="0" smtClean="0"/>
              <a:t>&gt;</a:t>
            </a:r>
            <a:r>
              <a:rPr lang="en-US" i="1" dirty="0" smtClean="0"/>
              <a:t>emphasis</a:t>
            </a:r>
            <a:r>
              <a:rPr lang="en-US" b="1" dirty="0" smtClean="0"/>
              <a:t>&lt;/</a:t>
            </a:r>
            <a:r>
              <a:rPr lang="en-US" b="1" dirty="0" err="1" smtClean="0"/>
              <a:t>em</a:t>
            </a:r>
            <a:r>
              <a:rPr lang="en-US" b="1" dirty="0" smtClean="0"/>
              <a:t>&gt;</a:t>
            </a:r>
          </a:p>
          <a:p>
            <a:pPr marL="349925" lvl="1" indent="0">
              <a:buNone/>
            </a:pPr>
            <a:r>
              <a:rPr lang="en-US" b="1" dirty="0" smtClean="0"/>
              <a:t>&lt;strong&gt;strong&lt;/strong&gt;</a:t>
            </a:r>
          </a:p>
          <a:p>
            <a:pPr marL="349925" lvl="1" indent="0">
              <a:buNone/>
            </a:pPr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="</a:t>
            </a:r>
            <a:r>
              <a:rPr lang="en-US" i="1" dirty="0" err="1" smtClean="0"/>
              <a:t>uri</a:t>
            </a:r>
            <a:r>
              <a:rPr lang="en-US" b="1" dirty="0" smtClean="0"/>
              <a:t>"&gt;</a:t>
            </a:r>
            <a:r>
              <a:rPr lang="en-US" dirty="0" smtClean="0"/>
              <a:t>text</a:t>
            </a:r>
            <a:r>
              <a:rPr lang="en-US" b="1" dirty="0" smtClean="0"/>
              <a:t>&lt;/a&gt;</a:t>
            </a:r>
          </a:p>
          <a:p>
            <a:pPr marL="349925" lvl="1" indent="0">
              <a:buNone/>
            </a:pPr>
            <a:endParaRPr lang="en-US" b="1" dirty="0" smtClean="0"/>
          </a:p>
          <a:p>
            <a:pPr marL="12960" indent="0">
              <a:buNone/>
            </a:pPr>
            <a:r>
              <a:rPr lang="en-US" b="1" dirty="0" smtClean="0"/>
              <a:t>ATTRIBUTES ID and CLASS</a:t>
            </a:r>
          </a:p>
          <a:p>
            <a:pPr marL="349925" lvl="1" indent="0">
              <a:buNone/>
            </a:pPr>
            <a:r>
              <a:rPr lang="en-US" b="1" dirty="0" smtClean="0"/>
              <a:t>&lt;div id="</a:t>
            </a:r>
            <a:r>
              <a:rPr lang="en-US" dirty="0" err="1" smtClean="0"/>
              <a:t>somename</a:t>
            </a:r>
            <a:r>
              <a:rPr lang="en-US" b="1" dirty="0" smtClean="0"/>
              <a:t>"&gt;…&lt;/div&gt;</a:t>
            </a:r>
          </a:p>
          <a:p>
            <a:pPr marL="349925" lvl="1" indent="0">
              <a:buNone/>
            </a:pPr>
            <a:r>
              <a:rPr lang="en-US" b="1" dirty="0" smtClean="0"/>
              <a:t>&lt;div class="</a:t>
            </a:r>
            <a:r>
              <a:rPr lang="en-US" dirty="0" smtClean="0"/>
              <a:t>another</a:t>
            </a:r>
            <a:r>
              <a:rPr lang="en-US" b="1" dirty="0" smtClean="0"/>
              <a:t>"&gt;…&lt;/div&gt;</a:t>
            </a:r>
          </a:p>
          <a:p>
            <a:pPr marL="349925" lvl="1" indent="0">
              <a:buNone/>
            </a:pPr>
            <a:r>
              <a:rPr lang="en-US" b="1" dirty="0" smtClean="0"/>
              <a:t>&lt;p class="</a:t>
            </a:r>
            <a:r>
              <a:rPr lang="en-US" dirty="0" err="1" smtClean="0"/>
              <a:t>repeatMe</a:t>
            </a:r>
            <a:r>
              <a:rPr lang="en-US" b="1" dirty="0" smtClean="0"/>
              <a:t>"&gt;…&lt;/p&gt;</a:t>
            </a:r>
          </a:p>
          <a:p>
            <a:pPr marL="349925" lvl="1" indent="0">
              <a:buNone/>
            </a:pPr>
            <a:r>
              <a:rPr lang="en-US" b="1" dirty="0" smtClean="0"/>
              <a:t>&lt;span class="</a:t>
            </a:r>
            <a:r>
              <a:rPr lang="en-US" dirty="0" err="1" smtClean="0"/>
              <a:t>meToo</a:t>
            </a:r>
            <a:r>
              <a:rPr lang="en-US" b="1" dirty="0" smtClean="0"/>
              <a:t>"&gt;…&lt;/span&gt;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1B7-39ED-3B49-91CF-AD2F4F532316}" type="datetime1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4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8326" y="1521439"/>
            <a:ext cx="8347348" cy="4744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5155" y="2428790"/>
            <a:ext cx="7615828" cy="103797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851" y="3546283"/>
            <a:ext cx="7610520" cy="23217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 Document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&lt;!DOCTYPE html PUBLIC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"-//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W3C//DTD XHTML 1.0 Strict//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EN" "http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://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www.w3.org/TR/xhtml1/DTD/xhtml1-strict.dtd"&gt;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&lt;html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xmlns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="http://www.w3.org/1999/xhtml"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xml:lang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="en"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="en"&gt;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&lt;head&gt;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&lt;meta http-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equiv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="Content-Type" content="text/html; charset=UTF-8"/&gt; 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&lt;title&gt;a title for the document&lt;/title&gt;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&lt;/head&gt;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&lt;body&gt;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&lt;div id="content"&gt;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     &lt;h1&gt;Heading for this Page&lt;/h1&gt;	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    &lt;div class="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someBox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"&gt;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          &lt;p&gt;First paragraph in "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someBox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" with &lt;a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href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="</a:t>
            </a:r>
            <a:r>
              <a:rPr lang="en-US" sz="1600" i="1" dirty="0" err="1" smtClean="0">
                <a:solidFill>
                  <a:schemeClr val="tx1"/>
                </a:solidFill>
                <a:latin typeface="+mn-lt"/>
              </a:rPr>
              <a:t>uri</a:t>
            </a:r>
            <a:r>
              <a:rPr lang="en-US" sz="1600" i="1" dirty="0" smtClean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&gt;a link&lt;/a&gt;.&lt;/p&gt;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      &lt;/div&gt;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   &lt;/div&gt;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&lt;/body&gt;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endParaRPr lang="en-US" sz="16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&lt;/html&gt;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E107-9727-9240-B014-5D48A17B2A3E}" type="datetime1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1" y="1444472"/>
            <a:ext cx="8162925" cy="4133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 Document, Rendered: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1FA9C-8526-2D4D-A835-7DDF398FD77B}" type="datetime1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362075"/>
            <a:ext cx="8162925" cy="4133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 Document, Rendered: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DA03-1737-C84D-A194-75205100DD64}" type="datetime1">
              <a:rPr lang="en-US" smtClean="0"/>
              <a:t>9/17/16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"id" is a unique identifier for an element</a:t>
            </a:r>
          </a:p>
          <a:p>
            <a:pPr lvl="1"/>
            <a:r>
              <a:rPr lang="en-US" dirty="0" smtClean="0"/>
              <a:t>&lt;div id="footer"&gt;&lt;/div&gt;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"class" is a non-unique identifier for an element</a:t>
            </a:r>
          </a:p>
          <a:p>
            <a:pPr lvl="1"/>
            <a:r>
              <a:rPr lang="en-US" dirty="0" smtClean="0"/>
              <a:t>&lt;div class="</a:t>
            </a:r>
            <a:r>
              <a:rPr lang="en-US" dirty="0" err="1" smtClean="0"/>
              <a:t>rightCallOut</a:t>
            </a:r>
            <a:r>
              <a:rPr lang="en-US" dirty="0" smtClean="0"/>
              <a:t>"&gt;&lt;/div&gt;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2E59-B6D5-894A-89EB-1A703E21447B}" type="datetime1">
              <a:rPr lang="en-US" smtClean="0"/>
              <a:t>9/17/16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CSS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width</a:t>
            </a:r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border</a:t>
            </a:r>
            <a:endParaRPr lang="en-US" dirty="0"/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background-color</a:t>
            </a:r>
          </a:p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font-variant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display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/>
              <a:t>white-space</a:t>
            </a:r>
          </a:p>
          <a:p>
            <a:r>
              <a:rPr lang="en-US" dirty="0" smtClean="0"/>
              <a:t>text-align </a:t>
            </a:r>
            <a:br>
              <a:rPr lang="en-US" dirty="0" smtClean="0"/>
            </a:br>
            <a:r>
              <a:rPr lang="en-US" sz="1400" dirty="0" smtClean="0"/>
              <a:t>(tip: this only works </a:t>
            </a:r>
            <a:r>
              <a:rPr lang="en-US" sz="1400" i="1" dirty="0" smtClean="0"/>
              <a:t>inside</a:t>
            </a:r>
            <a:r>
              <a:rPr lang="en-US" sz="1400" dirty="0" smtClean="0"/>
              <a:t> blocks)</a:t>
            </a:r>
          </a:p>
          <a:p>
            <a:r>
              <a:rPr lang="en-US" dirty="0" smtClean="0"/>
              <a:t>list-style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900" dirty="0" smtClean="0"/>
              <a:t>It is possible to accomplish Lab2 using only these -- but you don't have to use them all or be limited to them either.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7C3D-DBD4-3944-AEE0-6954D7682752}" type="datetime1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#footer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border-top: 1px solid black;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padding: 0.5em 1em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color: #333;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background-color: #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eee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footer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a:hover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font-weight: bold;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font-style: italic;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color: red;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843" y="3596760"/>
            <a:ext cx="4011064" cy="2031325"/>
          </a:xfrm>
          <a:prstGeom prst="rect">
            <a:avLst/>
          </a:prstGeom>
        </p:spPr>
        <p:style>
          <a:lnRef idx="1">
            <a:schemeClr val="accent2"/>
          </a:lnRef>
          <a:fillRef idx="1003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&lt;div id="footer"&gt;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&lt;a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="somepage.html"&gt; 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This link will be 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&gt;styled&lt;/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on a mouse hover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&lt;/a&gt;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D47-EADE-9F47-9F7B-BC9D97B3F347}" type="datetime1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14575"/>
              </p:ext>
            </p:extLst>
          </p:nvPr>
        </p:nvGraphicFramePr>
        <p:xfrm>
          <a:off x="718457" y="1650575"/>
          <a:ext cx="77070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543"/>
                <a:gridCol w="3853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like 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might</a:t>
                      </a:r>
                      <a:r>
                        <a:rPr lang="en-US" dirty="0" smtClean="0"/>
                        <a:t> be selected like</a:t>
                      </a:r>
                      <a:r>
                        <a:rPr lang="en-US" baseline="0" dirty="0" smtClean="0"/>
                        <a:t> this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ID selectors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&lt;div id="header"&gt;&lt;/div&gt;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#header {}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&lt;h2 id="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mainTitle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"&gt;&lt;/h2&gt;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h2#mainTitle {}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class selectors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 class="green"&gt;&lt;/p&gt;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.green {}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&lt;li class="selected"&gt;&lt;/li&gt;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li.selected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{}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element</a:t>
                      </a:r>
                      <a:r>
                        <a:rPr lang="en-US" b="1" baseline="0" dirty="0" smtClean="0">
                          <a:latin typeface="+mn-lt"/>
                          <a:cs typeface="Courier New" pitchFamily="49" charset="0"/>
                        </a:rPr>
                        <a:t> selectors</a:t>
                      </a:r>
                      <a:endParaRPr lang="en-US" b="1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 class="green"&gt;&lt;/p&gt;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&lt;h1&gt;&lt;/h1&gt;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h1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&lt;p&gt;&lt;strong&gt;hi&lt;/strong&gt;&lt;/p&gt;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 strong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457" y="5899868"/>
            <a:ext cx="441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http://www.w3.org/TR/CSS2/selector.html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7BAA-634E-F948-88AE-563071ED882A}" type="datetime1">
              <a:rPr lang="en-US" smtClean="0"/>
              <a:t>9/17/16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B95-4577-FB46-B20E-DA292A623C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4404</TotalTime>
  <Words>714</Words>
  <Application>Microsoft Macintosh PowerPoint</Application>
  <PresentationFormat>On-screen Show (4:3)</PresentationFormat>
  <Paragraphs>217</Paragraphs>
  <Slides>18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Bitstream Vera Sans</vt:lpstr>
      <vt:lpstr>Calibri</vt:lpstr>
      <vt:lpstr>Courier New</vt:lpstr>
      <vt:lpstr>Kozuka Gothic Pro M</vt:lpstr>
      <vt:lpstr>ＭＳ Ｐゴシック</vt:lpstr>
      <vt:lpstr>News Gothic MT</vt:lpstr>
      <vt:lpstr>Times New Roman</vt:lpstr>
      <vt:lpstr>Wingdings</vt:lpstr>
      <vt:lpstr>Wingdings 2</vt:lpstr>
      <vt:lpstr>Arial</vt:lpstr>
      <vt:lpstr>IntroIT-Theme</vt:lpstr>
      <vt:lpstr>HTML &amp; CSS</vt:lpstr>
      <vt:lpstr>Common XHTML Tags</vt:lpstr>
      <vt:lpstr>XHTML Document</vt:lpstr>
      <vt:lpstr>XHTML Document, Rendered:</vt:lpstr>
      <vt:lpstr>XHTML Document, Rendered:</vt:lpstr>
      <vt:lpstr>IDs and Classes</vt:lpstr>
      <vt:lpstr>Some CSS Properties</vt:lpstr>
      <vt:lpstr>HTML/CSS Example</vt:lpstr>
      <vt:lpstr>Selectors</vt:lpstr>
      <vt:lpstr>CSS Box Model</vt:lpstr>
      <vt:lpstr>Floating Elements</vt:lpstr>
      <vt:lpstr>PowerPoint Presentation</vt:lpstr>
      <vt:lpstr>Where to go for help...</vt:lpstr>
      <vt:lpstr>XHTML Code Style</vt:lpstr>
      <vt:lpstr>CSS Code Style</vt:lpstr>
      <vt:lpstr>Some Tips</vt:lpstr>
      <vt:lpstr>Lab 2 - HTML &amp; CSS</vt:lpstr>
      <vt:lpstr>Layout Blocking</vt:lpstr>
    </vt:vector>
  </TitlesOfParts>
  <Company>Rensselaer Polytechnic Institute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rplotka@tsi400.com</cp:lastModifiedBy>
  <cp:revision>152</cp:revision>
  <dcterms:created xsi:type="dcterms:W3CDTF">2009-09-17T04:14:33Z</dcterms:created>
  <dcterms:modified xsi:type="dcterms:W3CDTF">2016-09-18T00:48:44Z</dcterms:modified>
</cp:coreProperties>
</file>