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13"/>
  </p:notesMasterIdLst>
  <p:handoutMasterIdLst>
    <p:handoutMasterId r:id="rId14"/>
  </p:handoutMasterIdLst>
  <p:sldIdLst>
    <p:sldId id="257" r:id="rId2"/>
    <p:sldId id="264" r:id="rId3"/>
    <p:sldId id="259" r:id="rId4"/>
    <p:sldId id="260" r:id="rId5"/>
    <p:sldId id="258" r:id="rId6"/>
    <p:sldId id="263" r:id="rId7"/>
    <p:sldId id="261" r:id="rId8"/>
    <p:sldId id="265" r:id="rId9"/>
    <p:sldId id="267" r:id="rId10"/>
    <p:sldId id="262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E362397-7A4A-4FD9-BE40-A72DE916A046}">
          <p14:sldIdLst>
            <p14:sldId id="257"/>
            <p14:sldId id="264"/>
            <p14:sldId id="259"/>
            <p14:sldId id="260"/>
            <p14:sldId id="258"/>
            <p14:sldId id="263"/>
            <p14:sldId id="261"/>
            <p14:sldId id="265"/>
            <p14:sldId id="267"/>
            <p14:sldId id="262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7"/>
    <p:restoredTop sz="82006"/>
  </p:normalViewPr>
  <p:slideViewPr>
    <p:cSldViewPr snapToGrid="0" snapToObjects="1">
      <p:cViewPr varScale="1">
        <p:scale>
          <a:sx n="87" d="100"/>
          <a:sy n="87" d="100"/>
        </p:scale>
        <p:origin x="856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253D9-7112-6546-BCA9-DD5ED22181D0}" type="datetimeFigureOut">
              <a:rPr lang="en-US" smtClean="0"/>
              <a:t>10/23/16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C6641D-396E-414A-8226-DE3B898E4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450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E720B-BE6A-FB4B-9CD8-77D912E0FF05}" type="datetimeFigureOut">
              <a:rPr lang="en-US" smtClean="0"/>
              <a:pPr/>
              <a:t>10/23/16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348FD-417E-BC4B-85B9-A87AE63942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013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Wingdings" pitchFamily="-109" charset="2"/>
              <a:buNone/>
            </a:pPr>
            <a:fld id="{311C75D7-F00C-D942-A740-04C5BD4F3BC7}" type="slidenum">
              <a:rPr lang="en-GB">
                <a:latin typeface="Times New Roman" pitchFamily="-109" charset="0"/>
                <a:ea typeface="Bitstream Vera Sans" pitchFamily="-109" charset="0"/>
                <a:cs typeface="Bitstream Vera Sans" pitchFamily="-109" charset="0"/>
              </a:rPr>
              <a:pPr>
                <a:buFont typeface="Wingdings" pitchFamily="-109" charset="2"/>
                <a:buNone/>
              </a:pPr>
              <a:t>1</a:t>
            </a:fld>
            <a:endParaRPr lang="en-GB">
              <a:latin typeface="Times New Roman" pitchFamily="-109" charset="0"/>
              <a:ea typeface="Bitstream Vera Sans" pitchFamily="-109" charset="0"/>
              <a:cs typeface="Bitstream Vera Sans" pitchFamily="-109" charset="0"/>
            </a:endParaRPr>
          </a:p>
        </p:txBody>
      </p:sp>
      <p:sp>
        <p:nvSpPr>
          <p:cNvPr id="17411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7412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5"/>
            <a:ext cx="5486681" cy="4114511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10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2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16C64-A2C5-4B90-BC60-BC442F39CDA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300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Synchronous -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existing or occurring at the same time.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Asynchronous - of or requiring a form of computer control timing protocol in which a specific operation begins upon receipt of an indication (signal) that the preceding operation has been completed.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348FD-417E-BC4B-85B9-A87AE63942A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22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mrdoob</a:t>
            </a:r>
            <a:r>
              <a:rPr lang="en-US" dirty="0" smtClean="0"/>
              <a:t>/</a:t>
            </a:r>
            <a:r>
              <a:rPr lang="en-US" dirty="0" err="1" smtClean="0"/>
              <a:t>three.js</a:t>
            </a:r>
            <a:r>
              <a:rPr lang="en-US" dirty="0" smtClean="0"/>
              <a:t>/wiki/How-to-run-things-locally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348FD-417E-BC4B-85B9-A87AE63942A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11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mrdoob</a:t>
            </a:r>
            <a:r>
              <a:rPr lang="en-US" dirty="0" smtClean="0"/>
              <a:t>/</a:t>
            </a:r>
            <a:r>
              <a:rPr lang="en-US" dirty="0" err="1" smtClean="0"/>
              <a:t>three.js</a:t>
            </a:r>
            <a:r>
              <a:rPr lang="en-US" dirty="0" smtClean="0"/>
              <a:t>/wiki/How-to-run-things-locally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348FD-417E-BC4B-85B9-A87AE63942A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99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7680" y="1294697"/>
            <a:ext cx="6488640" cy="3153931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lIns="91430" tIns="45715" rIns="91430" bIns="45715">
            <a:normAutofit/>
          </a:bodyPr>
          <a:lstStyle/>
          <a:p>
            <a:pPr defTabSz="912973">
              <a:lnSpc>
                <a:spcPct val="96000"/>
              </a:lnSpc>
              <a:spcBef>
                <a:spcPts val="1996"/>
              </a:spcBef>
              <a:buClr>
                <a:srgbClr val="6FB7D7"/>
              </a:buClr>
              <a:buSzPct val="110000"/>
              <a:buFont typeface="Wingdings 2" pitchFamily="-109" charset="2"/>
              <a:buNone/>
              <a:defRPr/>
            </a:pPr>
            <a:endParaRPr lang="en-US" sz="3200">
              <a:solidFill>
                <a:srgbClr val="595959"/>
              </a:solidFill>
              <a:latin typeface="Kozuka Gothic Pro M" pitchFamily="34" charset="-128"/>
              <a:ea typeface="Kozuka Gothic Pro M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3360" y="1286054"/>
            <a:ext cx="6498158" cy="3179854"/>
          </a:xfrm>
        </p:spPr>
        <p:txBody>
          <a:bodyPr rtlCol="0" anchor="ctr" anchorCtr="0">
            <a:noAutofit/>
          </a:bodyPr>
          <a:lstStyle>
            <a:lvl1pPr marL="0" indent="0" algn="ctr" defTabSz="914305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Kozuka Gothic Pro M" pitchFamily="34" charset="-128"/>
                <a:ea typeface="Kozuka Gothic Pro M" pitchFamily="34" charset="-128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2" y="4517049"/>
            <a:ext cx="6498159" cy="916641"/>
          </a:xfrm>
        </p:spPr>
        <p:txBody>
          <a:bodyPr rtlCol="0">
            <a:normAutofit/>
          </a:bodyPr>
          <a:lstStyle>
            <a:lvl1pPr marL="0" indent="0" algn="ctr" defTabSz="914305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Kozuka Gothic Pro M" pitchFamily="34" charset="-128"/>
                <a:ea typeface="Kozuka Gothic Pro M" pitchFamily="34" charset="-128"/>
                <a:cs typeface="+mn-cs"/>
              </a:defRPr>
            </a:lvl1pPr>
            <a:lvl2pPr marL="457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D9BB4-260E-7349-A7B1-F8CB327A0CA6}" type="datetime1">
              <a:rPr lang="en-US" smtClean="0"/>
              <a:t>10/23/16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ITWS1100 - Intro ITWS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A9E0-761B-0948-BA1F-9E13455A9C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3"/>
            <a:ext cx="4079545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153" indent="0">
              <a:buNone/>
              <a:defRPr sz="1200"/>
            </a:lvl2pPr>
            <a:lvl3pPr marL="914305" indent="0">
              <a:buNone/>
              <a:defRPr sz="1000"/>
            </a:lvl3pPr>
            <a:lvl4pPr marL="1371458" indent="0">
              <a:buNone/>
              <a:defRPr sz="900"/>
            </a:lvl4pPr>
            <a:lvl5pPr marL="1828610" indent="0">
              <a:buNone/>
              <a:defRPr sz="900"/>
            </a:lvl5pPr>
            <a:lvl6pPr marL="2285763" indent="0">
              <a:buNone/>
              <a:defRPr sz="900"/>
            </a:lvl6pPr>
            <a:lvl7pPr marL="2742915" indent="0">
              <a:buNone/>
              <a:defRPr sz="900"/>
            </a:lvl7pPr>
            <a:lvl8pPr marL="3200068" indent="0">
              <a:buNone/>
              <a:defRPr sz="900"/>
            </a:lvl8pPr>
            <a:lvl9pPr marL="365722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3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 algn="l" defTabSz="914305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53" indent="0">
              <a:buNone/>
              <a:defRPr sz="2800"/>
            </a:lvl2pPr>
            <a:lvl3pPr marL="914305" indent="0">
              <a:buNone/>
              <a:defRPr sz="2400"/>
            </a:lvl3pPr>
            <a:lvl4pPr marL="1371458" indent="0">
              <a:buNone/>
              <a:defRPr sz="2000"/>
            </a:lvl4pPr>
            <a:lvl5pPr marL="1828610" indent="0">
              <a:buNone/>
              <a:defRPr sz="2000"/>
            </a:lvl5pPr>
            <a:lvl6pPr marL="2285763" indent="0">
              <a:buNone/>
              <a:defRPr sz="2000"/>
            </a:lvl6pPr>
            <a:lvl7pPr marL="2742915" indent="0">
              <a:buNone/>
              <a:defRPr sz="2000"/>
            </a:lvl7pPr>
            <a:lvl8pPr marL="3200068" indent="0">
              <a:buNone/>
              <a:defRPr sz="2000"/>
            </a:lvl8pPr>
            <a:lvl9pPr marL="365722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8160" cy="1143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9" y="3352802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9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53" indent="0">
              <a:buNone/>
              <a:defRPr sz="2800"/>
            </a:lvl2pPr>
            <a:lvl3pPr marL="914305" indent="0">
              <a:buNone/>
              <a:defRPr sz="2400"/>
            </a:lvl3pPr>
            <a:lvl4pPr marL="1371458" indent="0">
              <a:buNone/>
              <a:defRPr sz="2000"/>
            </a:lvl4pPr>
            <a:lvl5pPr marL="1828610" indent="0">
              <a:buNone/>
              <a:defRPr sz="2000"/>
            </a:lvl5pPr>
            <a:lvl6pPr marL="2285763" indent="0">
              <a:buNone/>
              <a:defRPr sz="2000"/>
            </a:lvl6pPr>
            <a:lvl7pPr marL="2742915" indent="0">
              <a:buNone/>
              <a:defRPr sz="2000"/>
            </a:lvl7pPr>
            <a:lvl8pPr marL="3200068" indent="0">
              <a:buNone/>
              <a:defRPr sz="2000"/>
            </a:lvl8pPr>
            <a:lvl9pPr marL="365722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6" y="2403145"/>
            <a:ext cx="8056563" cy="1362075"/>
          </a:xfrm>
        </p:spPr>
        <p:txBody>
          <a:bodyPr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6" y="3736005"/>
            <a:ext cx="8056563" cy="150018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15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5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1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2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5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53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8" indent="0">
              <a:buNone/>
              <a:defRPr sz="1600" b="1"/>
            </a:lvl4pPr>
            <a:lvl5pPr marL="1828610" indent="0">
              <a:buNone/>
              <a:defRPr sz="1600" b="1"/>
            </a:lvl5pPr>
            <a:lvl6pPr marL="2285763" indent="0">
              <a:buNone/>
              <a:defRPr sz="1600" b="1"/>
            </a:lvl6pPr>
            <a:lvl7pPr marL="2742915" indent="0">
              <a:buNone/>
              <a:defRPr sz="1600" b="1"/>
            </a:lvl7pPr>
            <a:lvl8pPr marL="3200068" indent="0">
              <a:buNone/>
              <a:defRPr sz="1600" b="1"/>
            </a:lvl8pPr>
            <a:lvl9pPr marL="365722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6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5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53" indent="0">
              <a:buNone/>
              <a:defRPr sz="2000" b="1"/>
            </a:lvl2pPr>
            <a:lvl3pPr marL="914305" indent="0">
              <a:buNone/>
              <a:defRPr sz="1800" b="1"/>
            </a:lvl3pPr>
            <a:lvl4pPr marL="1371458" indent="0">
              <a:buNone/>
              <a:defRPr sz="1600" b="1"/>
            </a:lvl4pPr>
            <a:lvl5pPr marL="1828610" indent="0">
              <a:buNone/>
              <a:defRPr sz="1600" b="1"/>
            </a:lvl5pPr>
            <a:lvl6pPr marL="2285763" indent="0">
              <a:buNone/>
              <a:defRPr sz="1600" b="1"/>
            </a:lvl6pPr>
            <a:lvl7pPr marL="2742915" indent="0">
              <a:buNone/>
              <a:defRPr sz="1600" b="1"/>
            </a:lvl7pPr>
            <a:lvl8pPr marL="3200068" indent="0">
              <a:buNone/>
              <a:defRPr sz="1600" b="1"/>
            </a:lvl8pPr>
            <a:lvl9pPr marL="365722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6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3"/>
            <a:ext cx="3840480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5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153" indent="0">
              <a:buNone/>
              <a:defRPr sz="1200"/>
            </a:lvl2pPr>
            <a:lvl3pPr marL="914305" indent="0">
              <a:buNone/>
              <a:defRPr sz="1000"/>
            </a:lvl3pPr>
            <a:lvl4pPr marL="1371458" indent="0">
              <a:buNone/>
              <a:defRPr sz="900"/>
            </a:lvl4pPr>
            <a:lvl5pPr marL="1828610" indent="0">
              <a:buNone/>
              <a:defRPr sz="900"/>
            </a:lvl5pPr>
            <a:lvl6pPr marL="2285763" indent="0">
              <a:buNone/>
              <a:defRPr sz="900"/>
            </a:lvl6pPr>
            <a:lvl7pPr marL="2742915" indent="0">
              <a:buNone/>
              <a:defRPr sz="900"/>
            </a:lvl7pPr>
            <a:lvl8pPr marL="3200068" indent="0">
              <a:buNone/>
              <a:defRPr sz="900"/>
            </a:lvl8pPr>
            <a:lvl9pPr marL="365722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548641" y="108012"/>
            <a:ext cx="8042400" cy="1336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5" rIns="91430" bIns="4571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8641" y="1600008"/>
            <a:ext cx="8042400" cy="4343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E2954-D4A8-104A-B01D-22B49D888BEF}" type="datetime1">
              <a:rPr lang="en-US" smtClean="0"/>
              <a:t>10/23/16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ITWS1100 - Intro ITWS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6A9E0-761B-0948-BA1F-9E13455A9CE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</p:sldLayoutIdLst>
  <p:timing>
    <p:tnLst>
      <p:par>
        <p:cTn id="1" dur="indefinite" restart="never" nodeType="tmRoot"/>
      </p:par>
    </p:tnLst>
  </p:timing>
  <p:hf hdr="0"/>
  <p:txStyles>
    <p:titleStyle>
      <a:lvl1pPr algn="ctr" defTabSz="912973" rtl="0" eaLnBrk="1" fontAlgn="base" hangingPunct="1">
        <a:spcBef>
          <a:spcPct val="0"/>
        </a:spcBef>
        <a:spcAft>
          <a:spcPct val="0"/>
        </a:spcAft>
        <a:defRPr sz="4600" kern="1200">
          <a:solidFill>
            <a:schemeClr val="accent1"/>
          </a:solidFill>
          <a:latin typeface="Kozuka Gothic Pro M" pitchFamily="34" charset="-128"/>
          <a:ea typeface="Kozuka Gothic Pro M" pitchFamily="34" charset="-128"/>
          <a:cs typeface="Kozuka Gothic Pro M" pitchFamily="34" charset="-128"/>
        </a:defRPr>
      </a:lvl1pPr>
      <a:lvl2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5pPr>
      <a:lvl6pPr marL="414726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6pPr>
      <a:lvl7pPr marL="829452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7pPr>
      <a:lvl8pPr marL="1244178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8pPr>
      <a:lvl9pPr marL="1658904" algn="ctr" defTabSz="912973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8485" indent="-348485" algn="l" defTabSz="912973" rtl="0" eaLnBrk="1" fontAlgn="base" hangingPunct="1">
        <a:spcBef>
          <a:spcPts val="1996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24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Kozuka Gothic Pro M" pitchFamily="34" charset="-128"/>
        </a:defRPr>
      </a:lvl1pPr>
      <a:lvl2pPr marL="685450" indent="-335525" algn="l" defTabSz="912973" rtl="0" eaLnBrk="1" fontAlgn="base" hangingPunct="1">
        <a:spcBef>
          <a:spcPts val="601"/>
        </a:spcBef>
        <a:spcAft>
          <a:spcPct val="0"/>
        </a:spcAft>
        <a:buClr>
          <a:srgbClr val="215D77"/>
        </a:buClr>
        <a:buSzPct val="110000"/>
        <a:buFont typeface="Wingdings 2" pitchFamily="18" charset="2"/>
        <a:buChar char=""/>
        <a:defRPr sz="22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2pPr>
      <a:lvl3pPr marL="967694" indent="-282244" algn="l" defTabSz="912973" rtl="0" eaLnBrk="1" fontAlgn="base" hangingPunct="1">
        <a:spcBef>
          <a:spcPts val="601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20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3pPr>
      <a:lvl4pPr marL="1262899" indent="-295205" algn="l" defTabSz="912973" rtl="0" eaLnBrk="1" fontAlgn="base" hangingPunct="1">
        <a:spcBef>
          <a:spcPts val="601"/>
        </a:spcBef>
        <a:spcAft>
          <a:spcPct val="0"/>
        </a:spcAft>
        <a:buClr>
          <a:srgbClr val="215D77"/>
        </a:buClr>
        <a:buSzPct val="110000"/>
        <a:buFont typeface="Wingdings 2" pitchFamily="18" charset="2"/>
        <a:buChar char=""/>
        <a:defRPr sz="18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4pPr>
      <a:lvl5pPr marL="1545143" indent="-282244" algn="l" defTabSz="912973" rtl="0" eaLnBrk="1" fontAlgn="base" hangingPunct="1">
        <a:spcBef>
          <a:spcPts val="601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1800" kern="1200">
          <a:solidFill>
            <a:srgbClr val="595959"/>
          </a:solidFill>
          <a:latin typeface="Kozuka Gothic Pro M" pitchFamily="34" charset="-128"/>
          <a:ea typeface="Kozuka Gothic Pro M" pitchFamily="34" charset="-128"/>
          <a:cs typeface="+mn-cs"/>
        </a:defRPr>
      </a:lvl5pPr>
      <a:lvl6pPr marL="2514340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92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45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97" indent="-228577" algn="l" defTabSz="91430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3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5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58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3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5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68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0" algn="l" defTabSz="91430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nytimes.com/services/xml/rss/nyt/HomePage.x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gif"/><Relationship Id="rId8" Type="http://schemas.openxmlformats.org/officeDocument/2006/relationships/image" Target="../media/image7.gif"/><Relationship Id="rId9" Type="http://schemas.openxmlformats.org/officeDocument/2006/relationships/image" Target="../media/image8.gif"/><Relationship Id="rId10" Type="http://schemas.openxmlformats.org/officeDocument/2006/relationships/image" Target="../media/image9.gi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jqueryui.com/" TargetMode="External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api.jquery.com/jQuery.ajax/" TargetMode="External"/><Relationship Id="rId4" Type="http://schemas.openxmlformats.org/officeDocument/2006/relationships/hyperlink" Target="http://api.jquery.com/jQuery.getJSON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et.tutsplus.com/tutorials/javascript-ajax/5-ways-to-make-ajax-calls-with-jquery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eveloper.mozilla.org/en/DOM/window.postMessage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en-US" dirty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Asynchronous JavaScript and XML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E4577-55F4-A94E-98DB-68AEE12131BB}" type="datetime1">
              <a:rPr lang="en-US" smtClean="0"/>
              <a:t>10/23/16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ITWS1100 - Intro ITWS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A9E0-761B-0948-BA1F-9E13455A9CE5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Old Lab 7: </a:t>
            </a:r>
            <a:r>
              <a:rPr lang="en-US" sz="2000" dirty="0" err="1" smtClean="0"/>
              <a:t>jQuery</a:t>
            </a:r>
            <a:r>
              <a:rPr lang="en-US" sz="2000" dirty="0" smtClean="0"/>
              <a:t> &amp; AJAX</a:t>
            </a:r>
          </a:p>
          <a:p>
            <a:r>
              <a:rPr lang="en-US" sz="2000" dirty="0" smtClean="0"/>
              <a:t>Download Lab7 from LMS</a:t>
            </a:r>
          </a:p>
          <a:p>
            <a:r>
              <a:rPr lang="en-US" sz="2000" dirty="0" smtClean="0"/>
              <a:t>Lets look at the code in the Oldlab7 directory</a:t>
            </a:r>
          </a:p>
          <a:p>
            <a:r>
              <a:rPr lang="en-US" sz="2000" dirty="0" smtClean="0"/>
              <a:t>We are going to read from external files into our pages</a:t>
            </a:r>
          </a:p>
          <a:p>
            <a:r>
              <a:rPr lang="en-US" sz="2000" dirty="0" smtClean="0"/>
              <a:t>We will output feeds from two locations:</a:t>
            </a:r>
          </a:p>
          <a:p>
            <a:pPr lvl="1"/>
            <a:r>
              <a:rPr lang="en-US" sz="2000" dirty="0" smtClean="0"/>
              <a:t>A </a:t>
            </a:r>
            <a:r>
              <a:rPr lang="en-US" sz="2000" dirty="0" err="1" smtClean="0"/>
              <a:t>json</a:t>
            </a:r>
            <a:r>
              <a:rPr lang="en-US" sz="2000" dirty="0" smtClean="0"/>
              <a:t> feed from Flickr:</a:t>
            </a:r>
            <a:br>
              <a:rPr lang="en-US" sz="2000" dirty="0" smtClean="0"/>
            </a:br>
            <a:r>
              <a:rPr lang="en-US" sz="2000" dirty="0" smtClean="0"/>
              <a:t>http://</a:t>
            </a:r>
            <a:r>
              <a:rPr lang="en-US" sz="2000" dirty="0" err="1" smtClean="0"/>
              <a:t>api.flickr.com</a:t>
            </a:r>
            <a:r>
              <a:rPr lang="en-US" sz="2000" dirty="0" smtClean="0"/>
              <a:t>/services/feeds/</a:t>
            </a:r>
            <a:r>
              <a:rPr lang="en-US" sz="2000" dirty="0" err="1" smtClean="0"/>
              <a:t>photos_public.gne?format</a:t>
            </a:r>
            <a:r>
              <a:rPr lang="en-US" sz="2000" dirty="0" smtClean="0"/>
              <a:t>=</a:t>
            </a:r>
            <a:r>
              <a:rPr lang="en-US" sz="2000" dirty="0" err="1" smtClean="0"/>
              <a:t>json&amp;nojsoncallback</a:t>
            </a:r>
            <a:r>
              <a:rPr lang="en-US" sz="2000" dirty="0" smtClean="0"/>
              <a:t>=1</a:t>
            </a:r>
          </a:p>
          <a:p>
            <a:pPr lvl="1"/>
            <a:r>
              <a:rPr lang="en-US" sz="2000" dirty="0" smtClean="0"/>
              <a:t>An </a:t>
            </a:r>
            <a:r>
              <a:rPr lang="en-US" sz="2000" dirty="0" err="1" smtClean="0"/>
              <a:t>rss</a:t>
            </a:r>
            <a:r>
              <a:rPr lang="en-US" sz="2000" dirty="0" smtClean="0"/>
              <a:t> feed from the New York Times Homepage:</a:t>
            </a:r>
            <a:br>
              <a:rPr lang="en-US" sz="2000" dirty="0" smtClean="0"/>
            </a:br>
            <a:r>
              <a:rPr lang="en-US" sz="2000" dirty="0" smtClean="0">
                <a:hlinkClick r:id="rId2"/>
              </a:rPr>
              <a:t>http://www.nytimes.com/services/xml/rss/nyt/HomePage.xml</a:t>
            </a:r>
            <a:endParaRPr lang="en-US" sz="20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1049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lab7instructions.html</a:t>
            </a:r>
          </a:p>
          <a:p>
            <a:r>
              <a:rPr lang="en-US" dirty="0" smtClean="0"/>
              <a:t>We are going to create a JSON file</a:t>
            </a:r>
          </a:p>
          <a:p>
            <a:r>
              <a:rPr lang="en-US" dirty="0" smtClean="0"/>
              <a:t>We are going to create a dynamic menu by reading the contents of that file and using the data for our projects menu on our websites from Lab 3+</a:t>
            </a:r>
          </a:p>
          <a:p>
            <a:r>
              <a:rPr lang="en-US" dirty="0" smtClean="0"/>
              <a:t>We will work on this in class</a:t>
            </a:r>
          </a:p>
          <a:p>
            <a:r>
              <a:rPr lang="en-US" dirty="0" smtClean="0"/>
              <a:t>Lab 7 is due </a:t>
            </a:r>
            <a:r>
              <a:rPr lang="en-US" smtClean="0"/>
              <a:t>Thursday 10/31 </a:t>
            </a:r>
            <a:r>
              <a:rPr lang="en-US" dirty="0" smtClean="0"/>
              <a:t>– end of day.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920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Asynchronous JavaScript and </a:t>
            </a:r>
            <a:r>
              <a:rPr lang="en-GB" dirty="0" smtClean="0"/>
              <a:t>XML</a:t>
            </a:r>
          </a:p>
          <a:p>
            <a:r>
              <a:rPr lang="en-GB" dirty="0" smtClean="0"/>
              <a:t>(or JSON, perhaps)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62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arlen\Local Settings\Temporary Internet Files\Content.IE5\60JUL2MZ\MC900435242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68891" y="1714500"/>
            <a:ext cx="731303" cy="1446609"/>
          </a:xfrm>
          <a:prstGeom prst="rect">
            <a:avLst/>
          </a:prstGeom>
          <a:noFill/>
        </p:spPr>
      </p:pic>
      <p:pic>
        <p:nvPicPr>
          <p:cNvPr id="1027" name="Picture 3" descr="C:\Documents and Settings\arlen\Local Settings\Temporary Internet Files\Content.IE5\QLKWF6EG\MP900314180[1]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768078"/>
            <a:ext cx="1089422" cy="76441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HTTP GET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60797" y="1928813"/>
            <a:ext cx="211503" cy="3678810"/>
            <a:chOff x="4197031" y="2743200"/>
            <a:chExt cx="400369" cy="5232086"/>
          </a:xfrm>
        </p:grpSpPr>
        <p:sp>
          <p:nvSpPr>
            <p:cNvPr id="3" name="Rectangle 12"/>
            <p:cNvSpPr>
              <a:spLocks/>
            </p:cNvSpPr>
            <p:nvPr/>
          </p:nvSpPr>
          <p:spPr bwMode="auto">
            <a:xfrm>
              <a:off x="4197031" y="4725011"/>
              <a:ext cx="400369" cy="106618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vert270" anchor="ctr" anchorCtr="0"/>
            <a:lstStyle/>
            <a:p>
              <a:r>
                <a:rPr lang="en-US" sz="1000" dirty="0">
                  <a:latin typeface="Kozuka Gothic Pro M" pitchFamily="34" charset="-128"/>
                  <a:ea typeface="Kozuka Gothic Pro M" pitchFamily="34" charset="-128"/>
                </a:rPr>
                <a:t>Transport</a:t>
              </a:r>
            </a:p>
          </p:txBody>
        </p:sp>
        <p:sp>
          <p:nvSpPr>
            <p:cNvPr id="4" name="Rectangle 12"/>
            <p:cNvSpPr>
              <a:spLocks/>
            </p:cNvSpPr>
            <p:nvPr/>
          </p:nvSpPr>
          <p:spPr bwMode="auto">
            <a:xfrm>
              <a:off x="4197031" y="5796410"/>
              <a:ext cx="400369" cy="90919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vert270" anchor="ctr" anchorCtr="0"/>
            <a:lstStyle/>
            <a:p>
              <a:r>
                <a:rPr lang="en-US" sz="1000" dirty="0">
                  <a:latin typeface="Kozuka Gothic Pro M" pitchFamily="34" charset="-128"/>
                  <a:ea typeface="Kozuka Gothic Pro M" pitchFamily="34" charset="-128"/>
                </a:rPr>
                <a:t>Network</a:t>
              </a:r>
            </a:p>
          </p:txBody>
        </p:sp>
        <p:sp>
          <p:nvSpPr>
            <p:cNvPr id="5" name="Rectangle 12"/>
            <p:cNvSpPr>
              <a:spLocks/>
            </p:cNvSpPr>
            <p:nvPr/>
          </p:nvSpPr>
          <p:spPr bwMode="auto">
            <a:xfrm>
              <a:off x="4197031" y="6705600"/>
              <a:ext cx="400369" cy="126968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vert270" anchor="ctr" anchorCtr="0"/>
            <a:lstStyle/>
            <a:p>
              <a:r>
                <a:rPr lang="en-US" sz="1000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Kozuka Gothic Pro M" pitchFamily="34" charset="-128"/>
                  <a:ea typeface="Kozuka Gothic Pro M" pitchFamily="34" charset="-128"/>
                </a:rPr>
                <a:t>Link</a:t>
              </a:r>
            </a:p>
          </p:txBody>
        </p:sp>
        <p:sp>
          <p:nvSpPr>
            <p:cNvPr id="6" name="Rectangle 12"/>
            <p:cNvSpPr>
              <a:spLocks/>
            </p:cNvSpPr>
            <p:nvPr/>
          </p:nvSpPr>
          <p:spPr bwMode="auto">
            <a:xfrm>
              <a:off x="4197031" y="2743200"/>
              <a:ext cx="400369" cy="198181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vert270" anchor="ctr" anchorCtr="0"/>
            <a:lstStyle/>
            <a:p>
              <a:r>
                <a:rPr lang="en-US" sz="1000" dirty="0">
                  <a:latin typeface="Kozuka Gothic Pro M" pitchFamily="34" charset="-128"/>
                  <a:ea typeface="Kozuka Gothic Pro M" pitchFamily="34" charset="-128"/>
                </a:rPr>
                <a:t>Application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215312" y="1928813"/>
            <a:ext cx="211503" cy="3678810"/>
            <a:chOff x="4197031" y="2743200"/>
            <a:chExt cx="400369" cy="5232086"/>
          </a:xfrm>
        </p:grpSpPr>
        <p:sp>
          <p:nvSpPr>
            <p:cNvPr id="9" name="Rectangle 12"/>
            <p:cNvSpPr>
              <a:spLocks/>
            </p:cNvSpPr>
            <p:nvPr/>
          </p:nvSpPr>
          <p:spPr bwMode="auto">
            <a:xfrm>
              <a:off x="4197031" y="4725011"/>
              <a:ext cx="400369" cy="106618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vert270" anchor="ctr" anchorCtr="0"/>
            <a:lstStyle/>
            <a:p>
              <a:r>
                <a:rPr lang="en-US" sz="1000" dirty="0">
                  <a:latin typeface="Kozuka Gothic Pro M" pitchFamily="34" charset="-128"/>
                  <a:ea typeface="Kozuka Gothic Pro M" pitchFamily="34" charset="-128"/>
                </a:rPr>
                <a:t>Transport</a:t>
              </a:r>
            </a:p>
          </p:txBody>
        </p:sp>
        <p:sp>
          <p:nvSpPr>
            <p:cNvPr id="10" name="Rectangle 12"/>
            <p:cNvSpPr>
              <a:spLocks/>
            </p:cNvSpPr>
            <p:nvPr/>
          </p:nvSpPr>
          <p:spPr bwMode="auto">
            <a:xfrm>
              <a:off x="4197031" y="5796410"/>
              <a:ext cx="400369" cy="90919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vert270" anchor="ctr" anchorCtr="0"/>
            <a:lstStyle/>
            <a:p>
              <a:r>
                <a:rPr lang="en-US" sz="1000" dirty="0">
                  <a:latin typeface="Kozuka Gothic Pro M" pitchFamily="34" charset="-128"/>
                  <a:ea typeface="Kozuka Gothic Pro M" pitchFamily="34" charset="-128"/>
                </a:rPr>
                <a:t>Network</a:t>
              </a:r>
            </a:p>
          </p:txBody>
        </p:sp>
        <p:sp>
          <p:nvSpPr>
            <p:cNvPr id="11" name="Rectangle 12"/>
            <p:cNvSpPr>
              <a:spLocks/>
            </p:cNvSpPr>
            <p:nvPr/>
          </p:nvSpPr>
          <p:spPr bwMode="auto">
            <a:xfrm>
              <a:off x="4197031" y="6705600"/>
              <a:ext cx="400369" cy="126968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vert270" anchor="ctr" anchorCtr="0"/>
            <a:lstStyle/>
            <a:p>
              <a:r>
                <a:rPr lang="en-US" sz="1000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Kozuka Gothic Pro M" pitchFamily="34" charset="-128"/>
                  <a:ea typeface="Kozuka Gothic Pro M" pitchFamily="34" charset="-128"/>
                </a:rPr>
                <a:t>Link</a:t>
              </a:r>
            </a:p>
          </p:txBody>
        </p:sp>
        <p:sp>
          <p:nvSpPr>
            <p:cNvPr id="12" name="Rectangle 12"/>
            <p:cNvSpPr>
              <a:spLocks/>
            </p:cNvSpPr>
            <p:nvPr/>
          </p:nvSpPr>
          <p:spPr bwMode="auto">
            <a:xfrm>
              <a:off x="4197031" y="2743200"/>
              <a:ext cx="400369" cy="198181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vert270" anchor="ctr" anchorCtr="0"/>
            <a:lstStyle/>
            <a:p>
              <a:r>
                <a:rPr lang="en-US" sz="1000" dirty="0">
                  <a:latin typeface="Kozuka Gothic Pro M" pitchFamily="34" charset="-128"/>
                  <a:ea typeface="Kozuka Gothic Pro M" pitchFamily="34" charset="-128"/>
                </a:rPr>
                <a:t>Application</a:t>
              </a: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890" y="2035969"/>
            <a:ext cx="757979" cy="803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 descr="C:\Documents and Settings\arlen\Local Settings\Temporary Internet Files\Content.IE5\S1C6TV35\MC900432567[1]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82266" y="5464969"/>
            <a:ext cx="910668" cy="910668"/>
          </a:xfrm>
          <a:prstGeom prst="rect">
            <a:avLst/>
          </a:prstGeom>
          <a:noFill/>
        </p:spPr>
      </p:pic>
      <p:sp>
        <p:nvSpPr>
          <p:cNvPr id="1032" name="Cloud"/>
          <p:cNvSpPr>
            <a:spLocks noChangeAspect="1" noEditPoints="1" noChangeArrowheads="1"/>
          </p:cNvSpPr>
          <p:nvPr/>
        </p:nvSpPr>
        <p:spPr bwMode="auto">
          <a:xfrm>
            <a:off x="2857500" y="5572125"/>
            <a:ext cx="879458" cy="589359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>
            <a:solidFill>
              <a:srgbClr val="000000">
                <a:alpha val="15000"/>
              </a:srgbClr>
            </a:solidFill>
            <a:miter lim="800000"/>
            <a:headEnd/>
            <a:tailEnd/>
          </a:ln>
          <a:effectLst>
            <a:outerShdw blurRad="190500" dist="38100" dir="2700000" sx="101000" sy="101000" algn="tl" rotWithShape="0">
              <a:prstClr val="black">
                <a:alpha val="24000"/>
              </a:prstClr>
            </a:outerShdw>
          </a:effectLst>
        </p:spPr>
        <p:txBody>
          <a:bodyPr vert="horz"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7" name="Picture 26" descr="cableModem.gi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68141" y="5464969"/>
            <a:ext cx="253706" cy="555873"/>
          </a:xfrm>
          <a:prstGeom prst="rect">
            <a:avLst/>
          </a:prstGeom>
        </p:spPr>
      </p:pic>
      <p:cxnSp>
        <p:nvCxnSpPr>
          <p:cNvPr id="29" name="Straight Connector 28"/>
          <p:cNvCxnSpPr>
            <a:stCxn id="1030" idx="3"/>
            <a:endCxn id="27" idx="1"/>
          </p:cNvCxnSpPr>
          <p:nvPr/>
        </p:nvCxnSpPr>
        <p:spPr>
          <a:xfrm flipV="1">
            <a:off x="1892934" y="5742906"/>
            <a:ext cx="375207" cy="177397"/>
          </a:xfrm>
          <a:prstGeom prst="line">
            <a:avLst/>
          </a:prstGeom>
          <a:ln w="38100" cmpd="sng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Cloud"/>
          <p:cNvSpPr>
            <a:spLocks noChangeAspect="1" noEditPoints="1" noChangeArrowheads="1"/>
          </p:cNvSpPr>
          <p:nvPr/>
        </p:nvSpPr>
        <p:spPr bwMode="auto">
          <a:xfrm>
            <a:off x="4947047" y="5572125"/>
            <a:ext cx="879458" cy="589359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>
            <a:solidFill>
              <a:srgbClr val="000000">
                <a:alpha val="15000"/>
              </a:srgbClr>
            </a:solidFill>
            <a:miter lim="800000"/>
            <a:headEnd/>
            <a:tailEnd/>
          </a:ln>
          <a:effectLst>
            <a:outerShdw blurRad="190500" dist="38100" dir="2700000" sx="101000" sy="101000" algn="tl" rotWithShape="0">
              <a:prstClr val="black">
                <a:alpha val="24000"/>
              </a:prstClr>
            </a:outerShdw>
          </a:effectLst>
        </p:spPr>
        <p:txBody>
          <a:bodyPr vert="horz" wrap="square" lIns="64291" tIns="32146" rIns="64291" bIns="3214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2" name="Straight Connector 31"/>
          <p:cNvCxnSpPr>
            <a:stCxn id="27" idx="3"/>
            <a:endCxn id="1032" idx="0"/>
          </p:cNvCxnSpPr>
          <p:nvPr/>
        </p:nvCxnSpPr>
        <p:spPr>
          <a:xfrm>
            <a:off x="2521847" y="5742906"/>
            <a:ext cx="338381" cy="123899"/>
          </a:xfrm>
          <a:prstGeom prst="line">
            <a:avLst/>
          </a:prstGeom>
          <a:ln w="38100" cmpd="sng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router.gi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36219" y="5411391"/>
            <a:ext cx="508992" cy="713360"/>
          </a:xfrm>
          <a:prstGeom prst="rect">
            <a:avLst/>
          </a:prstGeom>
        </p:spPr>
      </p:pic>
      <p:pic>
        <p:nvPicPr>
          <p:cNvPr id="34" name="Picture 33" descr="router.gi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79344" y="5357813"/>
            <a:ext cx="508992" cy="713360"/>
          </a:xfrm>
          <a:prstGeom prst="rect">
            <a:avLst/>
          </a:prstGeom>
        </p:spPr>
      </p:pic>
      <p:pic>
        <p:nvPicPr>
          <p:cNvPr id="42" name="Picture 41" descr="nic.gi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6484" y="5357812"/>
            <a:ext cx="602754" cy="362949"/>
          </a:xfrm>
          <a:prstGeom prst="rect">
            <a:avLst/>
          </a:prstGeom>
        </p:spPr>
      </p:pic>
      <p:pic>
        <p:nvPicPr>
          <p:cNvPr id="43" name="Picture 42" descr="nic.gi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01000" y="5357812"/>
            <a:ext cx="602754" cy="362949"/>
          </a:xfrm>
          <a:prstGeom prst="rect">
            <a:avLst/>
          </a:prstGeom>
        </p:spPr>
      </p:pic>
      <p:cxnSp>
        <p:nvCxnSpPr>
          <p:cNvPr id="49" name="Straight Connector 48"/>
          <p:cNvCxnSpPr>
            <a:stCxn id="42" idx="2"/>
            <a:endCxn id="1030" idx="1"/>
          </p:cNvCxnSpPr>
          <p:nvPr/>
        </p:nvCxnSpPr>
        <p:spPr>
          <a:xfrm rot="16200000" flipH="1">
            <a:off x="765293" y="5703330"/>
            <a:ext cx="199541" cy="234404"/>
          </a:xfrm>
          <a:prstGeom prst="line">
            <a:avLst/>
          </a:prstGeom>
          <a:ln w="38100" cmpd="sng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032" idx="2"/>
            <a:endCxn id="33" idx="1"/>
          </p:cNvCxnSpPr>
          <p:nvPr/>
        </p:nvCxnSpPr>
        <p:spPr>
          <a:xfrm flipV="1">
            <a:off x="3736226" y="5768071"/>
            <a:ext cx="299993" cy="98734"/>
          </a:xfrm>
          <a:prstGeom prst="line">
            <a:avLst/>
          </a:prstGeom>
          <a:ln w="38100" cmpd="sng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33" idx="3"/>
            <a:endCxn id="30" idx="0"/>
          </p:cNvCxnSpPr>
          <p:nvPr/>
        </p:nvCxnSpPr>
        <p:spPr>
          <a:xfrm>
            <a:off x="4545211" y="5768071"/>
            <a:ext cx="404564" cy="98734"/>
          </a:xfrm>
          <a:prstGeom prst="line">
            <a:avLst/>
          </a:prstGeom>
          <a:ln w="38100" cmpd="sng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30" idx="2"/>
            <a:endCxn id="34" idx="1"/>
          </p:cNvCxnSpPr>
          <p:nvPr/>
        </p:nvCxnSpPr>
        <p:spPr>
          <a:xfrm flipV="1">
            <a:off x="5825773" y="5714493"/>
            <a:ext cx="353571" cy="152312"/>
          </a:xfrm>
          <a:prstGeom prst="line">
            <a:avLst/>
          </a:prstGeom>
          <a:ln w="38100" cmpd="sng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7" name="Picture 56" descr="switch.gif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90172" y="5840016"/>
            <a:ext cx="951012" cy="199713"/>
          </a:xfrm>
          <a:prstGeom prst="rect">
            <a:avLst/>
          </a:prstGeom>
        </p:spPr>
      </p:pic>
      <p:cxnSp>
        <p:nvCxnSpPr>
          <p:cNvPr id="82" name="Straight Connector 81"/>
          <p:cNvCxnSpPr>
            <a:stCxn id="34" idx="3"/>
            <a:endCxn id="57" idx="1"/>
          </p:cNvCxnSpPr>
          <p:nvPr/>
        </p:nvCxnSpPr>
        <p:spPr>
          <a:xfrm>
            <a:off x="6688336" y="5714493"/>
            <a:ext cx="401836" cy="225379"/>
          </a:xfrm>
          <a:prstGeom prst="line">
            <a:avLst/>
          </a:prstGeom>
          <a:ln w="38100" cmpd="sng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57" idx="3"/>
            <a:endCxn id="43" idx="2"/>
          </p:cNvCxnSpPr>
          <p:nvPr/>
        </p:nvCxnSpPr>
        <p:spPr>
          <a:xfrm flipV="1">
            <a:off x="8041184" y="5720761"/>
            <a:ext cx="261193" cy="219111"/>
          </a:xfrm>
          <a:prstGeom prst="line">
            <a:avLst/>
          </a:prstGeom>
          <a:ln w="38100" cmpd="sng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986256" y="3696890"/>
            <a:ext cx="696516" cy="267891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r>
              <a:rPr lang="en-US" sz="1700" dirty="0"/>
              <a:t>TCP</a:t>
            </a:r>
          </a:p>
        </p:txBody>
      </p:sp>
      <p:sp>
        <p:nvSpPr>
          <p:cNvPr id="88" name="Rectangle 87"/>
          <p:cNvSpPr/>
          <p:nvPr/>
        </p:nvSpPr>
        <p:spPr>
          <a:xfrm>
            <a:off x="7358549" y="3696890"/>
            <a:ext cx="696516" cy="267891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r>
              <a:rPr lang="en-US" sz="1700" dirty="0"/>
              <a:t>TCP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573586" y="1393031"/>
            <a:ext cx="5996828" cy="1111360"/>
          </a:xfrm>
          <a:prstGeom prst="rect">
            <a:avLst/>
          </a:prstGeom>
          <a:noFill/>
        </p:spPr>
        <p:txBody>
          <a:bodyPr wrap="none" lIns="64291" tIns="32146" rIns="64291" bIns="32146" rtlCol="0">
            <a:spAutoFit/>
          </a:bodyPr>
          <a:lstStyle/>
          <a:p>
            <a:pPr algn="ctr"/>
            <a:r>
              <a:rPr lang="en-US" sz="1700" dirty="0" smtClean="0">
                <a:solidFill>
                  <a:schemeClr val="accent1">
                    <a:lumMod val="75000"/>
                  </a:schemeClr>
                </a:solidFill>
                <a:latin typeface="Kozuka Gothic Pro M" pitchFamily="34" charset="-128"/>
                <a:ea typeface="Kozuka Gothic Pro M" pitchFamily="34" charset="-128"/>
              </a:rPr>
              <a:t>A browser requests a web page and a full request-response </a:t>
            </a:r>
          </a:p>
          <a:p>
            <a:pPr algn="ctr"/>
            <a:r>
              <a:rPr lang="en-US" sz="1700" dirty="0" smtClean="0">
                <a:solidFill>
                  <a:schemeClr val="accent1">
                    <a:lumMod val="75000"/>
                  </a:schemeClr>
                </a:solidFill>
                <a:latin typeface="Kozuka Gothic Pro M" pitchFamily="34" charset="-128"/>
                <a:ea typeface="Kozuka Gothic Pro M" pitchFamily="34" charset="-128"/>
              </a:rPr>
              <a:t>cycle is initiated.  The entire page is loaded, and requests</a:t>
            </a:r>
          </a:p>
          <a:p>
            <a:pPr algn="ctr"/>
            <a:r>
              <a:rPr lang="en-US" sz="1700" dirty="0" smtClean="0">
                <a:solidFill>
                  <a:schemeClr val="accent1">
                    <a:lumMod val="75000"/>
                  </a:schemeClr>
                </a:solidFill>
                <a:latin typeface="Kozuka Gothic Pro M" pitchFamily="34" charset="-128"/>
                <a:ea typeface="Kozuka Gothic Pro M" pitchFamily="34" charset="-128"/>
              </a:rPr>
              <a:t>are made for all other resources </a:t>
            </a:r>
          </a:p>
          <a:p>
            <a:pPr algn="ctr"/>
            <a:r>
              <a:rPr lang="en-US" sz="1700" dirty="0" smtClean="0">
                <a:solidFill>
                  <a:schemeClr val="accent1">
                    <a:lumMod val="75000"/>
                  </a:schemeClr>
                </a:solidFill>
                <a:latin typeface="Kozuka Gothic Pro M" pitchFamily="34" charset="-128"/>
                <a:ea typeface="Kozuka Gothic Pro M" pitchFamily="34" charset="-128"/>
              </a:rPr>
              <a:t>contained on the page.</a:t>
            </a:r>
            <a:endParaRPr lang="en-US" sz="1700" dirty="0">
              <a:solidFill>
                <a:schemeClr val="accent1">
                  <a:lumMod val="75000"/>
                </a:schemeClr>
              </a:solidFill>
              <a:latin typeface="Kozuka Gothic Pro M" pitchFamily="34" charset="-128"/>
              <a:ea typeface="Kozuka Gothic Pro M" pitchFamily="34" charset="-128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986256" y="4366617"/>
            <a:ext cx="696516" cy="267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r>
              <a:rPr lang="en-US" sz="1700" dirty="0"/>
              <a:t>IP</a:t>
            </a:r>
          </a:p>
        </p:txBody>
      </p:sp>
      <p:cxnSp>
        <p:nvCxnSpPr>
          <p:cNvPr id="103" name="Straight Arrow Connector 102"/>
          <p:cNvCxnSpPr>
            <a:stCxn id="87" idx="2"/>
            <a:endCxn id="92" idx="0"/>
          </p:cNvCxnSpPr>
          <p:nvPr/>
        </p:nvCxnSpPr>
        <p:spPr>
          <a:xfrm rot="5400000">
            <a:off x="1133596" y="4165699"/>
            <a:ext cx="401836" cy="1117"/>
          </a:xfrm>
          <a:prstGeom prst="straightConnector1">
            <a:avLst/>
          </a:prstGeom>
          <a:ln w="38100" cmpd="sng"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92" idx="2"/>
            <a:endCxn id="5" idx="3"/>
          </p:cNvCxnSpPr>
          <p:nvPr/>
        </p:nvCxnSpPr>
        <p:spPr>
          <a:xfrm rot="5400000">
            <a:off x="840037" y="4666772"/>
            <a:ext cx="526741" cy="462214"/>
          </a:xfrm>
          <a:prstGeom prst="straightConnector1">
            <a:avLst/>
          </a:prstGeom>
          <a:ln w="38100" cmpd="sng"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7358062" y="4366617"/>
            <a:ext cx="696516" cy="267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r>
              <a:rPr lang="en-US" sz="1700" dirty="0"/>
              <a:t>IP</a:t>
            </a:r>
          </a:p>
        </p:txBody>
      </p:sp>
      <p:cxnSp>
        <p:nvCxnSpPr>
          <p:cNvPr id="108" name="Straight Arrow Connector 107"/>
          <p:cNvCxnSpPr>
            <a:stCxn id="88" idx="2"/>
            <a:endCxn id="106" idx="0"/>
          </p:cNvCxnSpPr>
          <p:nvPr/>
        </p:nvCxnSpPr>
        <p:spPr>
          <a:xfrm rot="5400000">
            <a:off x="7505646" y="4165456"/>
            <a:ext cx="401836" cy="487"/>
          </a:xfrm>
          <a:prstGeom prst="straightConnector1">
            <a:avLst/>
          </a:prstGeom>
          <a:ln w="38100" cmpd="sng"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106" idx="2"/>
            <a:endCxn id="11" idx="1"/>
          </p:cNvCxnSpPr>
          <p:nvPr/>
        </p:nvCxnSpPr>
        <p:spPr>
          <a:xfrm rot="16200000" flipH="1">
            <a:off x="7697447" y="4643382"/>
            <a:ext cx="526741" cy="508992"/>
          </a:xfrm>
          <a:prstGeom prst="straightConnector1">
            <a:avLst/>
          </a:prstGeom>
          <a:ln w="38100" cmpd="sng"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648015" y="3008580"/>
            <a:ext cx="2013157" cy="324608"/>
          </a:xfrm>
          <a:prstGeom prst="rect">
            <a:avLst/>
          </a:prstGeom>
          <a:noFill/>
        </p:spPr>
        <p:txBody>
          <a:bodyPr wrap="none" lIns="64291" tIns="32146" rIns="64291" bIns="32146" rtlCol="0">
            <a:spAutoFit/>
          </a:bodyPr>
          <a:lstStyle/>
          <a:p>
            <a:r>
              <a:rPr lang="en-US" sz="1700" b="1" dirty="0">
                <a:solidFill>
                  <a:schemeClr val="accent1">
                    <a:lumMod val="75000"/>
                  </a:schemeClr>
                </a:solidFill>
                <a:latin typeface="Kozuka Gothic Pro M" pitchFamily="34" charset="-128"/>
                <a:ea typeface="Kozuka Gothic Pro M" pitchFamily="34" charset="-128"/>
              </a:rPr>
              <a:t>HTTP GET Request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179344" y="2143125"/>
            <a:ext cx="1768078" cy="3750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291" tIns="32146" rIns="64291" bIns="32146" rtlCol="0" anchor="ctr"/>
          <a:lstStyle/>
          <a:p>
            <a:pPr algn="ctr"/>
            <a:r>
              <a:rPr lang="en-US" sz="1400" b="1" dirty="0"/>
              <a:t>apache web server</a:t>
            </a:r>
          </a:p>
        </p:txBody>
      </p:sp>
      <p:cxnSp>
        <p:nvCxnSpPr>
          <p:cNvPr id="52" name="Straight Arrow Connector 51"/>
          <p:cNvCxnSpPr>
            <a:stCxn id="2050" idx="2"/>
            <a:endCxn id="87" idx="0"/>
          </p:cNvCxnSpPr>
          <p:nvPr/>
        </p:nvCxnSpPr>
        <p:spPr>
          <a:xfrm rot="5400000">
            <a:off x="1133466" y="3040475"/>
            <a:ext cx="857464" cy="455366"/>
          </a:xfrm>
          <a:prstGeom prst="straightConnector1">
            <a:avLst/>
          </a:prstGeom>
          <a:ln w="38100" cmpd="sng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8" idx="2"/>
            <a:endCxn id="88" idx="0"/>
          </p:cNvCxnSpPr>
          <p:nvPr/>
        </p:nvCxnSpPr>
        <p:spPr>
          <a:xfrm rot="16200000" flipH="1">
            <a:off x="6795735" y="2785819"/>
            <a:ext cx="1178719" cy="643424"/>
          </a:xfrm>
          <a:prstGeom prst="straightConnector1">
            <a:avLst/>
          </a:prstGeom>
          <a:ln w="38100" cmpd="sng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697141" y="3008580"/>
            <a:ext cx="1708836" cy="324608"/>
          </a:xfrm>
          <a:prstGeom prst="rect">
            <a:avLst/>
          </a:prstGeom>
          <a:noFill/>
        </p:spPr>
        <p:txBody>
          <a:bodyPr wrap="none" lIns="64291" tIns="32146" rIns="64291" bIns="32146" rtlCol="0">
            <a:spAutoFit/>
          </a:bodyPr>
          <a:lstStyle/>
          <a:p>
            <a:r>
              <a:rPr lang="en-US" sz="1700" b="1" dirty="0">
                <a:solidFill>
                  <a:schemeClr val="accent1">
                    <a:lumMod val="75000"/>
                  </a:schemeClr>
                </a:solidFill>
                <a:latin typeface="Kozuka Gothic Pro M" pitchFamily="34" charset="-128"/>
                <a:ea typeface="Kozuka Gothic Pro M" pitchFamily="34" charset="-128"/>
              </a:rPr>
              <a:t>HTTP Response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682689" y="3726735"/>
            <a:ext cx="1198913" cy="264975"/>
          </a:xfrm>
          <a:prstGeom prst="rect">
            <a:avLst/>
          </a:prstGeom>
          <a:noFill/>
        </p:spPr>
        <p:txBody>
          <a:bodyPr wrap="none" lIns="64291" tIns="32146" rIns="64291" bIns="32146" rtlCol="0">
            <a:spAutoFit/>
          </a:bodyPr>
          <a:lstStyle/>
          <a:p>
            <a:r>
              <a:rPr lang="en-US" sz="1300" b="1" dirty="0">
                <a:solidFill>
                  <a:schemeClr val="accent1">
                    <a:lumMod val="75000"/>
                  </a:schemeClr>
                </a:solidFill>
                <a:latin typeface="Kozuka Gothic Pro M" pitchFamily="34" charset="-128"/>
                <a:ea typeface="Kozuka Gothic Pro M" pitchFamily="34" charset="-128"/>
              </a:rPr>
              <a:t>ESTABLISHED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179344" y="3726735"/>
            <a:ext cx="1198913" cy="264975"/>
          </a:xfrm>
          <a:prstGeom prst="rect">
            <a:avLst/>
          </a:prstGeom>
          <a:noFill/>
        </p:spPr>
        <p:txBody>
          <a:bodyPr wrap="none" lIns="64291" tIns="32146" rIns="64291" bIns="32146" rtlCol="0">
            <a:spAutoFit/>
          </a:bodyPr>
          <a:lstStyle/>
          <a:p>
            <a:r>
              <a:rPr lang="en-US" sz="1300" b="1" dirty="0">
                <a:solidFill>
                  <a:schemeClr val="accent1">
                    <a:lumMod val="75000"/>
                  </a:schemeClr>
                </a:solidFill>
                <a:latin typeface="Kozuka Gothic Pro M" pitchFamily="34" charset="-128"/>
                <a:ea typeface="Kozuka Gothic Pro M" pitchFamily="34" charset="-128"/>
              </a:rPr>
              <a:t>ESTABLISHED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457844" y="5197078"/>
            <a:ext cx="451070" cy="238046"/>
          </a:xfrm>
          <a:prstGeom prst="rect">
            <a:avLst/>
          </a:prstGeom>
          <a:noFill/>
        </p:spPr>
        <p:txBody>
          <a:bodyPr wrap="none" lIns="64291" tIns="32146" rIns="64291" bIns="32146" rtlCol="0">
            <a:spAutoFit/>
          </a:bodyPr>
          <a:lstStyle/>
          <a:p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Kozuka Gothic Pro M" pitchFamily="34" charset="-128"/>
                <a:ea typeface="Kozuka Gothic Pro M" pitchFamily="34" charset="-128"/>
              </a:rPr>
              <a:t>MAC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782625" y="3536156"/>
            <a:ext cx="306168" cy="218808"/>
          </a:xfrm>
          <a:prstGeom prst="rect">
            <a:avLst/>
          </a:prstGeom>
          <a:noFill/>
        </p:spPr>
        <p:txBody>
          <a:bodyPr wrap="none" lIns="64291" tIns="32146" rIns="64291" bIns="32146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Kozuka Gothic Pro M" pitchFamily="34" charset="-128"/>
                <a:ea typeface="Kozuka Gothic Pro M" pitchFamily="34" charset="-128"/>
              </a:rPr>
              <a:t>:80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37915" y="1821656"/>
            <a:ext cx="612247" cy="281327"/>
          </a:xfrm>
          <a:prstGeom prst="rect">
            <a:avLst/>
          </a:prstGeom>
          <a:noFill/>
        </p:spPr>
        <p:txBody>
          <a:bodyPr wrap="none" lIns="64291" tIns="32146" rIns="64291" bIns="32146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Kozuka Gothic Pro M" pitchFamily="34" charset="-128"/>
                <a:ea typeface="Kozuka Gothic Pro M" pitchFamily="34" charset="-128"/>
              </a:rPr>
              <a:t>client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594612" y="1829860"/>
            <a:ext cx="660713" cy="281327"/>
          </a:xfrm>
          <a:prstGeom prst="rect">
            <a:avLst/>
          </a:prstGeom>
          <a:noFill/>
        </p:spPr>
        <p:txBody>
          <a:bodyPr wrap="none" lIns="64291" tIns="32146" rIns="64291" bIns="32146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Kozuka Gothic Pro M" pitchFamily="34" charset="-128"/>
                <a:ea typeface="Kozuka Gothic Pro M" pitchFamily="34" charset="-128"/>
              </a:rPr>
              <a:t>server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32172" y="5250656"/>
            <a:ext cx="451070" cy="238046"/>
          </a:xfrm>
          <a:prstGeom prst="rect">
            <a:avLst/>
          </a:prstGeom>
          <a:noFill/>
        </p:spPr>
        <p:txBody>
          <a:bodyPr wrap="none" lIns="64291" tIns="32146" rIns="64291" bIns="32146" rtlCol="0">
            <a:spAutoFit/>
          </a:bodyPr>
          <a:lstStyle/>
          <a:p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Kozuka Gothic Pro M" pitchFamily="34" charset="-128"/>
                <a:ea typeface="Kozuka Gothic Pro M" pitchFamily="34" charset="-128"/>
              </a:rPr>
              <a:t>MAC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913195" y="5197078"/>
            <a:ext cx="482203" cy="145242"/>
            <a:chOff x="1440149" y="7140766"/>
            <a:chExt cx="685800" cy="206566"/>
          </a:xfrm>
        </p:grpSpPr>
        <p:sp>
          <p:nvSpPr>
            <p:cNvPr id="78" name="Rectangle 77"/>
            <p:cNvSpPr/>
            <p:nvPr/>
          </p:nvSpPr>
          <p:spPr>
            <a:xfrm>
              <a:off x="1440149" y="7140766"/>
              <a:ext cx="685800" cy="20656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9" name="Group 122"/>
            <p:cNvGrpSpPr/>
            <p:nvPr/>
          </p:nvGrpSpPr>
          <p:grpSpPr>
            <a:xfrm>
              <a:off x="1549400" y="7162800"/>
              <a:ext cx="533400" cy="152400"/>
              <a:chOff x="3965766" y="6205251"/>
              <a:chExt cx="533400" cy="152400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3965766" y="6205251"/>
                <a:ext cx="533400" cy="1524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0" dirty="0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4086034" y="6226366"/>
                <a:ext cx="381000" cy="109251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0" dirty="0"/>
              </a:p>
            </p:txBody>
          </p:sp>
        </p:grpSp>
      </p:grpSp>
      <p:grpSp>
        <p:nvGrpSpPr>
          <p:cNvPr id="83" name="Group 82"/>
          <p:cNvGrpSpPr/>
          <p:nvPr/>
        </p:nvGrpSpPr>
        <p:grpSpPr>
          <a:xfrm>
            <a:off x="7679531" y="5266149"/>
            <a:ext cx="482203" cy="145242"/>
            <a:chOff x="1440149" y="7140766"/>
            <a:chExt cx="685800" cy="206566"/>
          </a:xfrm>
        </p:grpSpPr>
        <p:sp>
          <p:nvSpPr>
            <p:cNvPr id="85" name="Rectangle 84"/>
            <p:cNvSpPr/>
            <p:nvPr/>
          </p:nvSpPr>
          <p:spPr>
            <a:xfrm>
              <a:off x="1440149" y="7140766"/>
              <a:ext cx="685800" cy="20656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6" name="Group 132"/>
            <p:cNvGrpSpPr/>
            <p:nvPr/>
          </p:nvGrpSpPr>
          <p:grpSpPr>
            <a:xfrm>
              <a:off x="1549400" y="7162800"/>
              <a:ext cx="533400" cy="152400"/>
              <a:chOff x="3965766" y="6205251"/>
              <a:chExt cx="533400" cy="152400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3965766" y="6205251"/>
                <a:ext cx="533400" cy="1524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0" dirty="0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4086034" y="6226366"/>
                <a:ext cx="381000" cy="109251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0852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A</a:t>
            </a:r>
            <a:r>
              <a:rPr lang="en-GB" dirty="0"/>
              <a:t>synchronous </a:t>
            </a:r>
            <a:r>
              <a:rPr lang="en-GB" b="1" dirty="0">
                <a:solidFill>
                  <a:srgbClr val="FF0000"/>
                </a:solidFill>
              </a:rPr>
              <a:t>J</a:t>
            </a:r>
            <a:r>
              <a:rPr lang="en-GB" dirty="0"/>
              <a:t>avaScript </a:t>
            </a:r>
            <a:r>
              <a:rPr lang="en-GB" b="1" dirty="0">
                <a:solidFill>
                  <a:srgbClr val="FF0000"/>
                </a:solidFill>
              </a:rPr>
              <a:t>a</a:t>
            </a:r>
            <a:r>
              <a:rPr lang="en-GB" dirty="0"/>
              <a:t>nd </a:t>
            </a:r>
            <a:r>
              <a:rPr lang="en-GB" b="1" dirty="0" smtClean="0">
                <a:solidFill>
                  <a:srgbClr val="FF0000"/>
                </a:solidFill>
              </a:rPr>
              <a:t>X</a:t>
            </a:r>
            <a:r>
              <a:rPr lang="en-GB" dirty="0" smtClean="0"/>
              <a:t>ML</a:t>
            </a:r>
          </a:p>
          <a:p>
            <a:r>
              <a:rPr lang="en-GB" dirty="0" smtClean="0"/>
              <a:t>Allows </a:t>
            </a:r>
            <a:r>
              <a:rPr lang="en-GB" dirty="0"/>
              <a:t>a browser to request data from a server "behind the scenes" without reloading the entire </a:t>
            </a:r>
            <a:r>
              <a:rPr lang="en-GB" dirty="0" smtClean="0"/>
              <a:t>page</a:t>
            </a:r>
          </a:p>
          <a:p>
            <a:r>
              <a:rPr lang="en-GB" dirty="0" smtClean="0"/>
              <a:t>Built </a:t>
            </a:r>
            <a:r>
              <a:rPr lang="en-GB" dirty="0"/>
              <a:t>on </a:t>
            </a:r>
            <a:r>
              <a:rPr lang="en-GB" dirty="0" err="1"/>
              <a:t>XMLHttpRequest</a:t>
            </a:r>
            <a:r>
              <a:rPr lang="en-GB" dirty="0"/>
              <a:t> </a:t>
            </a:r>
            <a:r>
              <a:rPr lang="en-GB" dirty="0" smtClean="0"/>
              <a:t>(XHR)</a:t>
            </a:r>
          </a:p>
          <a:p>
            <a:pPr lvl="1"/>
            <a:r>
              <a:rPr lang="en-GB" dirty="0" smtClean="0"/>
              <a:t>An API introduced by Microsoft in 1999-2000 to help support their development of Outlook Web Access</a:t>
            </a:r>
          </a:p>
          <a:p>
            <a:pPr lvl="1"/>
            <a:r>
              <a:rPr lang="en-GB" dirty="0" smtClean="0"/>
              <a:t>Picked up by all major browsers shortly thereafter</a:t>
            </a:r>
          </a:p>
          <a:p>
            <a:pPr lvl="1"/>
            <a:r>
              <a:rPr lang="en-GB" dirty="0" smtClean="0"/>
              <a:t>Popularized by Google with Google Maps and Gmail</a:t>
            </a:r>
          </a:p>
          <a:p>
            <a:pPr lvl="1"/>
            <a:r>
              <a:rPr lang="en-GB" dirty="0" smtClean="0"/>
              <a:t>W3C picked it up as a working draft in 2006</a:t>
            </a:r>
          </a:p>
          <a:p>
            <a:pPr lvl="1"/>
            <a:r>
              <a:rPr lang="en-GB" dirty="0" smtClean="0"/>
              <a:t>It is currently a W3C Candidate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193653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AJAX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FF0000"/>
                </a:solidFill>
              </a:rPr>
              <a:t>A</a:t>
            </a:r>
            <a:r>
              <a:rPr lang="en-GB" dirty="0" smtClean="0"/>
              <a:t>synchronous </a:t>
            </a:r>
          </a:p>
          <a:p>
            <a:pPr lvl="1"/>
            <a:r>
              <a:rPr lang="en-GB" dirty="0" smtClean="0"/>
              <a:t>during a </a:t>
            </a:r>
            <a:r>
              <a:rPr lang="en-GB" i="1" dirty="0" smtClean="0"/>
              <a:t>synchronous</a:t>
            </a:r>
            <a:r>
              <a:rPr lang="en-GB" dirty="0" smtClean="0"/>
              <a:t> request, all scripting and other activities on a web page wait until the full request/response cycle is complete</a:t>
            </a:r>
          </a:p>
          <a:p>
            <a:pPr lvl="1"/>
            <a:r>
              <a:rPr lang="en-GB" dirty="0" smtClean="0"/>
              <a:t>an </a:t>
            </a:r>
            <a:r>
              <a:rPr lang="en-GB" i="1" dirty="0" smtClean="0"/>
              <a:t>asynchronous</a:t>
            </a:r>
            <a:r>
              <a:rPr lang="en-GB" dirty="0" smtClean="0"/>
              <a:t> request happens behind the scenes – a user can continue interacting with a web page, scripts can run, all while waiting for the response</a:t>
            </a:r>
          </a:p>
          <a:p>
            <a:r>
              <a:rPr lang="en-GB" b="1" dirty="0" smtClean="0">
                <a:solidFill>
                  <a:srgbClr val="FF0000"/>
                </a:solidFill>
              </a:rPr>
              <a:t>J</a:t>
            </a:r>
            <a:r>
              <a:rPr lang="en-GB" dirty="0" smtClean="0"/>
              <a:t>avaScript</a:t>
            </a:r>
          </a:p>
          <a:p>
            <a:pPr lvl="1"/>
            <a:r>
              <a:rPr lang="en-GB" dirty="0" smtClean="0"/>
              <a:t>the engine that provides the </a:t>
            </a:r>
            <a:r>
              <a:rPr lang="en-GB" dirty="0" err="1" smtClean="0"/>
              <a:t>XMLHttpRequest</a:t>
            </a:r>
            <a:r>
              <a:rPr lang="en-GB" dirty="0" smtClean="0"/>
              <a:t> API</a:t>
            </a:r>
          </a:p>
          <a:p>
            <a:r>
              <a:rPr lang="en-GB" dirty="0" smtClean="0"/>
              <a:t> </a:t>
            </a:r>
            <a:r>
              <a:rPr lang="en-GB" b="1" dirty="0" smtClean="0">
                <a:solidFill>
                  <a:srgbClr val="FF0000"/>
                </a:solidFill>
              </a:rPr>
              <a:t>A</a:t>
            </a:r>
            <a:r>
              <a:rPr lang="en-GB" dirty="0" smtClean="0"/>
              <a:t>nd </a:t>
            </a:r>
            <a:r>
              <a:rPr lang="en-GB" b="1" dirty="0" smtClean="0">
                <a:solidFill>
                  <a:srgbClr val="FF0000"/>
                </a:solidFill>
              </a:rPr>
              <a:t>X</a:t>
            </a:r>
            <a:r>
              <a:rPr lang="en-GB" dirty="0" smtClean="0"/>
              <a:t>ML</a:t>
            </a:r>
          </a:p>
          <a:p>
            <a:pPr lvl="1"/>
            <a:r>
              <a:rPr lang="en-GB" dirty="0" smtClean="0"/>
              <a:t>or not ... can be other formats too, e.g. JSON </a:t>
            </a:r>
            <a:r>
              <a:rPr lang="en-GB" sz="1800" dirty="0" smtClean="0"/>
              <a:t>(very popular)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07628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&lt;aside&gt;</a:t>
            </a:r>
            <a:br>
              <a:rPr lang="en-US" sz="3200" b="1" dirty="0" smtClean="0"/>
            </a:br>
            <a:r>
              <a:rPr lang="en-US" sz="3200" b="1" dirty="0" smtClean="0"/>
              <a:t>jQuery</a:t>
            </a:r>
            <a:endParaRPr lang="en-US" sz="3200" b="1" dirty="0"/>
          </a:p>
        </p:txBody>
      </p:sp>
      <p:pic>
        <p:nvPicPr>
          <p:cNvPr id="2053" name="Picture 5">
            <a:hlinkClick r:id="rId2" tooltip="jQuery UI pag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500" y="1708808"/>
            <a:ext cx="4423000" cy="3610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9959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&amp; AJAX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1" y="1600008"/>
            <a:ext cx="8042400" cy="4343400"/>
          </a:xfrm>
        </p:spPr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provides a number of high-level AJAX methods that handle cross-browser support and simplify the use of </a:t>
            </a:r>
            <a:r>
              <a:rPr lang="en-US" dirty="0" err="1" smtClean="0"/>
              <a:t>XMLHttpRequest</a:t>
            </a:r>
            <a:r>
              <a:rPr lang="en-US" dirty="0" smtClean="0"/>
              <a:t>	</a:t>
            </a:r>
          </a:p>
          <a:p>
            <a:pPr lvl="1"/>
            <a:r>
              <a:rPr lang="en-US" dirty="0" smtClean="0"/>
              <a:t>load(),  $.</a:t>
            </a:r>
            <a:r>
              <a:rPr lang="en-US" dirty="0" err="1" smtClean="0"/>
              <a:t>getJson</a:t>
            </a:r>
            <a:r>
              <a:rPr lang="en-US" dirty="0" smtClean="0"/>
              <a:t>(), $.</a:t>
            </a:r>
            <a:r>
              <a:rPr lang="en-US" dirty="0" err="1" smtClean="0"/>
              <a:t>getScript</a:t>
            </a:r>
            <a:r>
              <a:rPr lang="en-US" dirty="0" smtClean="0"/>
              <a:t>(), $.get(), $.post()</a:t>
            </a:r>
            <a:br>
              <a:rPr lang="en-US" dirty="0" smtClean="0"/>
            </a:br>
            <a:r>
              <a:rPr lang="en-US" sz="1200" dirty="0" smtClean="0"/>
              <a:t>For </a:t>
            </a:r>
            <a:r>
              <a:rPr lang="en-US" sz="1200" dirty="0"/>
              <a:t>an introduction to these techniques, see:</a:t>
            </a:r>
            <a:br>
              <a:rPr lang="en-US" sz="1200" dirty="0"/>
            </a:br>
            <a:r>
              <a:rPr lang="en-US" sz="1200" dirty="0">
                <a:hlinkClick r:id="rId2"/>
              </a:rPr>
              <a:t>http://net.tutsplus.com/tutorials/javascript-ajax/5-ways-to-make-ajax-calls-with-jquery/</a:t>
            </a:r>
            <a:endParaRPr lang="en-US" sz="1200" dirty="0"/>
          </a:p>
          <a:p>
            <a:r>
              <a:rPr lang="en-US" dirty="0" smtClean="0"/>
              <a:t>often use the most fundamental &amp; flexible method, </a:t>
            </a:r>
            <a:r>
              <a:rPr lang="en-US" dirty="0" err="1" smtClean="0"/>
              <a:t>jQuery's</a:t>
            </a:r>
            <a:r>
              <a:rPr lang="en-US" dirty="0" smtClean="0"/>
              <a:t> low-level AJAX implementation: </a:t>
            </a:r>
            <a:r>
              <a:rPr lang="en-US" b="1" dirty="0" smtClean="0"/>
              <a:t>$.</a:t>
            </a:r>
            <a:r>
              <a:rPr lang="en-US" b="1" dirty="0" err="1" smtClean="0"/>
              <a:t>ajax</a:t>
            </a:r>
            <a:r>
              <a:rPr lang="en-US" b="1" dirty="0" smtClean="0"/>
              <a:t>()</a:t>
            </a:r>
          </a:p>
          <a:p>
            <a:pPr lvl="1"/>
            <a:r>
              <a:rPr lang="en-US" dirty="0"/>
              <a:t>See: </a:t>
            </a:r>
            <a:r>
              <a:rPr lang="en-US" dirty="0">
                <a:hlinkClick r:id="rId3"/>
              </a:rPr>
              <a:t>http://api.jquery.com/jQuery.ajax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pPr marL="349925" lvl="1" indent="0">
              <a:buNone/>
            </a:pPr>
            <a:endParaRPr lang="en-US" dirty="0"/>
          </a:p>
          <a:p>
            <a:pPr lvl="1"/>
            <a:r>
              <a:rPr lang="en-US" dirty="0">
                <a:hlinkClick r:id="rId4"/>
              </a:rPr>
              <a:t>http://api.jquery.com/jQuery.getJSON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80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 Origin </a:t>
            </a:r>
            <a:r>
              <a:rPr lang="en-US" dirty="0" smtClean="0"/>
              <a:t>Policy (SOP)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/>
              <a:t>The same origin policy is a security constraint that prevents scripts from one site accessing methods or properties in scripts from another.</a:t>
            </a:r>
          </a:p>
          <a:p>
            <a:r>
              <a:rPr lang="en-US" sz="1600" dirty="0" smtClean="0"/>
              <a:t>It allows web pages to execute only those methods in scripts with the same scheme, host, and port.</a:t>
            </a:r>
          </a:p>
          <a:p>
            <a:r>
              <a:rPr lang="en-US" sz="1600" dirty="0" smtClean="0"/>
              <a:t>What does that mean to you practically?</a:t>
            </a:r>
          </a:p>
          <a:p>
            <a:pPr marL="1028350" lvl="2" indent="-342900">
              <a:buFont typeface="+mj-lt"/>
              <a:buAutoNum type="alphaLcParenR"/>
            </a:pPr>
            <a:r>
              <a:rPr lang="en-US" sz="1400" dirty="0" smtClean="0"/>
              <a:t>Cookies and web pages from different sites are isolated one from another </a:t>
            </a:r>
            <a:br>
              <a:rPr lang="en-US" sz="1400" dirty="0" smtClean="0"/>
            </a:br>
            <a:r>
              <a:rPr lang="en-US" sz="1400" dirty="0" smtClean="0"/>
              <a:t>(this is a good thing)</a:t>
            </a:r>
          </a:p>
          <a:p>
            <a:pPr marL="1028350" lvl="2" indent="-342900">
              <a:buFont typeface="+mj-lt"/>
              <a:buAutoNum type="alphaLcParenR"/>
            </a:pPr>
            <a:r>
              <a:rPr lang="en-US" sz="1400" dirty="0" err="1" smtClean="0"/>
              <a:t>XMLHttpRequest</a:t>
            </a:r>
            <a:r>
              <a:rPr lang="en-US" sz="1400" dirty="0" smtClean="0"/>
              <a:t> won't work cross-domain</a:t>
            </a:r>
          </a:p>
          <a:p>
            <a:pPr marL="1028350" lvl="2" indent="-342900">
              <a:buFont typeface="+mj-lt"/>
              <a:buAutoNum type="alphaLcParenR"/>
            </a:pPr>
            <a:r>
              <a:rPr lang="en-US" sz="1400" dirty="0" smtClean="0"/>
              <a:t>You will want to cache data locally (e.g. </a:t>
            </a:r>
            <a:r>
              <a:rPr lang="en-US" sz="1400" dirty="0" err="1" smtClean="0"/>
              <a:t>json</a:t>
            </a:r>
            <a:r>
              <a:rPr lang="en-US" sz="1400" dirty="0" smtClean="0"/>
              <a:t>)</a:t>
            </a:r>
          </a:p>
          <a:p>
            <a:pPr marL="1028350" lvl="2" indent="-342900">
              <a:buFont typeface="+mj-lt"/>
              <a:buAutoNum type="alphaLcParenR"/>
            </a:pPr>
            <a:r>
              <a:rPr lang="en-US" sz="1400" dirty="0" smtClean="0"/>
              <a:t>You </a:t>
            </a:r>
            <a:r>
              <a:rPr lang="en-US" sz="1400" i="1" dirty="0" smtClean="0"/>
              <a:t>may </a:t>
            </a:r>
            <a:r>
              <a:rPr lang="en-US" sz="1400" dirty="0" smtClean="0"/>
              <a:t>sometimes want to use special tricks (e.g. </a:t>
            </a:r>
            <a:r>
              <a:rPr lang="en-US" sz="1400" dirty="0" err="1" smtClean="0"/>
              <a:t>jsonp</a:t>
            </a:r>
            <a:r>
              <a:rPr lang="en-US" sz="1400" dirty="0" smtClean="0"/>
              <a:t>) to dynamically load a remote script (caching is often better)</a:t>
            </a:r>
          </a:p>
          <a:p>
            <a:pPr marL="523441" indent="-457200"/>
            <a:r>
              <a:rPr lang="en-US" sz="1600" dirty="0" smtClean="0"/>
              <a:t>We'll touch on some of these topics more when we discuss security.</a:t>
            </a:r>
          </a:p>
          <a:p>
            <a:pPr marL="523441" indent="-457200"/>
            <a:r>
              <a:rPr lang="en-US" sz="1600" dirty="0"/>
              <a:t>HTML 5 specifies a </a:t>
            </a:r>
            <a:r>
              <a:rPr lang="en-US" sz="1600" dirty="0" smtClean="0"/>
              <a:t>means </a:t>
            </a:r>
            <a:r>
              <a:rPr lang="en-US" sz="1600" dirty="0"/>
              <a:t>of passing simple messages between windows of different </a:t>
            </a:r>
            <a:r>
              <a:rPr lang="en-US" sz="1600" dirty="0" smtClean="0"/>
              <a:t>origins </a:t>
            </a:r>
            <a:r>
              <a:rPr lang="en-US" sz="1600" dirty="0"/>
              <a:t>(see </a:t>
            </a:r>
            <a:r>
              <a:rPr lang="en-US" sz="1400" dirty="0" smtClean="0">
                <a:hlinkClick r:id="rId3"/>
              </a:rPr>
              <a:t>https</a:t>
            </a:r>
            <a:r>
              <a:rPr lang="en-US" sz="1400" dirty="0">
                <a:hlinkClick r:id="rId3"/>
              </a:rPr>
              <a:t>://</a:t>
            </a:r>
            <a:r>
              <a:rPr lang="en-US" sz="1400" dirty="0" smtClean="0">
                <a:hlinkClick r:id="rId3"/>
              </a:rPr>
              <a:t>developer.mozilla.org/en/DOM/window.postMessage</a:t>
            </a:r>
            <a:r>
              <a:rPr lang="en-US" sz="1400" dirty="0" smtClean="0"/>
              <a:t> 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609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deal with SOP when programming?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207" y="1902444"/>
            <a:ext cx="5279788" cy="4343400"/>
          </a:xfrm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48641" y="1902444"/>
            <a:ext cx="3175566" cy="4815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>
            <a:lvl1pPr marL="348485" indent="-348485" algn="l" defTabSz="912973" rtl="0" eaLnBrk="1" fontAlgn="base" hangingPunct="1">
              <a:spcBef>
                <a:spcPts val="1996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rgbClr val="595959"/>
                </a:solidFill>
                <a:latin typeface="Kozuka Gothic Pro M" pitchFamily="34" charset="-128"/>
                <a:ea typeface="Kozuka Gothic Pro M" pitchFamily="34" charset="-128"/>
                <a:cs typeface="Kozuka Gothic Pro M" pitchFamily="34" charset="-128"/>
              </a:defRPr>
            </a:lvl1pPr>
            <a:lvl2pPr marL="685450" indent="-335525" algn="l" defTabSz="912973" rtl="0" eaLnBrk="1" fontAlgn="base" hangingPunct="1">
              <a:spcBef>
                <a:spcPts val="601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rgbClr val="595959"/>
                </a:solidFill>
                <a:latin typeface="Kozuka Gothic Pro M" pitchFamily="34" charset="-128"/>
                <a:ea typeface="Kozuka Gothic Pro M" pitchFamily="34" charset="-128"/>
                <a:cs typeface="+mn-cs"/>
              </a:defRPr>
            </a:lvl2pPr>
            <a:lvl3pPr marL="967694" indent="-282244" algn="l" defTabSz="912973" rtl="0" eaLnBrk="1" fontAlgn="base" hangingPunct="1">
              <a:spcBef>
                <a:spcPts val="601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rgbClr val="595959"/>
                </a:solidFill>
                <a:latin typeface="Kozuka Gothic Pro M" pitchFamily="34" charset="-128"/>
                <a:ea typeface="Kozuka Gothic Pro M" pitchFamily="34" charset="-128"/>
                <a:cs typeface="+mn-cs"/>
              </a:defRPr>
            </a:lvl3pPr>
            <a:lvl4pPr marL="1262899" indent="-295205" algn="l" defTabSz="912973" rtl="0" eaLnBrk="1" fontAlgn="base" hangingPunct="1">
              <a:spcBef>
                <a:spcPts val="601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rgbClr val="595959"/>
                </a:solidFill>
                <a:latin typeface="Kozuka Gothic Pro M" pitchFamily="34" charset="-128"/>
                <a:ea typeface="Kozuka Gothic Pro M" pitchFamily="34" charset="-128"/>
                <a:cs typeface="+mn-cs"/>
              </a:defRPr>
            </a:lvl4pPr>
            <a:lvl5pPr marL="1545143" indent="-282244" algn="l" defTabSz="912973" rtl="0" eaLnBrk="1" fontAlgn="base" hangingPunct="1">
              <a:spcBef>
                <a:spcPts val="601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rgbClr val="595959"/>
                </a:solidFill>
                <a:latin typeface="Kozuka Gothic Pro M" pitchFamily="34" charset="-128"/>
                <a:ea typeface="Kozuka Gothic Pro M" pitchFamily="34" charset="-128"/>
                <a:cs typeface="+mn-cs"/>
              </a:defRPr>
            </a:lvl5pPr>
            <a:lvl6pPr marL="2514340" indent="-228577" algn="l" defTabSz="9143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92" indent="-228577" algn="l" defTabSz="9143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45" indent="-228577" algn="l" defTabSz="9143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97" indent="-228577" algn="l" defTabSz="9143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glow>
                    <a:schemeClr val="accent1">
                      <a:alpha val="40000"/>
                    </a:schemeClr>
                  </a:glow>
                  <a:reflection endPos="0" dist="50800" dir="5400000" sy="-100000" algn="bl" rotWithShape="0"/>
                </a:effectLst>
              </a:rPr>
              <a:t>Use local server</a:t>
            </a:r>
          </a:p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glow>
                    <a:schemeClr val="accent1">
                      <a:alpha val="40000"/>
                    </a:schemeClr>
                  </a:glow>
                  <a:reflection endPos="0" dist="50800" dir="5400000" sy="-100000" algn="bl" rotWithShape="0"/>
                </a:effectLst>
              </a:rPr>
              <a:t>User editor like Brackets</a:t>
            </a:r>
          </a:p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glow>
                    <a:schemeClr val="accent1">
                      <a:alpha val="40000"/>
                    </a:schemeClr>
                  </a:glow>
                  <a:reflection endPos="0" dist="50800" dir="5400000" sy="-100000" algn="bl" rotWithShape="0"/>
                </a:effectLst>
              </a:rPr>
              <a:t>Use AFS server or other host</a:t>
            </a:r>
          </a:p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glow>
                    <a:schemeClr val="accent1">
                      <a:alpha val="40000"/>
                    </a:schemeClr>
                  </a:glow>
                  <a:reflection endPos="0" dist="50800" dir="5400000" sy="-100000" algn="bl" rotWithShape="0"/>
                </a:effectLst>
              </a:rPr>
              <a:t>Start browser with security </a:t>
            </a:r>
            <a:r>
              <a:rPr lang="en-US" dirty="0" smtClean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glow>
                    <a:schemeClr val="accent1">
                      <a:alpha val="40000"/>
                    </a:schemeClr>
                  </a:glow>
                  <a:reflection endPos="0" dist="50800" dir="5400000" sy="-100000" algn="bl" rotWithShape="0"/>
                </a:effectLst>
              </a:rPr>
              <a:t>disabled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  <a:effectLst>
                <a:glow>
                  <a:schemeClr val="accent1">
                    <a:alpha val="40000"/>
                  </a:schemeClr>
                </a:glow>
                <a:reflection endPos="0" dist="508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682434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roIT-Them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4925" cmpd="sng"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accent3">
            <a:lumMod val="60000"/>
            <a:lumOff val="4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/>
          <a:lightRig rig="threePt" dir="t"/>
        </a:scene3d>
        <a:sp3d>
          <a:bevelT w="190500" h="38100"/>
        </a:sp3d>
      </a:spPr>
      <a:bodyPr wrap="square" rtlCol="0" anchor="b" anchorCtr="1">
        <a:spAutoFit/>
        <a:sp3d extrusionH="57150" prstMaterial="plastic">
          <a:extrusionClr>
            <a:schemeClr val="tx1"/>
          </a:extrusionClr>
        </a:sp3d>
      </a:bodyPr>
      <a:lstStyle>
        <a:defPPr algn="ctr">
          <a:defRPr sz="1400" dirty="0" smtClean="0">
            <a:solidFill>
              <a:schemeClr val="tx2">
                <a:lumMod val="75000"/>
                <a:lumOff val="25000"/>
              </a:schemeClr>
            </a:solidFill>
            <a:effectLst>
              <a:glow>
                <a:schemeClr val="accent1">
                  <a:alpha val="40000"/>
                </a:schemeClr>
              </a:glow>
              <a:reflection endPos="0" dist="50800" dir="5400000" sy="-100000" algn="bl" rotWithShape="0"/>
            </a:effectLst>
            <a:latin typeface="Kozuka Gothic Pro M" pitchFamily="34" charset="-128"/>
            <a:ea typeface="Kozuka Gothic Pro M" pitchFamily="34" charset="-128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IntroIT-Theme</Template>
  <TotalTime>7943</TotalTime>
  <Words>526</Words>
  <Application>Microsoft Macintosh PowerPoint</Application>
  <PresentationFormat>On-screen Show (4:3)</PresentationFormat>
  <Paragraphs>99</Paragraphs>
  <Slides>11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Calibri</vt:lpstr>
      <vt:lpstr>Kozuka Gothic Pro M</vt:lpstr>
      <vt:lpstr>ＭＳ Ｐゴシック</vt:lpstr>
      <vt:lpstr>Arial</vt:lpstr>
      <vt:lpstr>Bitstream Vera Sans</vt:lpstr>
      <vt:lpstr>News Gothic MT</vt:lpstr>
      <vt:lpstr>Times New Roman</vt:lpstr>
      <vt:lpstr>Wingdings</vt:lpstr>
      <vt:lpstr>Wingdings 2</vt:lpstr>
      <vt:lpstr>IntroIT-Theme</vt:lpstr>
      <vt:lpstr>AJAX</vt:lpstr>
      <vt:lpstr>AJAX</vt:lpstr>
      <vt:lpstr>Typical HTTP GET</vt:lpstr>
      <vt:lpstr>AJAX</vt:lpstr>
      <vt:lpstr>AJAX Concepts</vt:lpstr>
      <vt:lpstr>&lt;aside&gt; jQuery</vt:lpstr>
      <vt:lpstr>jQuery &amp; AJAX</vt:lpstr>
      <vt:lpstr>Same Origin Policy (SOP)</vt:lpstr>
      <vt:lpstr>How to deal with SOP when programming?</vt:lpstr>
      <vt:lpstr>Example</vt:lpstr>
      <vt:lpstr>Lab 7</vt:lpstr>
    </vt:vector>
  </TitlesOfParts>
  <Company>Rensselaer Polytechnic Institute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Patrick West</dc:creator>
  <cp:lastModifiedBy>rplotka@tsi400.com</cp:lastModifiedBy>
  <cp:revision>317</cp:revision>
  <dcterms:created xsi:type="dcterms:W3CDTF">2009-09-17T04:14:33Z</dcterms:created>
  <dcterms:modified xsi:type="dcterms:W3CDTF">2016-10-24T13:25:36Z</dcterms:modified>
</cp:coreProperties>
</file>