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65" r:id="rId1"/>
  </p:sldMasterIdLst>
  <p:notesMasterIdLst>
    <p:notesMasterId r:id="rId23"/>
  </p:notesMasterIdLst>
  <p:sldIdLst>
    <p:sldId id="256" r:id="rId2"/>
    <p:sldId id="310" r:id="rId3"/>
    <p:sldId id="332" r:id="rId4"/>
    <p:sldId id="335" r:id="rId5"/>
    <p:sldId id="324" r:id="rId6"/>
    <p:sldId id="289" r:id="rId7"/>
    <p:sldId id="292" r:id="rId8"/>
    <p:sldId id="303" r:id="rId9"/>
    <p:sldId id="333" r:id="rId10"/>
    <p:sldId id="334" r:id="rId11"/>
    <p:sldId id="293" r:id="rId12"/>
    <p:sldId id="337" r:id="rId13"/>
    <p:sldId id="300" r:id="rId14"/>
    <p:sldId id="301" r:id="rId15"/>
    <p:sldId id="338" r:id="rId16"/>
    <p:sldId id="304" r:id="rId17"/>
    <p:sldId id="306" r:id="rId18"/>
    <p:sldId id="336" r:id="rId19"/>
    <p:sldId id="307" r:id="rId20"/>
    <p:sldId id="339" r:id="rId21"/>
    <p:sldId id="313" r:id="rId2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489"/>
    <a:srgbClr val="6893B0"/>
    <a:srgbClr val="78A9CA"/>
    <a:srgbClr val="D0B782"/>
    <a:srgbClr val="C0C0FD"/>
    <a:srgbClr val="C0C0D8"/>
    <a:srgbClr val="F7A589"/>
    <a:srgbClr val="F7C289"/>
    <a:srgbClr val="7D562B"/>
    <a:srgbClr val="3C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527" autoAdjust="0"/>
  </p:normalViewPr>
  <p:slideViewPr>
    <p:cSldViewPr>
      <p:cViewPr varScale="1">
        <p:scale>
          <a:sx n="74" d="100"/>
          <a:sy n="74" d="100"/>
        </p:scale>
        <p:origin x="-109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7EFC69-DB6A-47E3-9F88-8A7BA1D542BA}" type="datetime1">
              <a:rPr lang="en-US"/>
              <a:pPr/>
              <a:t>9/1/14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16C64-A2C5-4B90-BC60-BC442F39C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11" charset="0"/>
              <a:ea typeface="ＭＳ Ｐゴシック" pitchFamily="-11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4039930" indent="-33629639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8205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230874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641165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/>
            <a:fld id="{952F12C6-2130-4957-B6C6-03CA7EFF74A2}" type="slidenum">
              <a:rPr lang="en-GB" sz="1300">
                <a:solidFill>
                  <a:srgbClr val="000000"/>
                </a:solidFill>
                <a:latin typeface="Times New Roman" pitchFamily="-111" charset="0"/>
              </a:rPr>
              <a:pPr eaLnBrk="1"/>
              <a:t>4</a:t>
            </a:fld>
            <a:endParaRPr lang="en-GB" sz="1300">
              <a:solidFill>
                <a:srgbClr val="000000"/>
              </a:solidFill>
              <a:latin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Other methods include PUT, DELETE, TRACE, CONNECT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1pPr>
            <a:lvl2pPr marL="37931725" indent="-37474525"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2pPr>
            <a:lvl3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3pPr>
            <a:lvl4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4pPr>
            <a:lvl5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9pPr>
          </a:lstStyle>
          <a:p>
            <a:pPr eaLnBrk="1" hangingPunct="1"/>
            <a:fld id="{C1E71C2F-4E9E-4B4C-BA93-E4427555B8DA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257" y="1841347"/>
            <a:ext cx="9228288" cy="448559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30034" tIns="65017" rIns="130034" bIns="65017">
            <a:normAutofit/>
          </a:bodyPr>
          <a:lstStyle/>
          <a:p>
            <a:pPr defTabSz="1298453">
              <a:lnSpc>
                <a:spcPct val="96000"/>
              </a:lnSpc>
              <a:spcBef>
                <a:spcPts val="2838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45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111" y="1829055"/>
            <a:ext cx="9241825" cy="4522459"/>
          </a:xfrm>
        </p:spPr>
        <p:txBody>
          <a:bodyPr rtlCol="0" anchor="ctr" anchorCtr="0">
            <a:noAutofit/>
          </a:bodyPr>
          <a:lstStyle>
            <a:lvl1pPr marL="0" indent="0" algn="ctr" defTabSz="1300347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6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489" y="6424248"/>
            <a:ext cx="9241826" cy="1303667"/>
          </a:xfrm>
        </p:spPr>
        <p:txBody>
          <a:bodyPr rtlCol="0">
            <a:normAutofit/>
          </a:bodyPr>
          <a:lstStyle>
            <a:lvl1pPr marL="0" indent="0" algn="ctr" defTabSz="1300347" rtl="0" eaLnBrk="1" latinLnBrk="0" hangingPunct="1">
              <a:spcBef>
                <a:spcPts val="427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462017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350" y="523804"/>
            <a:ext cx="5462017" cy="7929316"/>
          </a:xfrm>
        </p:spPr>
        <p:txBody>
          <a:bodyPr>
            <a:normAutofit/>
          </a:bodyPr>
          <a:lstStyle>
            <a:lvl1pPr>
              <a:spcBef>
                <a:spcPts val="2845"/>
              </a:spcBef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462017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802019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802019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239989" y="511137"/>
            <a:ext cx="5201920" cy="756348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300347" rtl="0" eaLnBrk="1" latinLnBrk="0" hangingPunct="1">
              <a:spcBef>
                <a:spcPts val="284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1482" y="523806"/>
            <a:ext cx="2167466" cy="792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190" y="523806"/>
            <a:ext cx="9514277" cy="792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17" y="389161"/>
            <a:ext cx="11702272" cy="1626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33" y="4768429"/>
            <a:ext cx="11970737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033" y="6785463"/>
            <a:ext cx="11970737" cy="1383355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27617" y="517032"/>
            <a:ext cx="11949568" cy="403464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2" y="3417806"/>
            <a:ext cx="11458223" cy="1937173"/>
          </a:xfrm>
        </p:spPr>
        <p:txBody>
          <a:bodyPr/>
          <a:lstStyle>
            <a:lvl1pPr algn="ctr">
              <a:defRPr sz="6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2" y="5313430"/>
            <a:ext cx="11458223" cy="2133599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4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600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50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901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512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2013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152997"/>
            <a:ext cx="11437904" cy="1901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191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079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0" y="152997"/>
            <a:ext cx="11437904" cy="19014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buFont typeface="+mj-lt"/>
              <a:buAutoNum type="arabicPeriod"/>
              <a:defRPr sz="1200"/>
            </a:lvl1pPr>
            <a:lvl2pPr marL="1012021" indent="-514350">
              <a:buFont typeface="+mj-lt"/>
              <a:buAutoNum type="arabicPeriod"/>
              <a:defRPr sz="1200"/>
            </a:lvl2pPr>
            <a:lvl3pPr marL="1489214" indent="-514350">
              <a:buFont typeface="+mj-lt"/>
              <a:buAutoNum type="arabicPeriod"/>
              <a:defRPr sz="1200"/>
            </a:lvl3pPr>
            <a:lvl4pPr marL="1890628" indent="-514350">
              <a:buFont typeface="+mj-lt"/>
              <a:buAutoNum type="arabicPeriod"/>
              <a:defRPr sz="1200"/>
            </a:lvl4pPr>
            <a:lvl5pPr marL="2310476" indent="-514350">
              <a:buFont typeface="+mj-lt"/>
              <a:buAutoNum type="arabicPeriod"/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1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780289" y="153617"/>
            <a:ext cx="11438079" cy="190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80289" y="2275567"/>
            <a:ext cx="11438079" cy="617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204" y="9006003"/>
            <a:ext cx="6881280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l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Intro to IT &amp; Web Science – HTTP &amp; Intro HTML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8652" y="8995653"/>
            <a:ext cx="1955732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rev </a:t>
            </a:r>
            <a:r>
              <a:rPr lang="en-GB" sz="1500" dirty="0" smtClean="0">
                <a:solidFill>
                  <a:schemeClr val="bg1"/>
                </a:solidFill>
              </a:rPr>
              <a:t>2014-08-30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0991" y="9000476"/>
            <a:ext cx="1376256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500" smtClean="0">
                <a:solidFill>
                  <a:schemeClr val="bg1"/>
                </a:solidFill>
              </a:rPr>
              <a:pPr marL="0" marR="0" indent="0" algn="r" defTabSz="5898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9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298453" rtl="0" eaLnBrk="1" fontAlgn="base" hangingPunct="1">
        <a:spcBef>
          <a:spcPct val="0"/>
        </a:spcBef>
        <a:spcAft>
          <a:spcPct val="0"/>
        </a:spcAft>
        <a:defRPr sz="6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589834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1179667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769501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2359335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495624" indent="-495624" algn="l" defTabSz="1298453" rtl="0" eaLnBrk="1" fontAlgn="base" hangingPunct="1">
        <a:spcBef>
          <a:spcPts val="2838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3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974864" indent="-477193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31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1376279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796126" indent="-419848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2197541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357595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29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03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47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74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47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2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95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6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04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16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8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10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HTTP_header_field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616.txt" TargetMode="External"/><Relationship Id="rId4" Type="http://schemas.openxmlformats.org/officeDocument/2006/relationships/hyperlink" Target="http://xml.apache.org/commons/components/resolver/resolver-article.html" TargetMode="External"/><Relationship Id="rId5" Type="http://schemas.openxmlformats.org/officeDocument/2006/relationships/hyperlink" Target="http://www.w3schools.com/sitemap/sitemap_references.asp" TargetMode="External"/><Relationship Id="rId6" Type="http://schemas.openxmlformats.org/officeDocument/2006/relationships/hyperlink" Target="http://www.cisco.com/en/US/products/ps9343/prod_view_selector.html" TargetMode="External"/><Relationship Id="rId7" Type="http://schemas.openxmlformats.org/officeDocument/2006/relationships/hyperlink" Target="http://images.highspeedbackbone.net/skuimages/large/C94-2196-main.jpg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Protocols/rfc2616/rfc26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&amp; HTML</a:t>
            </a:r>
            <a:endParaRPr 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en-US" sz="5400" dirty="0"/>
              <a:t>Hypertext Transfer Protocol </a:t>
            </a:r>
            <a:r>
              <a:rPr lang="en-US" sz="5400" dirty="0" smtClean="0"/>
              <a:t>&amp;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Introduction to Hypertext </a:t>
            </a:r>
            <a:r>
              <a:rPr lang="en-US" sz="5400" dirty="0"/>
              <a:t>Markup </a:t>
            </a:r>
            <a:r>
              <a:rPr lang="en-US" sz="5400" dirty="0" smtClean="0"/>
              <a:t>Language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Response:</a:t>
            </a:r>
            <a:br>
              <a:rPr lang="en-US" sz="5400" dirty="0" smtClean="0"/>
            </a:br>
            <a:r>
              <a:rPr lang="en-US" sz="5400" dirty="0" smtClean="0"/>
              <a:t>Status-line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urier New" pitchFamily="49" charset="0"/>
                          <a:cs typeface="Courier New" pitchFamily="49" charset="0"/>
                        </a:rPr>
                        <a:t>HTTP/1.1 200 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Sun-ONE-Web-Server/6.1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Date: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Courier New" pitchFamily="49" charset="0"/>
                          <a:cs typeface="Courier New" pitchFamily="49" charset="0"/>
                        </a:rPr>
                        <a:t>Mon, 06 Sep 2010 18:38:58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Content-Type: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text/html; 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=UTF-8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Set-Cookie: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adxcl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=t*1f68e=4d23facf:1261633043|t*21967=4d439ecf:1272896437|t*21968=4d439ecf:1272896015; expires=Tuesday, 06-Sep-2011 18:38:58 GMT; path=/; domain=.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Expires: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Courier New" pitchFamily="49" charset="0"/>
                          <a:cs typeface="Courier New" pitchFamily="49" charset="0"/>
                        </a:rPr>
                        <a:t>Thu, 01 Dec 1994 16:00:00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Cache-Control: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Pragma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Transfer-Encoding: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chunked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47728" y="231082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status-line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978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Line</a:t>
            </a:r>
          </a:p>
        </p:txBody>
      </p:sp>
      <p:sp>
        <p:nvSpPr>
          <p:cNvPr id="1986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Method   URI   Version</a:t>
            </a:r>
            <a:endParaRPr lang="en-US" b="1" dirty="0">
              <a:latin typeface="Gill Sans"/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GET /index.html HTTP/1.1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can be GET, POST, HEAD, etc.</a:t>
            </a:r>
          </a:p>
          <a:p>
            <a:r>
              <a:rPr lang="en-US" dirty="0" smtClean="0"/>
              <a:t>URI is a Uniform Resource Identifier</a:t>
            </a:r>
          </a:p>
          <a:p>
            <a:pPr lvl="1"/>
            <a:r>
              <a:rPr lang="en-US" dirty="0" smtClean="0"/>
              <a:t>generally a URL (Uniform Resource Locator)</a:t>
            </a:r>
          </a:p>
          <a:p>
            <a:r>
              <a:rPr lang="en-US" dirty="0" smtClean="0"/>
              <a:t>Version is “HTTP/1.1”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methods, e.g. GET, POST, HEAD, PUT, DELETE ...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See </a:t>
            </a:r>
            <a:r>
              <a:rPr lang="en-US" sz="2000" dirty="0">
                <a:hlinkClick r:id="rId2"/>
              </a:rPr>
              <a:t>http://www.w3.org/Protocols/rfc2616/rfc2616-sec9.html#sec9</a:t>
            </a:r>
            <a:r>
              <a:rPr lang="en-US" sz="2000" dirty="0"/>
              <a:t> for a full listing </a:t>
            </a:r>
            <a:endParaRPr lang="en-US" dirty="0" smtClean="0"/>
          </a:p>
          <a:p>
            <a:r>
              <a:rPr lang="en-US" dirty="0" smtClean="0"/>
              <a:t>GET and POST have historically been the only supported methods for HTML forms </a:t>
            </a:r>
          </a:p>
          <a:p>
            <a:pPr lvl="1"/>
            <a:r>
              <a:rPr lang="en-US" dirty="0" smtClean="0"/>
              <a:t>and are by far the most common methods used</a:t>
            </a:r>
          </a:p>
          <a:p>
            <a:r>
              <a:rPr lang="en-US" dirty="0" smtClean="0"/>
              <a:t>HTML 5 will allow HTML forms to use GET, POST, PUT, and DELETE natively</a:t>
            </a:r>
          </a:p>
          <a:p>
            <a:r>
              <a:rPr lang="en-US" dirty="0" smtClean="0"/>
              <a:t>For the purposes of this class, we will focus only on GET and POST</a:t>
            </a:r>
          </a:p>
        </p:txBody>
      </p:sp>
    </p:spTree>
    <p:extLst>
      <p:ext uri="{BB962C8B-B14F-4D97-AF65-F5344CB8AC3E}">
        <p14:creationId xmlns:p14="http://schemas.microsoft.com/office/powerpoint/2010/main" val="356068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Method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a resource from the server</a:t>
            </a:r>
          </a:p>
          <a:p>
            <a:r>
              <a:rPr lang="en-US" dirty="0" smtClean="0"/>
              <a:t>Most often used method</a:t>
            </a:r>
          </a:p>
          <a:p>
            <a:pPr lvl="1"/>
            <a:r>
              <a:rPr lang="en-US" dirty="0" smtClean="0"/>
              <a:t>Any time you click a hyperlink</a:t>
            </a:r>
          </a:p>
          <a:p>
            <a:r>
              <a:rPr lang="en-US" dirty="0" smtClean="0"/>
              <a:t>No content is sent in the request </a:t>
            </a:r>
          </a:p>
          <a:p>
            <a:pPr lvl="1"/>
            <a:r>
              <a:rPr lang="en-US" dirty="0" smtClean="0"/>
              <a:t>That is, the body is empty</a:t>
            </a:r>
          </a:p>
          <a:p>
            <a:pPr lvl="1"/>
            <a:r>
              <a:rPr lang="en-US" dirty="0" smtClean="0"/>
              <a:t>The blank line is the end of the request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HTTP Spec: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www.w3.org/Protocols/rfc2616/rfc2616-sec9.html#sec9.3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Method</a:t>
            </a:r>
          </a:p>
        </p:txBody>
      </p:sp>
      <p:sp>
        <p:nvSpPr>
          <p:cNvPr id="2048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(typically) to submit forms</a:t>
            </a:r>
          </a:p>
          <a:p>
            <a:pPr lvl="1"/>
            <a:r>
              <a:rPr lang="en-US" dirty="0" smtClean="0"/>
              <a:t>The form field values are included as the content of the request (in the message body) </a:t>
            </a:r>
          </a:p>
          <a:p>
            <a:pPr lvl="1"/>
            <a:r>
              <a:rPr lang="en-US" dirty="0" smtClean="0"/>
              <a:t>Requires additional headers (to specify how many bytes in the content, what kind of encoding, etc)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89" y="2286000"/>
            <a:ext cx="11438079" cy="6177417"/>
          </a:xfrm>
        </p:spPr>
        <p:txBody>
          <a:bodyPr/>
          <a:lstStyle/>
          <a:p>
            <a:r>
              <a:rPr lang="en-US" sz="2700" dirty="0" smtClean="0"/>
              <a:t>URIs come in two flavors: URL and URN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URL: Uniform Resource Locator</a:t>
            </a:r>
          </a:p>
          <a:p>
            <a:pPr lvl="2"/>
            <a:r>
              <a:rPr lang="en-US" sz="2200" dirty="0" smtClean="0"/>
              <a:t>where a thing is</a:t>
            </a:r>
          </a:p>
          <a:p>
            <a:pPr lvl="2"/>
            <a:r>
              <a:rPr lang="en-US" sz="2200" dirty="0" smtClean="0"/>
              <a:t>format 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scheme://domain:port/path?query_string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(complete format: scheme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username:password@domain:port/path?query_string#anchor)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/>
              <a:t>example: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http://www.example.com:8080/details.do?artkey=21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URN: Uniform Resource Name</a:t>
            </a:r>
          </a:p>
          <a:p>
            <a:pPr lvl="2"/>
            <a:r>
              <a:rPr lang="en-US" sz="2200" dirty="0" smtClean="0"/>
              <a:t>what a thing is</a:t>
            </a:r>
          </a:p>
          <a:p>
            <a:pPr lvl="2"/>
            <a:r>
              <a:rPr lang="en-US" sz="2200" dirty="0" smtClean="0"/>
              <a:t>format: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urn: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NamespaceIdentifier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NamespaceSpecificString</a:t>
            </a:r>
            <a:endParaRPr lang="en-US" sz="2200" i="1" dirty="0" smtClean="0"/>
          </a:p>
          <a:p>
            <a:pPr lvl="2"/>
            <a:r>
              <a:rPr lang="en-US" sz="2200" dirty="0" smtClean="0"/>
              <a:t>example: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urn:isbn: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0765323117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>
                <a:cs typeface="Courier New" pitchFamily="49" charset="0"/>
              </a:rPr>
              <a:t>resolvers can be used to map urns to </a:t>
            </a:r>
            <a:r>
              <a:rPr lang="en-US" sz="2200" dirty="0" err="1" smtClean="0">
                <a:cs typeface="Courier New" pitchFamily="49" charset="0"/>
              </a:rPr>
              <a:t>urls</a:t>
            </a:r>
            <a:endParaRPr lang="en-US" sz="2200" dirty="0" smtClean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/>
            <a:r>
              <a:rPr lang="en-US" sz="2400" dirty="0" smtClean="0"/>
              <a:t>RFC </a:t>
            </a:r>
            <a:r>
              <a:rPr lang="en-US" sz="2400" dirty="0"/>
              <a:t>2396, http://tools.ietf.org/html/rfc2396</a:t>
            </a:r>
          </a:p>
          <a:p>
            <a:pPr marL="497671" lvl="1" indent="0">
              <a:buNone/>
            </a:pPr>
            <a:endParaRPr lang="en-US" sz="25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Status-Line</a:t>
            </a:r>
          </a:p>
        </p:txBody>
      </p:sp>
      <p:sp>
        <p:nvSpPr>
          <p:cNvPr id="2078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HTTP-Version  Status-Code  Reason-Phrase</a:t>
            </a:r>
            <a:endParaRPr lang="en-US" sz="3200" i="1" dirty="0">
              <a:solidFill>
                <a:schemeClr val="tx1"/>
              </a:solidFill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endParaRPr lang="en-US" dirty="0" smtClean="0">
              <a:sym typeface="Courier" pitchFamily="-109" charset="0"/>
            </a:endParaRPr>
          </a:p>
          <a:p>
            <a:r>
              <a:rPr lang="en-US" dirty="0" smtClean="0">
                <a:sym typeface="Courier" pitchFamily="-109" charset="0"/>
              </a:rPr>
              <a:t>Version</a:t>
            </a:r>
            <a:r>
              <a:rPr lang="en-US" dirty="0" smtClean="0"/>
              <a:t> is the HTTP version</a:t>
            </a:r>
          </a:p>
          <a:p>
            <a:r>
              <a:rPr lang="en-US" dirty="0" smtClean="0">
                <a:sym typeface="Courier" pitchFamily="-109" charset="0"/>
                <a:hlinkClick r:id="rId2"/>
              </a:rPr>
              <a:t>Status-Code</a:t>
            </a:r>
            <a:r>
              <a:rPr lang="en-US" dirty="0" smtClean="0">
                <a:sym typeface="Courier" pitchFamily="-109" charset="0"/>
              </a:rPr>
              <a:t> </a:t>
            </a:r>
            <a:r>
              <a:rPr lang="en-US" dirty="0" smtClean="0"/>
              <a:t>is a 3 digit number</a:t>
            </a:r>
          </a:p>
          <a:p>
            <a:pPr lvl="1"/>
            <a:r>
              <a:rPr lang="en-US" dirty="0" smtClean="0"/>
              <a:t>200, 404, etc. </a:t>
            </a:r>
            <a:r>
              <a:rPr lang="en-US" sz="1600" dirty="0" smtClean="0"/>
              <a:t>(</a:t>
            </a:r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http://www.w3.org/Protocols/rfc2616/rfc2616-sec10.</a:t>
            </a:r>
            <a:r>
              <a:rPr lang="en-US" sz="1600" dirty="0" smtClean="0">
                <a:hlinkClick r:id="rId2"/>
              </a:rPr>
              <a:t>html</a:t>
            </a:r>
            <a:r>
              <a:rPr lang="en-US" sz="1600" dirty="0" smtClean="0"/>
              <a:t> for a complete list)</a:t>
            </a:r>
          </a:p>
          <a:p>
            <a:r>
              <a:rPr lang="en-US" dirty="0" smtClean="0">
                <a:sym typeface="Courier" pitchFamily="-109" charset="0"/>
              </a:rPr>
              <a:t>Reason-Phrase</a:t>
            </a:r>
            <a:r>
              <a:rPr lang="en-US" dirty="0" smtClean="0"/>
              <a:t> is a description of the status</a:t>
            </a:r>
          </a:p>
          <a:p>
            <a:pPr lvl="1"/>
            <a:r>
              <a:rPr lang="en-US" dirty="0" smtClean="0"/>
              <a:t>OK, Not Found, 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Content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Often an HTML document (ASCII)</a:t>
            </a:r>
          </a:p>
          <a:p>
            <a:r>
              <a:rPr lang="en-US" smtClean="0"/>
              <a:t>Could be an image (binary)</a:t>
            </a:r>
          </a:p>
          <a:p>
            <a:r>
              <a:rPr lang="en-US" smtClean="0"/>
              <a:t>Could be anything...</a:t>
            </a:r>
          </a:p>
          <a:p>
            <a:pPr lvl="1"/>
            <a:r>
              <a:rPr lang="en-US" smtClean="0"/>
              <a:t>might not be something the client can understand... That’s why clients send an accept: header.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Headers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These are “name: value” pairs</a:t>
            </a:r>
          </a:p>
          <a:p>
            <a:pPr lvl="1"/>
            <a:r>
              <a:rPr lang="en-US" sz="2900" dirty="0" smtClean="0"/>
              <a:t>e.g.   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Host: www.nytimes.com</a:t>
            </a:r>
          </a:p>
          <a:p>
            <a:r>
              <a:rPr lang="en-US" sz="3200" dirty="0" smtClean="0"/>
              <a:t>Each header is a single line that tells the server information about the request or response</a:t>
            </a:r>
          </a:p>
          <a:p>
            <a:r>
              <a:rPr lang="en-US" sz="3200" dirty="0" smtClean="0"/>
              <a:t>A blank line after the last header marks the end of the headers</a:t>
            </a:r>
          </a:p>
          <a:p>
            <a:r>
              <a:rPr lang="en-US" sz="3200" dirty="0" smtClean="0"/>
              <a:t>There are many headers.  A good listing may be found at </a:t>
            </a:r>
            <a:r>
              <a:rPr lang="en-US" sz="3200" dirty="0" smtClean="0">
                <a:hlinkClick r:id="rId2"/>
              </a:rPr>
              <a:t>http://en.wikipedia.org/wiki/List_of_HTTP_header_fields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(or you can look at the spec) </a:t>
            </a:r>
          </a:p>
        </p:txBody>
      </p:sp>
    </p:spTree>
    <p:extLst>
      <p:ext uri="{BB962C8B-B14F-4D97-AF65-F5344CB8AC3E}">
        <p14:creationId xmlns:p14="http://schemas.microsoft.com/office/powerpoint/2010/main" val="26111989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HTTP Requests</a:t>
            </a:r>
          </a:p>
        </p:txBody>
      </p:sp>
      <p:sp>
        <p:nvSpPr>
          <p:cNvPr id="2109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a browser</a:t>
            </a:r>
          </a:p>
          <a:p>
            <a:pPr lvl="1"/>
            <a:r>
              <a:rPr lang="en-US" sz="2800" dirty="0" smtClean="0"/>
              <a:t>Type in a URL - becomes a GET request.</a:t>
            </a:r>
          </a:p>
          <a:p>
            <a:pPr lvl="1"/>
            <a:r>
              <a:rPr lang="en-US" sz="2800" dirty="0" smtClean="0"/>
              <a:t>Click on a link - becomes a GET request.</a:t>
            </a:r>
          </a:p>
          <a:p>
            <a:pPr lvl="1"/>
            <a:r>
              <a:rPr lang="en-US" sz="2800" dirty="0" smtClean="0"/>
              <a:t>Submit a web form - could be GET or POST</a:t>
            </a:r>
          </a:p>
          <a:p>
            <a:r>
              <a:rPr lang="en-US" sz="3200" dirty="0" smtClean="0"/>
              <a:t>Use programs like </a:t>
            </a:r>
            <a:r>
              <a:rPr lang="en-US" sz="3200" dirty="0" err="1" smtClean="0">
                <a:sym typeface="Courier" pitchFamily="-109" charset="0"/>
              </a:rPr>
              <a:t>Wget</a:t>
            </a:r>
            <a:r>
              <a:rPr lang="en-US" sz="3200" dirty="0" smtClean="0"/>
              <a:t> or </a:t>
            </a:r>
            <a:r>
              <a:rPr lang="en-US" sz="3200" dirty="0" err="1" smtClean="0">
                <a:sym typeface="Courier" pitchFamily="-109" charset="0"/>
              </a:rPr>
              <a:t>cURL</a:t>
            </a:r>
            <a:endParaRPr lang="en-US" sz="3200" dirty="0" smtClean="0">
              <a:sym typeface="Courier" pitchFamily="-109" charset="0"/>
            </a:endParaRPr>
          </a:p>
          <a:p>
            <a:r>
              <a:rPr lang="en-US" sz="3200" dirty="0" smtClean="0">
                <a:sym typeface="Courier" pitchFamily="-109" charset="0"/>
              </a:rPr>
              <a:t>Use </a:t>
            </a:r>
            <a:r>
              <a:rPr lang="en-US" sz="3200" dirty="0" err="1" smtClean="0">
                <a:sym typeface="Courier" pitchFamily="-109" charset="0"/>
              </a:rPr>
              <a:t>XMLHttpRequest</a:t>
            </a:r>
            <a:r>
              <a:rPr lang="en-US" sz="3200" dirty="0" smtClean="0">
                <a:sym typeface="Courier" pitchFamily="-109" charset="0"/>
              </a:rPr>
              <a:t> (e.g. in AJAX-style interactions)</a:t>
            </a:r>
          </a:p>
          <a:p>
            <a:r>
              <a:rPr lang="en-US" sz="3200" dirty="0" smtClean="0">
                <a:sym typeface="Courier" pitchFamily="-109" charset="0"/>
              </a:rPr>
              <a:t>Bear in mind: when a web page is loaded in a browser, more requests will be fired off to download resources built into the page </a:t>
            </a:r>
          </a:p>
          <a:p>
            <a:pPr lvl="1"/>
            <a:r>
              <a:rPr lang="en-US" sz="2800" dirty="0" smtClean="0">
                <a:sym typeface="Courier" pitchFamily="-109" charset="0"/>
              </a:rPr>
              <a:t>e.g. images, CSS files, JS files, flash objects, </a:t>
            </a:r>
            <a:r>
              <a:rPr lang="en-US" sz="2800" dirty="0" err="1" smtClean="0">
                <a:sym typeface="Courier" pitchFamily="-109" charset="0"/>
              </a:rPr>
              <a:t>iframe</a:t>
            </a:r>
            <a:r>
              <a:rPr lang="en-US" sz="2800" dirty="0" smtClean="0">
                <a:sym typeface="Courier" pitchFamily="-109" charset="0"/>
              </a:rPr>
              <a:t> sources, etc.</a:t>
            </a: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97">
            <a:off x="2984955" y="3403749"/>
            <a:ext cx="533400" cy="840105"/>
          </a:xfrm>
          <a:prstGeom prst="rect">
            <a:avLst/>
          </a:prstGeom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2094" y="1981200"/>
            <a:ext cx="742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TCP three-way-handshake: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 a connection</a:t>
            </a:r>
          </a:p>
        </p:txBody>
      </p:sp>
      <p:cxnSp>
        <p:nvCxnSpPr>
          <p:cNvPr id="91" name="Straight Arrow Connector 90"/>
          <p:cNvCxnSpPr>
            <a:stCxn id="2050" idx="2"/>
          </p:cNvCxnSpPr>
          <p:nvPr/>
        </p:nvCxnSpPr>
        <p:spPr>
          <a:xfrm rot="5400000">
            <a:off x="1618757" y="4311839"/>
            <a:ext cx="1200395" cy="6533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5960" y="5238690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SYN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54263" y="52386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SYN+ACK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17898" y="52386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3. ACK</a:t>
            </a:r>
          </a:p>
        </p:txBody>
      </p:sp>
      <p:cxnSp>
        <p:nvCxnSpPr>
          <p:cNvPr id="103" name="Straight Arrow Connector 102"/>
          <p:cNvCxnSpPr>
            <a:stCxn id="150" idx="2"/>
            <a:endCxn id="15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1" idx="2"/>
            <a:endCxn id="153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3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129" name="Rectangle 128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132" name="Rectangle 131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2235200" y="464373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Note: There’s a DNS lookup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of hostname over UDP...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Lab 1 from the course website</a:t>
            </a:r>
          </a:p>
          <a:p>
            <a:r>
              <a:rPr lang="en-US" dirty="0" smtClean="0"/>
              <a:t>We will begin the lab in class</a:t>
            </a:r>
          </a:p>
          <a:p>
            <a:r>
              <a:rPr lang="en-US" dirty="0" smtClean="0"/>
              <a:t>It must be submitted before </a:t>
            </a:r>
            <a:r>
              <a:rPr lang="en-US" dirty="0" smtClean="0"/>
              <a:t>end of day of </a:t>
            </a:r>
            <a:r>
              <a:rPr lang="en-US" dirty="0" smtClean="0"/>
              <a:t>9</a:t>
            </a:r>
            <a:r>
              <a:rPr lang="en-US" dirty="0" smtClean="0"/>
              <a:t>/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to the LMS </a:t>
            </a:r>
            <a:r>
              <a:rPr lang="en-US" dirty="0" smtClean="0"/>
              <a:t>assignments area for </a:t>
            </a:r>
            <a:r>
              <a:rPr lang="en-US" dirty="0" smtClean="0"/>
              <a:t>Lab 1</a:t>
            </a:r>
          </a:p>
          <a:p>
            <a:pPr lvl="1"/>
            <a:r>
              <a:rPr lang="en-US" dirty="0" smtClean="0"/>
              <a:t>Name the file "Lab1-</a:t>
            </a:r>
            <a:r>
              <a:rPr lang="en-US" i="1" dirty="0" smtClean="0"/>
              <a:t>YourFullName.</a:t>
            </a:r>
            <a:r>
              <a:rPr lang="en-US" dirty="0" smtClean="0"/>
              <a:t>docx" (if you do not have </a:t>
            </a:r>
            <a:r>
              <a:rPr lang="en-US" dirty="0" smtClean="0"/>
              <a:t>Word</a:t>
            </a:r>
            <a:r>
              <a:rPr lang="en-US" dirty="0" smtClean="0"/>
              <a:t>, you can use a text editor to answer the questions; save as a text file)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use Google docs/sheets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69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Hypertext Transfer Protocol</a:t>
            </a:r>
            <a:br>
              <a:rPr lang="de-DE" dirty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www.w3.org/Protocols/rfc2616/rfc2616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www.ietf.org/rfc/rfc2616.txt</a:t>
            </a:r>
            <a:r>
              <a:rPr lang="de-DE" dirty="0" smtClean="0"/>
              <a:t>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Entity and URI </a:t>
            </a:r>
            <a:r>
              <a:rPr lang="en-US" dirty="0" smtClean="0"/>
              <a:t>Resolvers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xml.apache.org/commons/components/resolver/resolver-article.html</a:t>
            </a:r>
            <a:endParaRPr lang="en-US" dirty="0" smtClean="0"/>
          </a:p>
          <a:p>
            <a:r>
              <a:rPr lang="en-US" dirty="0" smtClean="0"/>
              <a:t>W3Schools Reference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www.w3schools.com/sitemap/sitemap_references.asp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List of Figures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54801" y="1981200"/>
            <a:ext cx="5564294" cy="6471921"/>
          </a:xfrm>
        </p:spPr>
        <p:txBody>
          <a:bodyPr/>
          <a:lstStyle/>
          <a:p>
            <a:r>
              <a:rPr lang="en-US" dirty="0" smtClean="0"/>
              <a:t>Slides </a:t>
            </a:r>
            <a:r>
              <a:rPr lang="en-US" dirty="0"/>
              <a:t>2</a:t>
            </a:r>
            <a:r>
              <a:rPr lang="en-US" dirty="0" smtClean="0"/>
              <a:t> &amp; 3:</a:t>
            </a:r>
            <a:br>
              <a:rPr lang="en-US" dirty="0" smtClean="0"/>
            </a:br>
            <a:r>
              <a:rPr lang="en-US" dirty="0" smtClean="0"/>
              <a:t>Cisco ASR 1000 Series Aggregation Services Routers [Photograph]. Retrieved September 5, 2010 from </a:t>
            </a:r>
            <a:r>
              <a:rPr lang="en-US" dirty="0" smtClean="0">
                <a:hlinkClick r:id="rId6"/>
              </a:rPr>
              <a:t>http://www.cisco.com/en/US/products/ps9343/prod_view_selector.html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Cisco WS-C3750-48PS-S Catalyst 3750-48PS SMI Network Switch - 48-Port, 10/100, </a:t>
            </a:r>
            <a:r>
              <a:rPr lang="en-US" dirty="0" err="1" smtClean="0"/>
              <a:t>PoE</a:t>
            </a:r>
            <a:r>
              <a:rPr lang="en-US" dirty="0" smtClean="0"/>
              <a:t> [Photograph]. Retrieved September 5, 2010 from </a:t>
            </a:r>
            <a:r>
              <a:rPr lang="en-US" dirty="0" smtClean="0">
                <a:hlinkClick r:id="rId7"/>
              </a:rPr>
              <a:t>http://images.highspeedbackbone.net/skuimages/large/C94-2196-main.jpg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8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429835" y="1981200"/>
            <a:ext cx="8145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Use the HTTP protocol to get a web page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(and we’ll make further requests for all its resources, too)</a:t>
            </a:r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43844" y="4278868"/>
            <a:ext cx="286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88400" y="3048000"/>
            <a:ext cx="251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apache web server</a:t>
            </a:r>
            <a:endParaRPr lang="en-US" sz="2000" b="1" dirty="0"/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612039" y="4324231"/>
            <a:ext cx="1219505" cy="64763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9665046" y="3962054"/>
            <a:ext cx="1676400" cy="9150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02600" y="4278868"/>
            <a:ext cx="243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3157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88400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68623" y="50292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Browsing, In Words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makes an HTTP request to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domain name is translated into its IP address (DNS)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request is routed to the destination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server on the other end handles the request and builds a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response gets routed back to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takes that response and displays it ... and makes requests for any other resources </a:t>
            </a:r>
            <a:r>
              <a:rPr lang="en-US" sz="3200" smtClean="0"/>
              <a:t>the response may </a:t>
            </a:r>
            <a:r>
              <a:rPr lang="en-US" sz="3200" dirty="0" smtClean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112894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 Transfer </a:t>
            </a:r>
            <a:r>
              <a:rPr lang="en-US" dirty="0"/>
              <a:t>Protocol</a:t>
            </a:r>
            <a:br>
              <a:rPr lang="en-US" dirty="0"/>
            </a:br>
            <a:r>
              <a:rPr lang="en-US" dirty="0"/>
              <a:t>http://www.w3.org/Protocols/rfc2616/rfc2616</a:t>
            </a:r>
            <a:br>
              <a:rPr lang="en-US" dirty="0"/>
            </a:br>
            <a:r>
              <a:rPr lang="en-US" dirty="0"/>
              <a:t>http://www.ietf.org/rfc/rfc2616.txt</a:t>
            </a:r>
          </a:p>
        </p:txBody>
      </p:sp>
    </p:spTree>
    <p:extLst>
      <p:ext uri="{BB962C8B-B14F-4D97-AF65-F5344CB8AC3E}">
        <p14:creationId xmlns:p14="http://schemas.microsoft.com/office/powerpoint/2010/main" val="415872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HTTP: Hypertext Transfer Protocol</a:t>
            </a:r>
            <a:endParaRPr lang="en-US" sz="5400" dirty="0" smtClean="0"/>
          </a:p>
        </p:txBody>
      </p:sp>
      <p:sp>
        <p:nvSpPr>
          <p:cNvPr id="1966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application-level protocol used every time your browser fetches a web page</a:t>
            </a:r>
          </a:p>
          <a:p>
            <a:r>
              <a:rPr lang="en-US" dirty="0" smtClean="0"/>
              <a:t>Runs over TCP – commonly on port 80</a:t>
            </a:r>
            <a:r>
              <a:rPr lang="en-US" sz="2000" dirty="0" smtClean="0"/>
              <a:t> (but not always)</a:t>
            </a:r>
            <a:endParaRPr lang="en-US" dirty="0" smtClean="0"/>
          </a:p>
          <a:p>
            <a:r>
              <a:rPr lang="en-US" dirty="0" smtClean="0"/>
              <a:t>Client-server:</a:t>
            </a:r>
          </a:p>
          <a:p>
            <a:pPr lvl="1"/>
            <a:r>
              <a:rPr lang="en-US" dirty="0" smtClean="0"/>
              <a:t>HTTP Request is formed and sent to server</a:t>
            </a:r>
          </a:p>
          <a:p>
            <a:pPr lvl="1"/>
            <a:r>
              <a:rPr lang="en-US" dirty="0" smtClean="0"/>
              <a:t>Server responds with an HTTP Response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98689"/>
              </p:ext>
            </p:extLst>
          </p:nvPr>
        </p:nvGraphicFramePr>
        <p:xfrm>
          <a:off x="2184400" y="2362200"/>
          <a:ext cx="8636000" cy="6005514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7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(often empty)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graphicFrame>
        <p:nvGraphicFramePr>
          <p:cNvPr id="624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4943"/>
              </p:ext>
            </p:extLst>
          </p:nvPr>
        </p:nvGraphicFramePr>
        <p:xfrm>
          <a:off x="2184400" y="2376487"/>
          <a:ext cx="8636000" cy="6005513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Status-Line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Response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(e.g. contains an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HTML 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document)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Request:  </a:t>
            </a:r>
            <a:br>
              <a:rPr lang="en-US" sz="5400" dirty="0" smtClean="0"/>
            </a:br>
            <a:r>
              <a:rPr lang="en-US" sz="5400" dirty="0" smtClean="0"/>
              <a:t>Request-line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GET / HTTP/1.1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www.nytimes.com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User-Agent: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Mozilla/5.0 (Windows; U; Windows NT 5.1; en-US; rv:1.9.2.8) Gecko/20100722 Firefox/3.6.8 ( .NET CLR 3.5.30729)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html,application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xhtml+xml,application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xml;q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=0.9,*/*;q=0.8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Accept-Language: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en-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us,en;q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=0.9,en-gb-hixie;q=0.8,us-en;q=0.8,us;q=0.7,es-es;q=0.6,es;q=0.5,de-de;q=0.5,de;q=0.4,en-us;q=0.3,en;q=0.2,en-us;q=0.2,en;q=0.1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gzip,deflate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ISO-8859-1,utf-8;q=0.7,*;q=0.7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115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Connection: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up=9CE1u02F20kA0OK]; …etc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6250" y="2310825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request-line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930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chemeClr val="accent1">
                <a:lumMod val="75000"/>
              </a:schemeClr>
            </a:solidFill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9976</TotalTime>
  <Pages>0</Pages>
  <Words>1197</Words>
  <Characters>0</Characters>
  <Application>Microsoft Macintosh PowerPoint</Application>
  <PresentationFormat>Custom</PresentationFormat>
  <Lines>0</Lines>
  <Paragraphs>203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IntroIT-Theme</vt:lpstr>
      <vt:lpstr>HTTP &amp; HTML</vt:lpstr>
      <vt:lpstr>Web Browsing</vt:lpstr>
      <vt:lpstr>Web Browsing</vt:lpstr>
      <vt:lpstr>Web Browsing, In Words</vt:lpstr>
      <vt:lpstr>HTTP</vt:lpstr>
      <vt:lpstr>HTTP: Hypertext Transfer Protocol</vt:lpstr>
      <vt:lpstr>HTTP Request</vt:lpstr>
      <vt:lpstr>HTTP Response</vt:lpstr>
      <vt:lpstr>HTTP Request:   Request-line &amp; Headers</vt:lpstr>
      <vt:lpstr>HTTP Response: Status-line &amp; Headers</vt:lpstr>
      <vt:lpstr>Request Line</vt:lpstr>
      <vt:lpstr>Request Methods</vt:lpstr>
      <vt:lpstr>GET Method</vt:lpstr>
      <vt:lpstr>POST Method</vt:lpstr>
      <vt:lpstr>Uniform Resource Identifier</vt:lpstr>
      <vt:lpstr>Response Status-Line</vt:lpstr>
      <vt:lpstr>Response Content</vt:lpstr>
      <vt:lpstr>Request/Response Headers</vt:lpstr>
      <vt:lpstr>Making HTTP Requests</vt:lpstr>
      <vt:lpstr>Lab 1: Protocols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The Internet</dc:title>
  <dc:creator>Johnson, Arlen D</dc:creator>
  <cp:lastModifiedBy>Richard Plotka</cp:lastModifiedBy>
  <cp:revision>256</cp:revision>
  <dcterms:created xsi:type="dcterms:W3CDTF">2009-09-06T20:09:08Z</dcterms:created>
  <dcterms:modified xsi:type="dcterms:W3CDTF">2014-09-01T15:06:10Z</dcterms:modified>
</cp:coreProperties>
</file>