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5" r:id="rId1"/>
  </p:sldMasterIdLst>
  <p:notesMasterIdLst>
    <p:notesMasterId r:id="rId9"/>
  </p:notesMasterIdLst>
  <p:handoutMasterIdLst>
    <p:handoutMasterId r:id="rId10"/>
  </p:handoutMasterIdLst>
  <p:sldIdLst>
    <p:sldId id="257" r:id="rId2"/>
    <p:sldId id="445" r:id="rId3"/>
    <p:sldId id="441" r:id="rId4"/>
    <p:sldId id="447" r:id="rId5"/>
    <p:sldId id="446" r:id="rId6"/>
    <p:sldId id="449" r:id="rId7"/>
    <p:sldId id="45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18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772EDF-7EEF-9A40-B3C9-F057F3E5FAD9}" type="datetimeFigureOut">
              <a:rPr lang="en-US" smtClean="0"/>
              <a:t>9/10/14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125A06-A17A-344E-AB86-7834A2093265}" type="slidenum">
              <a:rPr lang="en-US" smtClean="0"/>
              <a:t>‹#›</a:t>
            </a:fld>
            <a:endParaRPr lang="en-US"/>
          </a:p>
        </p:txBody>
      </p:sp>
    </p:spTree>
    <p:extLst>
      <p:ext uri="{BB962C8B-B14F-4D97-AF65-F5344CB8AC3E}">
        <p14:creationId xmlns:p14="http://schemas.microsoft.com/office/powerpoint/2010/main" val="15206913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0915424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365348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B7CF01B9-6BB3-4A83-9ACC-DBA99EACDEDD}" type="slidenum">
              <a:rPr lang="en-GB" smtClean="0">
                <a:solidFill>
                  <a:srgbClr val="000000"/>
                </a:solidFill>
                <a:latin typeface="Times New Roman" pitchFamily="18" charset="0"/>
              </a:rPr>
              <a:pPr eaLnBrk="1">
                <a:buFont typeface="Wingdings" pitchFamily="2" charset="2"/>
                <a:buNone/>
              </a:pPr>
              <a:t>2</a:t>
            </a:fld>
            <a:endParaRPr lang="en-GB" smtClean="0">
              <a:solidFill>
                <a:srgbClr val="000000"/>
              </a:solidFill>
              <a:latin typeface="Times New Roman" pitchFamily="18" charset="0"/>
            </a:endParaRPr>
          </a:p>
        </p:txBody>
      </p:sp>
      <p:sp>
        <p:nvSpPr>
          <p:cNvPr id="37891"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7892"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6559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3</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386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71146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5</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6974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charset="0"/>
                <a:cs typeface="ＭＳ Ｐゴシック" charset="0"/>
              </a:defRPr>
            </a:lvl1pPr>
            <a:lvl2pPr marL="666723" indent="-256432" eaLnBrk="0">
              <a:tabLst>
                <a:tab pos="649628" algn="l"/>
                <a:tab pos="1299256" algn="l"/>
                <a:tab pos="1948884" algn="l"/>
                <a:tab pos="2598511" algn="l"/>
              </a:tabLst>
              <a:defRPr>
                <a:solidFill>
                  <a:schemeClr val="tx1"/>
                </a:solidFill>
                <a:latin typeface="Arial" charset="0"/>
                <a:ea typeface="ＭＳ Ｐゴシック" charset="0"/>
              </a:defRPr>
            </a:lvl2pPr>
            <a:lvl3pPr marL="1025728" indent="-205146" eaLnBrk="0">
              <a:tabLst>
                <a:tab pos="649628" algn="l"/>
                <a:tab pos="1299256" algn="l"/>
                <a:tab pos="1948884" algn="l"/>
                <a:tab pos="2598511" algn="l"/>
              </a:tabLst>
              <a:defRPr>
                <a:solidFill>
                  <a:schemeClr val="tx1"/>
                </a:solidFill>
                <a:latin typeface="Arial" charset="0"/>
                <a:ea typeface="ＭＳ Ｐゴシック" charset="0"/>
              </a:defRPr>
            </a:lvl3pPr>
            <a:lvl4pPr marL="1436019" indent="-205146" eaLnBrk="0">
              <a:tabLst>
                <a:tab pos="649628" algn="l"/>
                <a:tab pos="1299256" algn="l"/>
                <a:tab pos="1948884" algn="l"/>
                <a:tab pos="2598511" algn="l"/>
              </a:tabLst>
              <a:defRPr>
                <a:solidFill>
                  <a:schemeClr val="tx1"/>
                </a:solidFill>
                <a:latin typeface="Arial" charset="0"/>
                <a:ea typeface="ＭＳ Ｐゴシック" charset="0"/>
              </a:defRPr>
            </a:lvl4pPr>
            <a:lvl5pPr marL="1846311" indent="-205146" eaLnBrk="0">
              <a:tabLst>
                <a:tab pos="649628" algn="l"/>
                <a:tab pos="1299256" algn="l"/>
                <a:tab pos="1948884" algn="l"/>
                <a:tab pos="2598511" algn="l"/>
              </a:tabLst>
              <a:defRPr>
                <a:solidFill>
                  <a:schemeClr val="tx1"/>
                </a:solidFill>
                <a:latin typeface="Arial" charset="0"/>
                <a:ea typeface="ＭＳ Ｐゴシック" charset="0"/>
              </a:defRPr>
            </a:lvl5pPr>
            <a:lvl6pPr marL="2256602"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6pPr>
            <a:lvl7pPr marL="2666893"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7pPr>
            <a:lvl8pPr marL="3077185"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8pPr>
            <a:lvl9pPr marL="3487476"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9pPr>
          </a:lstStyle>
          <a:p>
            <a:pPr eaLnBrk="1"/>
            <a:fld id="{CC2803F9-4E36-2249-BF5E-CF115A54B79D}" type="slidenum">
              <a:rPr lang="en-GB">
                <a:solidFill>
                  <a:srgbClr val="000000"/>
                </a:solidFill>
                <a:latin typeface="Times New Roman" charset="0"/>
              </a:rPr>
              <a:pPr eaLnBrk="1"/>
              <a:t>7</a:t>
            </a:fld>
            <a:endParaRPr lang="en-GB">
              <a:solidFill>
                <a:srgbClr val="000000"/>
              </a:solidFill>
              <a:latin typeface="Times New Roman" charset="0"/>
            </a:endParaRPr>
          </a:p>
        </p:txBody>
      </p:sp>
      <p:sp>
        <p:nvSpPr>
          <p:cNvPr id="819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819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7/27/13</a:t>
            </a:r>
            <a:endParaRPr lang="en-US"/>
          </a:p>
        </p:txBody>
      </p:sp>
      <p:sp>
        <p:nvSpPr>
          <p:cNvPr id="5" name="Footer Placeholder 4"/>
          <p:cNvSpPr>
            <a:spLocks noGrp="1"/>
          </p:cNvSpPr>
          <p:nvPr>
            <p:ph type="ftr" sz="quarter" idx="15"/>
          </p:nvPr>
        </p:nvSpPr>
        <p:spPr/>
        <p:txBody>
          <a:bodyPr/>
          <a:lstStyle/>
          <a:p>
            <a:r>
              <a:rPr lang="en-US" smtClean="0"/>
              <a:t>Intro to ITWS</a:t>
            </a:r>
            <a:endParaRPr lang="en-US"/>
          </a:p>
        </p:txBody>
      </p:sp>
      <p:sp>
        <p:nvSpPr>
          <p:cNvPr id="6" name="Slide Number Placeholder 5"/>
          <p:cNvSpPr>
            <a:spLocks noGrp="1"/>
          </p:cNvSpPr>
          <p:nvPr>
            <p:ph type="sldNum" sz="quarter" idx="16"/>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7/27/13</a:t>
            </a:r>
            <a:endParaRPr lang="en-US"/>
          </a:p>
        </p:txBody>
      </p:sp>
      <p:sp>
        <p:nvSpPr>
          <p:cNvPr id="8" name="Footer Placeholder 7"/>
          <p:cNvSpPr>
            <a:spLocks noGrp="1"/>
          </p:cNvSpPr>
          <p:nvPr>
            <p:ph type="ftr" sz="quarter" idx="11"/>
          </p:nvPr>
        </p:nvSpPr>
        <p:spPr/>
        <p:txBody>
          <a:bodyPr/>
          <a:lstStyle/>
          <a:p>
            <a:r>
              <a:rPr lang="en-US" smtClean="0"/>
              <a:t>Intro to ITWS</a:t>
            </a:r>
            <a:endParaRPr lang="en-US"/>
          </a:p>
        </p:txBody>
      </p:sp>
      <p:sp>
        <p:nvSpPr>
          <p:cNvPr id="9" name="Slide Number Placeholder 8"/>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7/27/13</a:t>
            </a:r>
            <a:endParaRPr lang="en-US"/>
          </a:p>
        </p:txBody>
      </p:sp>
      <p:sp>
        <p:nvSpPr>
          <p:cNvPr id="6" name="Footer Placeholder 5"/>
          <p:cNvSpPr>
            <a:spLocks noGrp="1"/>
          </p:cNvSpPr>
          <p:nvPr>
            <p:ph type="ftr" sz="quarter" idx="11"/>
          </p:nvPr>
        </p:nvSpPr>
        <p:spPr/>
        <p:txBody>
          <a:bodyPr/>
          <a:lstStyle/>
          <a:p>
            <a:r>
              <a:rPr lang="en-US" smtClean="0"/>
              <a:t>Intro to ITWS</a:t>
            </a:r>
            <a:endParaRPr lang="en-US"/>
          </a:p>
        </p:txBody>
      </p:sp>
      <p:sp>
        <p:nvSpPr>
          <p:cNvPr id="7" name="Slide Number Placeholder 6"/>
          <p:cNvSpPr>
            <a:spLocks noGrp="1"/>
          </p:cNvSpPr>
          <p:nvPr>
            <p:ph type="sldNum" sz="quarter" idx="12"/>
          </p:nvPr>
        </p:nvSpPr>
        <p:spPr/>
        <p:txBody>
          <a:bodyPr/>
          <a:lstStyle/>
          <a:p>
            <a:fld id="{3415FBB5-DC5B-4692-A55E-8142BD4EF1C9}"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ITWS – Term Project</a:t>
            </a:r>
            <a:r>
              <a:rPr lang="en-GB" sz="1100" baseline="0" dirty="0" smtClean="0">
                <a:solidFill>
                  <a:schemeClr val="bg1"/>
                </a:solidFill>
              </a:rPr>
              <a:t> Overview</a:t>
            </a:r>
            <a:endParaRPr lang="en-US" sz="1100" dirty="0">
              <a:solidFill>
                <a:schemeClr val="bg1"/>
              </a:solidFill>
            </a:endParaRPr>
          </a:p>
        </p:txBody>
      </p:sp>
      <p:sp>
        <p:nvSpPr>
          <p:cNvPr id="8" name="TextBox 7"/>
          <p:cNvSpPr txBox="1"/>
          <p:nvPr/>
        </p:nvSpPr>
        <p:spPr>
          <a:xfrm>
            <a:off x="6376396" y="6325069"/>
            <a:ext cx="1375124"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2011-09-15</a:t>
            </a:r>
            <a:endParaRPr lang="en-US" sz="1100" dirty="0">
              <a:solidFill>
                <a:schemeClr val="bg1"/>
              </a:solidFill>
            </a:endParaRP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7/27/13</a:t>
            </a:r>
            <a:endParaRPr lang="en-US"/>
          </a:p>
        </p:txBody>
      </p:sp>
      <p:sp>
        <p:nvSpPr>
          <p:cNvPr id="3" name="Footer Placeholder 2"/>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to ITWS</a:t>
            </a:r>
            <a:endParaRPr lang="en-US"/>
          </a:p>
        </p:txBody>
      </p:sp>
      <p:sp>
        <p:nvSpPr>
          <p:cNvPr id="4" name="Slide Number Placeholder 3"/>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5FBB5-DC5B-4692-A55E-8142BD4EF1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xmlns:p14="http://schemas.microsoft.com/office/powerpoint/2010/mai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Term Project Overview</a:t>
            </a:r>
            <a:endParaRPr lang="en-US" dirty="0"/>
          </a:p>
        </p:txBody>
      </p:sp>
      <p:sp>
        <p:nvSpPr>
          <p:cNvPr id="16388" name="Rectangle 2"/>
          <p:cNvSpPr>
            <a:spLocks noGrp="1" noChangeArrowheads="1"/>
          </p:cNvSpPr>
          <p:nvPr>
            <p:ph type="subTitle" idx="1"/>
          </p:nvPr>
        </p:nvSpPr>
        <p:spPr/>
        <p:txBody>
          <a:bodyPr>
            <a:normAutofit/>
          </a:bodyPr>
          <a:lstStyle/>
          <a:p>
            <a:r>
              <a:rPr lang="en-US" sz="3200" dirty="0" smtClean="0"/>
              <a:t>Intro to ITWS 2014</a:t>
            </a:r>
            <a:endParaRPr lang="en-GB" sz="3200" dirty="0" smtClean="0"/>
          </a:p>
        </p:txBody>
      </p:sp>
      <p:sp>
        <p:nvSpPr>
          <p:cNvPr id="3" name="Date Placeholder 2"/>
          <p:cNvSpPr>
            <a:spLocks noGrp="1"/>
          </p:cNvSpPr>
          <p:nvPr>
            <p:ph type="dt" sz="half" idx="10"/>
          </p:nvPr>
        </p:nvSpPr>
        <p:spPr/>
        <p:txBody>
          <a:bodyPr/>
          <a:lstStyle/>
          <a:p>
            <a:r>
              <a:rPr lang="en-US" smtClean="0"/>
              <a:t>7/27/13</a:t>
            </a:r>
            <a:endParaRPr lang="en-US"/>
          </a:p>
        </p:txBody>
      </p:sp>
      <p:sp>
        <p:nvSpPr>
          <p:cNvPr id="4" name="Footer Placeholder 3"/>
          <p:cNvSpPr>
            <a:spLocks noGrp="1"/>
          </p:cNvSpPr>
          <p:nvPr>
            <p:ph type="ftr" sz="quarter" idx="11"/>
          </p:nvPr>
        </p:nvSpPr>
        <p:spPr/>
        <p:txBody>
          <a:bodyPr/>
          <a:lstStyle/>
          <a:p>
            <a:r>
              <a:rPr lang="en-US" smtClean="0"/>
              <a:t>Intro to ITWS</a:t>
            </a:r>
            <a:endParaRPr lang="en-US"/>
          </a:p>
        </p:txBody>
      </p:sp>
      <p:sp>
        <p:nvSpPr>
          <p:cNvPr id="5" name="Slide Number Placeholder 4"/>
          <p:cNvSpPr>
            <a:spLocks noGrp="1"/>
          </p:cNvSpPr>
          <p:nvPr>
            <p:ph type="sldNum" sz="quarter" idx="12"/>
          </p:nvPr>
        </p:nvSpPr>
        <p:spPr/>
        <p:txBody>
          <a:bodyPr/>
          <a:lstStyle/>
          <a:p>
            <a:fld id="{3415FBB5-DC5B-4692-A55E-8142BD4EF1C9}" type="slidenum">
              <a:rPr lang="en-US" smtClean="0"/>
              <a:t>1</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smtClean="0"/>
              <a:t>Term Project Assignment</a:t>
            </a:r>
            <a:endParaRPr lang="en-GB"/>
          </a:p>
        </p:txBody>
      </p:sp>
      <p:sp>
        <p:nvSpPr>
          <p:cNvPr id="7171" name="Rectangle 2"/>
          <p:cNvSpPr>
            <a:spLocks noGrp="1" noChangeArrowheads="1"/>
          </p:cNvSpPr>
          <p:nvPr>
            <p:ph idx="1"/>
          </p:nvPr>
        </p:nvSpPr>
        <p:spPr/>
        <p:txBody>
          <a:bodyPr/>
          <a:lstStyle/>
          <a:p>
            <a:r>
              <a:rPr lang="en-GB" sz="1800" dirty="0" smtClean="0"/>
              <a:t>Term Project </a:t>
            </a:r>
            <a:r>
              <a:rPr lang="en-US" sz="1800" dirty="0" smtClean="0"/>
              <a:t>provides an opportunity for student groups to design and mock-up a web application.  The application can serve any purpose, real or imagined, in the present or the future. </a:t>
            </a:r>
          </a:p>
          <a:p>
            <a:r>
              <a:rPr lang="en-US" sz="1800" dirty="0" smtClean="0"/>
              <a:t>The web application is not intended to be fully functional, but should adhere to the following guidelines:</a:t>
            </a:r>
          </a:p>
          <a:p>
            <a:pPr lvl="1"/>
            <a:r>
              <a:rPr lang="en-US" sz="1800" dirty="0" smtClean="0"/>
              <a:t>Each group must write a description of what the application does, who it serves, and place it in the context of existing applications.</a:t>
            </a:r>
          </a:p>
          <a:p>
            <a:pPr lvl="1"/>
            <a:r>
              <a:rPr lang="en-US" sz="1800" dirty="0" smtClean="0"/>
              <a:t>Each group must make a case for their application's value: how does it distinguish itself?  Is there perceived demand for the application, or does it fill a void not taken by another service?</a:t>
            </a:r>
          </a:p>
          <a:p>
            <a:pPr lvl="1"/>
            <a:r>
              <a:rPr lang="en-US" sz="1800" dirty="0" smtClean="0"/>
              <a:t>Each group must document a reasonably full information architecture, explaining the application's structure, navigation, and key user interface elements.</a:t>
            </a:r>
          </a:p>
          <a:p>
            <a:endParaRPr lang="en-US" sz="1800" dirty="0" smtClean="0"/>
          </a:p>
          <a:p>
            <a:pPr lvl="1"/>
            <a:endParaRPr lang="en-US" sz="1800" dirty="0" smtClean="0"/>
          </a:p>
          <a:p>
            <a:pPr lvl="1"/>
            <a:endParaRPr lang="en-US" sz="1800" dirty="0" smtClean="0"/>
          </a:p>
          <a:p>
            <a:endParaRPr lang="en-GB" sz="1800" dirty="0" smtClean="0"/>
          </a:p>
          <a:p>
            <a:pPr lvl="1"/>
            <a:endParaRPr lang="en-GB" sz="1800" dirty="0" smtClean="0"/>
          </a:p>
          <a:p>
            <a:endParaRPr lang="en-GB" sz="1800" dirty="0" smtClean="0"/>
          </a:p>
          <a:p>
            <a:endParaRPr lang="en-GB" sz="1800" dirty="0" smtClean="0"/>
          </a:p>
          <a:p>
            <a:endParaRPr lang="en-GB" sz="1800"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2</a:t>
            </a:fld>
            <a:endParaRPr lang="en-US"/>
          </a:p>
        </p:txBody>
      </p:sp>
    </p:spTree>
    <p:extLst>
      <p:ext uri="{BB962C8B-B14F-4D97-AF65-F5344CB8AC3E}">
        <p14:creationId xmlns:p14="http://schemas.microsoft.com/office/powerpoint/2010/main" val="33317464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a:t>
            </a:r>
            <a:endParaRPr lang="en-GB" dirty="0"/>
          </a:p>
        </p:txBody>
      </p:sp>
      <p:sp>
        <p:nvSpPr>
          <p:cNvPr id="8195" name="Rectangle 2"/>
          <p:cNvSpPr>
            <a:spLocks noGrp="1" noChangeArrowheads="1"/>
          </p:cNvSpPr>
          <p:nvPr>
            <p:ph idx="1"/>
          </p:nvPr>
        </p:nvSpPr>
        <p:spPr/>
        <p:txBody>
          <a:bodyPr/>
          <a:lstStyle/>
          <a:p>
            <a:r>
              <a:rPr lang="en-US" sz="1800" dirty="0" smtClean="0"/>
              <a:t>Each group should mock up their web application's user interface, and will be given points on competence in five areas.  Of these five areas, each group must pick two around which to focus their efforts:  a primary area and a secondary area.  The project should strive for excellence in the first and proficiency in the second.</a:t>
            </a:r>
          </a:p>
          <a:p>
            <a:pPr lvl="1"/>
            <a:r>
              <a:rPr lang="en-US" sz="1800" dirty="0" smtClean="0"/>
              <a:t>Area 1:  HTML, CSS, and graphics for page layout and design</a:t>
            </a:r>
          </a:p>
          <a:p>
            <a:pPr lvl="1"/>
            <a:r>
              <a:rPr lang="en-US" sz="1800" dirty="0" smtClean="0"/>
              <a:t>Area 2:  </a:t>
            </a:r>
            <a:r>
              <a:rPr lang="en-US" sz="1800" dirty="0" err="1" smtClean="0"/>
              <a:t>Javascript</a:t>
            </a:r>
            <a:r>
              <a:rPr lang="en-US" sz="1800" dirty="0" smtClean="0"/>
              <a:t> interactivity to improve user experience  (e.g. from simple to more complex: mouse hovers, form validation, hide/show, auto-completion, drag and drop, </a:t>
            </a:r>
            <a:r>
              <a:rPr lang="en-US" sz="1800" dirty="0" err="1" smtClean="0"/>
              <a:t>etc</a:t>
            </a:r>
            <a:r>
              <a:rPr lang="en-US" sz="1800" dirty="0" smtClean="0"/>
              <a:t>)</a:t>
            </a:r>
          </a:p>
          <a:p>
            <a:pPr lvl="1"/>
            <a:r>
              <a:rPr lang="en-US" sz="1800" dirty="0" smtClean="0"/>
              <a:t>Area 3:  Pull static data from a data file, e.g. JSON or XML (or both)</a:t>
            </a:r>
          </a:p>
          <a:p>
            <a:pPr lvl="1"/>
            <a:r>
              <a:rPr lang="en-US" sz="1800" dirty="0" smtClean="0"/>
              <a:t>Area 4:  Pull real data from a database</a:t>
            </a:r>
          </a:p>
          <a:p>
            <a:pPr lvl="1"/>
            <a:r>
              <a:rPr lang="en-US" sz="1800" dirty="0" smtClean="0"/>
              <a:t>Area 5:  Put real data in a database, cookie, session storage, or local storage</a:t>
            </a:r>
            <a:endParaRPr lang="en-GB" sz="1800"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3</a:t>
            </a:fld>
            <a:endParaRPr lang="en-US"/>
          </a:p>
        </p:txBody>
      </p:sp>
    </p:spTree>
    <p:extLst>
      <p:ext uri="{BB962C8B-B14F-4D97-AF65-F5344CB8AC3E}">
        <p14:creationId xmlns:p14="http://schemas.microsoft.com/office/powerpoint/2010/main" val="26292515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a:p>
            <a:pPr lvl="2"/>
            <a:endParaRPr lang="en-US" dirty="0" smtClean="0"/>
          </a:p>
          <a:p>
            <a:pPr lvl="1"/>
            <a:r>
              <a:rPr lang="en-US" dirty="0" smtClean="0"/>
              <a:t>We will cover these topics in some detail towards the end of this month.</a:t>
            </a:r>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4</a:t>
            </a:fld>
            <a:endParaRPr lang="en-US"/>
          </a:p>
        </p:txBody>
      </p:sp>
    </p:spTree>
    <p:extLst>
      <p:ext uri="{BB962C8B-B14F-4D97-AF65-F5344CB8AC3E}">
        <p14:creationId xmlns:p14="http://schemas.microsoft.com/office/powerpoint/2010/main" val="295671894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a:t>
            </a:r>
            <a:endParaRPr lang="en-GB" dirty="0"/>
          </a:p>
        </p:txBody>
      </p:sp>
      <p:sp>
        <p:nvSpPr>
          <p:cNvPr id="8195" name="Rectangle 2"/>
          <p:cNvSpPr>
            <a:spLocks noGrp="1" noChangeArrowheads="1"/>
          </p:cNvSpPr>
          <p:nvPr>
            <p:ph idx="1"/>
          </p:nvPr>
        </p:nvSpPr>
        <p:spPr/>
        <p:txBody>
          <a:bodyPr/>
          <a:lstStyle/>
          <a:p>
            <a:r>
              <a:rPr lang="en-US" dirty="0" smtClean="0"/>
              <a:t>Teams have been randomly assigned</a:t>
            </a:r>
          </a:p>
          <a:p>
            <a:r>
              <a:rPr lang="en-US" dirty="0" smtClean="0"/>
              <a:t>Teams submit proposal for Term Project Problem and Scope by Oct 6</a:t>
            </a:r>
          </a:p>
          <a:p>
            <a:r>
              <a:rPr lang="en-US" dirty="0" smtClean="0"/>
              <a:t>Teams submit Term Project Plan by Oct 27</a:t>
            </a:r>
          </a:p>
          <a:p>
            <a:r>
              <a:rPr lang="en-US" dirty="0" smtClean="0"/>
              <a:t>Teams make Term Project Presentations on Dec 1 and Dec 4</a:t>
            </a:r>
          </a:p>
          <a:p>
            <a:r>
              <a:rPr lang="en-US" dirty="0" smtClean="0"/>
              <a:t>Teams submit Term Project Final Report on Dec 4</a:t>
            </a:r>
            <a:endParaRPr lang="en-GB" dirty="0"/>
          </a:p>
        </p:txBody>
      </p:sp>
      <p:sp>
        <p:nvSpPr>
          <p:cNvPr id="2" name="Date Placeholder 1"/>
          <p:cNvSpPr>
            <a:spLocks noGrp="1"/>
          </p:cNvSpPr>
          <p:nvPr>
            <p:ph type="dt" sz="half" idx="10"/>
          </p:nvPr>
        </p:nvSpPr>
        <p:spPr/>
        <p:txBody>
          <a:bodyPr/>
          <a:lstStyle/>
          <a:p>
            <a:r>
              <a:rPr lang="en-US" smtClean="0"/>
              <a:t>7/27/13</a:t>
            </a:r>
            <a:endParaRPr lang="en-US"/>
          </a:p>
        </p:txBody>
      </p:sp>
      <p:sp>
        <p:nvSpPr>
          <p:cNvPr id="3" name="Footer Placeholder 2"/>
          <p:cNvSpPr>
            <a:spLocks noGrp="1"/>
          </p:cNvSpPr>
          <p:nvPr>
            <p:ph type="ftr" sz="quarter" idx="11"/>
          </p:nvPr>
        </p:nvSpPr>
        <p:spPr/>
        <p:txBody>
          <a:bodyPr/>
          <a:lstStyle/>
          <a:p>
            <a:r>
              <a:rPr lang="en-US" smtClean="0"/>
              <a:t>Intro to ITWS</a:t>
            </a:r>
            <a:endParaRPr lang="en-US"/>
          </a:p>
        </p:txBody>
      </p:sp>
      <p:sp>
        <p:nvSpPr>
          <p:cNvPr id="4" name="Slide Number Placeholder 3"/>
          <p:cNvSpPr>
            <a:spLocks noGrp="1"/>
          </p:cNvSpPr>
          <p:nvPr>
            <p:ph type="sldNum" sz="quarter" idx="12"/>
          </p:nvPr>
        </p:nvSpPr>
        <p:spPr/>
        <p:txBody>
          <a:bodyPr/>
          <a:lstStyle/>
          <a:p>
            <a:fld id="{3415FBB5-DC5B-4692-A55E-8142BD4EF1C9}" type="slidenum">
              <a:rPr lang="en-US" smtClean="0"/>
              <a:t>5</a:t>
            </a:fld>
            <a:endParaRPr lang="en-US"/>
          </a:p>
        </p:txBody>
      </p:sp>
    </p:spTree>
    <p:extLst>
      <p:ext uri="{BB962C8B-B14F-4D97-AF65-F5344CB8AC3E}">
        <p14:creationId xmlns:p14="http://schemas.microsoft.com/office/powerpoint/2010/main" val="13382841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065483013"/>
              </p:ext>
            </p:extLst>
          </p:nvPr>
        </p:nvGraphicFramePr>
        <p:xfrm>
          <a:off x="494649" y="229870"/>
          <a:ext cx="8244805" cy="6126480"/>
        </p:xfrm>
        <a:graphic>
          <a:graphicData uri="http://schemas.openxmlformats.org/drawingml/2006/table">
            <a:tbl>
              <a:tblPr firstRow="1" bandRow="1">
                <a:tableStyleId>{5C22544A-7EE6-4342-B048-85BDC9FD1C3A}</a:tableStyleId>
              </a:tblPr>
              <a:tblGrid>
                <a:gridCol w="1228801"/>
                <a:gridCol w="7016004"/>
              </a:tblGrid>
              <a:tr h="324449">
                <a:tc>
                  <a:txBody>
                    <a:bodyPr/>
                    <a:lstStyle/>
                    <a:p>
                      <a:r>
                        <a:rPr lang="en-US" dirty="0" smtClean="0"/>
                        <a:t>Group #</a:t>
                      </a:r>
                      <a:endParaRPr lang="en-US" dirty="0"/>
                    </a:p>
                  </a:txBody>
                  <a:tcPr/>
                </a:tc>
                <a:tc>
                  <a:txBody>
                    <a:bodyPr/>
                    <a:lstStyle/>
                    <a:p>
                      <a:r>
                        <a:rPr lang="en-US" dirty="0" smtClean="0"/>
                        <a:t>Group Members</a:t>
                      </a:r>
                      <a:endParaRPr lang="en-US" dirty="0"/>
                    </a:p>
                  </a:txBody>
                  <a:tcPr/>
                </a:tc>
              </a:tr>
              <a:tr h="567785">
                <a:tc>
                  <a:txBody>
                    <a:bodyPr/>
                    <a:lstStyle/>
                    <a:p>
                      <a:r>
                        <a:rPr lang="en-US" dirty="0" smtClean="0"/>
                        <a:t>1</a:t>
                      </a:r>
                      <a:endParaRPr lang="en-US" dirty="0"/>
                    </a:p>
                  </a:txBody>
                  <a:tcPr/>
                </a:tc>
                <a:tc>
                  <a:txBody>
                    <a:bodyPr/>
                    <a:lstStyle/>
                    <a:p>
                      <a:r>
                        <a:rPr lang="en-US" dirty="0" smtClean="0"/>
                        <a:t>Andrew Aquino, Steve </a:t>
                      </a:r>
                      <a:r>
                        <a:rPr lang="en-US" dirty="0" err="1" smtClean="0"/>
                        <a:t>Cardazo</a:t>
                      </a:r>
                      <a:r>
                        <a:rPr lang="en-US" dirty="0" smtClean="0"/>
                        <a:t>, Kayla Cinnamon, </a:t>
                      </a:r>
                      <a:r>
                        <a:rPr lang="en-US" dirty="0" err="1" smtClean="0"/>
                        <a:t>Yiqing</a:t>
                      </a:r>
                      <a:r>
                        <a:rPr lang="en-US" dirty="0" smtClean="0"/>
                        <a:t> </a:t>
                      </a:r>
                      <a:r>
                        <a:rPr lang="en-US" dirty="0" err="1" smtClean="0"/>
                        <a:t>Guo</a:t>
                      </a:r>
                      <a:r>
                        <a:rPr lang="en-US" dirty="0" smtClean="0"/>
                        <a:t>, Robert Russo, </a:t>
                      </a:r>
                      <a:r>
                        <a:rPr lang="en-US" dirty="0" err="1" smtClean="0"/>
                        <a:t>Kamil</a:t>
                      </a:r>
                      <a:r>
                        <a:rPr lang="en-US" dirty="0" smtClean="0"/>
                        <a:t> </a:t>
                      </a:r>
                      <a:r>
                        <a:rPr lang="en-US" dirty="0" err="1" smtClean="0"/>
                        <a:t>Szmyd</a:t>
                      </a:r>
                      <a:endParaRPr lang="en-US" dirty="0"/>
                    </a:p>
                  </a:txBody>
                  <a:tcPr/>
                </a:tc>
              </a:tr>
              <a:tr h="567785">
                <a:tc>
                  <a:txBody>
                    <a:bodyPr/>
                    <a:lstStyle/>
                    <a:p>
                      <a:r>
                        <a:rPr lang="en-US" dirty="0" smtClean="0"/>
                        <a:t>2</a:t>
                      </a:r>
                      <a:endParaRPr lang="en-US" dirty="0"/>
                    </a:p>
                  </a:txBody>
                  <a:tcPr/>
                </a:tc>
                <a:tc>
                  <a:txBody>
                    <a:bodyPr/>
                    <a:lstStyle/>
                    <a:p>
                      <a:r>
                        <a:rPr lang="en-US" dirty="0" smtClean="0"/>
                        <a:t>William Ash, Erica </a:t>
                      </a:r>
                      <a:r>
                        <a:rPr lang="en-US" dirty="0" err="1" smtClean="0"/>
                        <a:t>Braunschweig</a:t>
                      </a:r>
                      <a:r>
                        <a:rPr lang="en-US" dirty="0" smtClean="0"/>
                        <a:t>, Barry </a:t>
                      </a:r>
                      <a:r>
                        <a:rPr lang="en-US" dirty="0" err="1" smtClean="0"/>
                        <a:t>Chau</a:t>
                      </a:r>
                      <a:r>
                        <a:rPr lang="en-US" dirty="0" smtClean="0"/>
                        <a:t>, Samuel </a:t>
                      </a:r>
                      <a:r>
                        <a:rPr lang="en-US" dirty="0" err="1" smtClean="0"/>
                        <a:t>Lagoe</a:t>
                      </a:r>
                      <a:r>
                        <a:rPr lang="en-US" dirty="0" smtClean="0"/>
                        <a:t>, Stefan </a:t>
                      </a:r>
                      <a:r>
                        <a:rPr lang="en-US" dirty="0" err="1" smtClean="0"/>
                        <a:t>Steenstrup</a:t>
                      </a:r>
                      <a:r>
                        <a:rPr lang="en-US" dirty="0" smtClean="0"/>
                        <a:t>, Tristan </a:t>
                      </a:r>
                      <a:r>
                        <a:rPr lang="en-US" dirty="0" err="1" smtClean="0"/>
                        <a:t>Villamil</a:t>
                      </a:r>
                      <a:endParaRPr lang="en-US" dirty="0"/>
                    </a:p>
                  </a:txBody>
                  <a:tcPr/>
                </a:tc>
              </a:tr>
              <a:tr h="567785">
                <a:tc>
                  <a:txBody>
                    <a:bodyPr/>
                    <a:lstStyle/>
                    <a:p>
                      <a:r>
                        <a:rPr lang="en-US" dirty="0" smtClean="0"/>
                        <a:t>3</a:t>
                      </a:r>
                      <a:endParaRPr lang="en-US" dirty="0"/>
                    </a:p>
                  </a:txBody>
                  <a:tcPr/>
                </a:tc>
                <a:tc>
                  <a:txBody>
                    <a:bodyPr/>
                    <a:lstStyle/>
                    <a:p>
                      <a:r>
                        <a:rPr lang="en-US" dirty="0" smtClean="0"/>
                        <a:t>Brent Davey, Julian Hough, Burke </a:t>
                      </a:r>
                      <a:r>
                        <a:rPr lang="en-US" dirty="0" smtClean="0"/>
                        <a:t>Livingston, </a:t>
                      </a:r>
                      <a:r>
                        <a:rPr lang="en-US" baseline="0" dirty="0" smtClean="0"/>
                        <a:t>Jessie </a:t>
                      </a:r>
                      <a:r>
                        <a:rPr lang="en-US" baseline="0" dirty="0" err="1" smtClean="0"/>
                        <a:t>Sodolo</a:t>
                      </a:r>
                      <a:r>
                        <a:rPr lang="en-US" baseline="0" dirty="0" smtClean="0"/>
                        <a:t>, </a:t>
                      </a:r>
                      <a:r>
                        <a:rPr lang="en-US" baseline="0" dirty="0" err="1" smtClean="0"/>
                        <a:t>Mengyuan</a:t>
                      </a:r>
                      <a:r>
                        <a:rPr lang="en-US" baseline="0" dirty="0" smtClean="0"/>
                        <a:t> Wang</a:t>
                      </a:r>
                      <a:endParaRPr lang="en-US" dirty="0"/>
                    </a:p>
                  </a:txBody>
                  <a:tcPr/>
                </a:tc>
              </a:tr>
              <a:tr h="567785">
                <a:tc>
                  <a:txBody>
                    <a:bodyPr/>
                    <a:lstStyle/>
                    <a:p>
                      <a:r>
                        <a:rPr lang="en-US" dirty="0" smtClean="0"/>
                        <a:t>4</a:t>
                      </a:r>
                      <a:endParaRPr lang="en-US" dirty="0"/>
                    </a:p>
                  </a:txBody>
                  <a:tcPr/>
                </a:tc>
                <a:tc>
                  <a:txBody>
                    <a:bodyPr/>
                    <a:lstStyle/>
                    <a:p>
                      <a:r>
                        <a:rPr lang="en-US" dirty="0" smtClean="0"/>
                        <a:t>Carson Hynes, Leah</a:t>
                      </a:r>
                      <a:r>
                        <a:rPr lang="en-US" baseline="0" dirty="0" smtClean="0"/>
                        <a:t> </a:t>
                      </a:r>
                      <a:r>
                        <a:rPr lang="en-US" baseline="0" dirty="0" err="1" smtClean="0"/>
                        <a:t>Magrane</a:t>
                      </a:r>
                      <a:r>
                        <a:rPr lang="en-US" baseline="0" dirty="0" smtClean="0"/>
                        <a:t>, </a:t>
                      </a:r>
                      <a:r>
                        <a:rPr lang="en-US" baseline="0" dirty="0" err="1" smtClean="0"/>
                        <a:t>Otacilio</a:t>
                      </a:r>
                      <a:r>
                        <a:rPr lang="en-US" baseline="0" dirty="0" smtClean="0"/>
                        <a:t> Oliveira Lima </a:t>
                      </a:r>
                      <a:r>
                        <a:rPr lang="en-US" baseline="0" dirty="0" err="1" smtClean="0"/>
                        <a:t>Neto</a:t>
                      </a:r>
                      <a:r>
                        <a:rPr lang="en-US" baseline="0" dirty="0" smtClean="0"/>
                        <a:t>, </a:t>
                      </a:r>
                      <a:r>
                        <a:rPr lang="en-US" baseline="0" dirty="0" err="1" smtClean="0"/>
                        <a:t>Claira</a:t>
                      </a:r>
                      <a:r>
                        <a:rPr lang="en-US" baseline="0" dirty="0" smtClean="0"/>
                        <a:t> </a:t>
                      </a:r>
                      <a:r>
                        <a:rPr lang="en-US" baseline="0" dirty="0" err="1" smtClean="0"/>
                        <a:t>Poirer</a:t>
                      </a:r>
                      <a:r>
                        <a:rPr lang="en-US" baseline="0" dirty="0" smtClean="0"/>
                        <a:t>, Chelsea </a:t>
                      </a:r>
                      <a:r>
                        <a:rPr lang="en-US" baseline="0" dirty="0" smtClean="0"/>
                        <a:t>Valente</a:t>
                      </a:r>
                      <a:r>
                        <a:rPr lang="en-US" dirty="0" smtClean="0"/>
                        <a:t>, Solomon Mori</a:t>
                      </a:r>
                      <a:endParaRPr lang="en-US" dirty="0"/>
                    </a:p>
                  </a:txBody>
                  <a:tcPr/>
                </a:tc>
              </a:tr>
              <a:tr h="567785">
                <a:tc>
                  <a:txBody>
                    <a:bodyPr/>
                    <a:lstStyle/>
                    <a:p>
                      <a:r>
                        <a:rPr lang="en-US" dirty="0" smtClean="0"/>
                        <a:t>5</a:t>
                      </a:r>
                      <a:endParaRPr lang="en-US" dirty="0"/>
                    </a:p>
                  </a:txBody>
                  <a:tcPr/>
                </a:tc>
                <a:tc>
                  <a:txBody>
                    <a:bodyPr/>
                    <a:lstStyle/>
                    <a:p>
                      <a:r>
                        <a:rPr lang="en-US" dirty="0" smtClean="0"/>
                        <a:t>Diego </a:t>
                      </a:r>
                      <a:r>
                        <a:rPr lang="en-US" dirty="0" err="1" smtClean="0"/>
                        <a:t>Cepeda</a:t>
                      </a:r>
                      <a:r>
                        <a:rPr lang="en-US" dirty="0" smtClean="0"/>
                        <a:t> Wenzel, Bradley Li, David Sparkman, Brandon Thorne, Lu </a:t>
                      </a:r>
                      <a:r>
                        <a:rPr lang="en-US" dirty="0" err="1" smtClean="0"/>
                        <a:t>Xu</a:t>
                      </a:r>
                      <a:endParaRPr lang="en-US" dirty="0"/>
                    </a:p>
                  </a:txBody>
                  <a:tcPr/>
                </a:tc>
              </a:tr>
              <a:tr h="567785">
                <a:tc>
                  <a:txBody>
                    <a:bodyPr/>
                    <a:lstStyle/>
                    <a:p>
                      <a:r>
                        <a:rPr lang="en-US" dirty="0" smtClean="0"/>
                        <a:t>6</a:t>
                      </a:r>
                      <a:endParaRPr lang="en-US" dirty="0"/>
                    </a:p>
                  </a:txBody>
                  <a:tcPr/>
                </a:tc>
                <a:tc>
                  <a:txBody>
                    <a:bodyPr/>
                    <a:lstStyle/>
                    <a:p>
                      <a:r>
                        <a:rPr lang="en-US" baseline="0" dirty="0" smtClean="0"/>
                        <a:t>Samuel </a:t>
                      </a:r>
                      <a:r>
                        <a:rPr lang="en-US" baseline="0" dirty="0" err="1" smtClean="0"/>
                        <a:t>Fok</a:t>
                      </a:r>
                      <a:r>
                        <a:rPr lang="en-US" baseline="0" dirty="0" smtClean="0"/>
                        <a:t>, Erin Jordan, Conrad </a:t>
                      </a:r>
                      <a:r>
                        <a:rPr lang="en-US" baseline="0" dirty="0" err="1" smtClean="0"/>
                        <a:t>Mossl</a:t>
                      </a:r>
                      <a:r>
                        <a:rPr lang="en-US" baseline="0" dirty="0" smtClean="0"/>
                        <a:t>, Devin Nguyen, Peter Ryder</a:t>
                      </a:r>
                      <a:endParaRPr lang="en-US" dirty="0"/>
                    </a:p>
                  </a:txBody>
                  <a:tcPr/>
                </a:tc>
              </a:tr>
              <a:tr h="567785">
                <a:tc>
                  <a:txBody>
                    <a:bodyPr/>
                    <a:lstStyle/>
                    <a:p>
                      <a:r>
                        <a:rPr lang="en-US" dirty="0" smtClean="0"/>
                        <a:t>7</a:t>
                      </a:r>
                      <a:endParaRPr lang="en-US" dirty="0"/>
                    </a:p>
                  </a:txBody>
                  <a:tcPr/>
                </a:tc>
                <a:tc>
                  <a:txBody>
                    <a:bodyPr/>
                    <a:lstStyle/>
                    <a:p>
                      <a:r>
                        <a:rPr lang="en-US" dirty="0" smtClean="0"/>
                        <a:t>James Adler, Albert Chang, Wyatt </a:t>
                      </a:r>
                      <a:r>
                        <a:rPr lang="en-US" dirty="0" err="1" smtClean="0"/>
                        <a:t>Kroemer</a:t>
                      </a:r>
                      <a:r>
                        <a:rPr lang="en-US" dirty="0" smtClean="0"/>
                        <a:t>, Joseph Pringle, Lily Qi</a:t>
                      </a:r>
                      <a:endParaRPr lang="en-US" dirty="0"/>
                    </a:p>
                  </a:txBody>
                  <a:tcPr/>
                </a:tc>
              </a:tr>
              <a:tr h="567785">
                <a:tc>
                  <a:txBody>
                    <a:bodyPr/>
                    <a:lstStyle/>
                    <a:p>
                      <a:r>
                        <a:rPr lang="en-US" dirty="0" smtClean="0"/>
                        <a:t>8</a:t>
                      </a:r>
                      <a:endParaRPr lang="en-US" dirty="0"/>
                    </a:p>
                  </a:txBody>
                  <a:tcPr/>
                </a:tc>
                <a:tc>
                  <a:txBody>
                    <a:bodyPr/>
                    <a:lstStyle/>
                    <a:p>
                      <a:r>
                        <a:rPr lang="en-US" dirty="0" smtClean="0"/>
                        <a:t>Rachel</a:t>
                      </a:r>
                      <a:r>
                        <a:rPr lang="en-US" baseline="0" dirty="0" smtClean="0"/>
                        <a:t> Blacker, Ezra Dowd, Hana Murphy, Megan Neill, Garrett </a:t>
                      </a:r>
                      <a:r>
                        <a:rPr lang="en-US" baseline="0" dirty="0" err="1" smtClean="0"/>
                        <a:t>Wininger</a:t>
                      </a:r>
                      <a:endParaRPr lang="en-US" dirty="0"/>
                    </a:p>
                  </a:txBody>
                  <a:tcPr/>
                </a:tc>
              </a:tr>
              <a:tr h="567785">
                <a:tc>
                  <a:txBody>
                    <a:bodyPr/>
                    <a:lstStyle/>
                    <a:p>
                      <a:r>
                        <a:rPr lang="en-US" dirty="0" smtClean="0"/>
                        <a:t>9</a:t>
                      </a:r>
                      <a:endParaRPr lang="en-US" dirty="0"/>
                    </a:p>
                  </a:txBody>
                  <a:tcPr/>
                </a:tc>
                <a:tc>
                  <a:txBody>
                    <a:bodyPr/>
                    <a:lstStyle/>
                    <a:p>
                      <a:r>
                        <a:rPr lang="en-US" dirty="0" smtClean="0"/>
                        <a:t>Connor </a:t>
                      </a:r>
                      <a:r>
                        <a:rPr lang="en-US" dirty="0" err="1" smtClean="0"/>
                        <a:t>Ameres</a:t>
                      </a:r>
                      <a:r>
                        <a:rPr lang="en-US" dirty="0" smtClean="0"/>
                        <a:t>, Bridget Cohen, Gabriel Perez, Christopher </a:t>
                      </a:r>
                      <a:r>
                        <a:rPr lang="en-US" dirty="0" err="1" smtClean="0"/>
                        <a:t>Renus</a:t>
                      </a:r>
                      <a:r>
                        <a:rPr lang="en-US" dirty="0" smtClean="0"/>
                        <a:t>, Daniel de Oliveira </a:t>
                      </a:r>
                      <a:r>
                        <a:rPr lang="en-US" dirty="0" err="1" smtClean="0"/>
                        <a:t>Caires</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7/27/13</a:t>
            </a:r>
            <a:endParaRPr lang="en-US"/>
          </a:p>
        </p:txBody>
      </p:sp>
      <p:sp>
        <p:nvSpPr>
          <p:cNvPr id="5" name="Footer Placeholder 4"/>
          <p:cNvSpPr>
            <a:spLocks noGrp="1"/>
          </p:cNvSpPr>
          <p:nvPr>
            <p:ph type="ftr" sz="quarter" idx="11"/>
          </p:nvPr>
        </p:nvSpPr>
        <p:spPr/>
        <p:txBody>
          <a:bodyPr/>
          <a:lstStyle/>
          <a:p>
            <a:r>
              <a:rPr lang="en-US" smtClean="0"/>
              <a:t>Intro to ITWS</a:t>
            </a:r>
            <a:endParaRPr lang="en-US"/>
          </a:p>
        </p:txBody>
      </p:sp>
      <p:sp>
        <p:nvSpPr>
          <p:cNvPr id="6" name="Slide Number Placeholder 5"/>
          <p:cNvSpPr>
            <a:spLocks noGrp="1"/>
          </p:cNvSpPr>
          <p:nvPr>
            <p:ph type="sldNum" sz="quarter" idx="12"/>
          </p:nvPr>
        </p:nvSpPr>
        <p:spPr/>
        <p:txBody>
          <a:bodyPr/>
          <a:lstStyle/>
          <a:p>
            <a:fld id="{3415FBB5-DC5B-4692-A55E-8142BD4EF1C9}" type="slidenum">
              <a:rPr lang="en-US" smtClean="0"/>
              <a:t>6</a:t>
            </a:fld>
            <a:endParaRPr lang="en-US"/>
          </a:p>
        </p:txBody>
      </p:sp>
    </p:spTree>
    <p:extLst>
      <p:ext uri="{BB962C8B-B14F-4D97-AF65-F5344CB8AC3E}">
        <p14:creationId xmlns:p14="http://schemas.microsoft.com/office/powerpoint/2010/main" val="56774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38410" y="-718635"/>
            <a:ext cx="8229600" cy="1146361"/>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latin typeface="News Gothic MT" charset="0"/>
                <a:ea typeface="ＭＳ Ｐゴシック" charset="0"/>
              </a:rPr>
              <a:t>Group Tables</a:t>
            </a:r>
            <a:endParaRPr lang="en-GB" sz="2200" dirty="0">
              <a:latin typeface="News Gothic MT" charset="0"/>
              <a:ea typeface="ＭＳ Ｐゴシック" charset="0"/>
            </a:endParaRPr>
          </a:p>
        </p:txBody>
      </p:sp>
      <p:sp>
        <p:nvSpPr>
          <p:cNvPr id="2" name="Rectangle 1"/>
          <p:cNvSpPr/>
          <p:nvPr/>
        </p:nvSpPr>
        <p:spPr>
          <a:xfrm>
            <a:off x="3742560" y="387400"/>
            <a:ext cx="1866240" cy="622145"/>
          </a:xfrm>
          <a:prstGeom prst="rect">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sz="2900" dirty="0"/>
              <a:t>Podium</a:t>
            </a:r>
          </a:p>
        </p:txBody>
      </p:sp>
      <p:sp>
        <p:nvSpPr>
          <p:cNvPr id="32" name="Oval 31"/>
          <p:cNvSpPr/>
          <p:nvPr/>
        </p:nvSpPr>
        <p:spPr>
          <a:xfrm>
            <a:off x="1900225" y="6984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6</a:t>
            </a:r>
            <a:endParaRPr lang="en-US" dirty="0"/>
          </a:p>
        </p:txBody>
      </p:sp>
      <p:sp>
        <p:nvSpPr>
          <p:cNvPr id="33" name="Oval 32"/>
          <p:cNvSpPr/>
          <p:nvPr/>
        </p:nvSpPr>
        <p:spPr>
          <a:xfrm>
            <a:off x="237602"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7</a:t>
            </a:r>
            <a:endParaRPr lang="en-US" dirty="0"/>
          </a:p>
        </p:txBody>
      </p:sp>
      <p:sp>
        <p:nvSpPr>
          <p:cNvPr id="34" name="Oval 33"/>
          <p:cNvSpPr/>
          <p:nvPr/>
        </p:nvSpPr>
        <p:spPr>
          <a:xfrm>
            <a:off x="7060320"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35" name="Oval 34"/>
          <p:cNvSpPr/>
          <p:nvPr/>
        </p:nvSpPr>
        <p:spPr>
          <a:xfrm>
            <a:off x="5563583" y="4465908"/>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5</a:t>
            </a:r>
            <a:endParaRPr lang="en-US" dirty="0"/>
          </a:p>
        </p:txBody>
      </p:sp>
      <p:sp>
        <p:nvSpPr>
          <p:cNvPr id="36" name="Oval 35"/>
          <p:cNvSpPr/>
          <p:nvPr/>
        </p:nvSpPr>
        <p:spPr>
          <a:xfrm>
            <a:off x="7060320"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4</a:t>
            </a:r>
            <a:endParaRPr lang="en-US" dirty="0"/>
          </a:p>
        </p:txBody>
      </p:sp>
      <p:sp>
        <p:nvSpPr>
          <p:cNvPr id="37" name="Oval 36"/>
          <p:cNvSpPr/>
          <p:nvPr/>
        </p:nvSpPr>
        <p:spPr>
          <a:xfrm>
            <a:off x="5563584" y="26066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3</a:t>
            </a:r>
            <a:endParaRPr lang="en-US" dirty="0"/>
          </a:p>
        </p:txBody>
      </p:sp>
      <p:sp>
        <p:nvSpPr>
          <p:cNvPr id="38" name="Oval 37"/>
          <p:cNvSpPr/>
          <p:nvPr/>
        </p:nvSpPr>
        <p:spPr>
          <a:xfrm>
            <a:off x="7060320"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2</a:t>
            </a:r>
            <a:endParaRPr lang="en-US" dirty="0"/>
          </a:p>
        </p:txBody>
      </p:sp>
      <p:sp>
        <p:nvSpPr>
          <p:cNvPr id="39" name="Oval 38"/>
          <p:cNvSpPr/>
          <p:nvPr/>
        </p:nvSpPr>
        <p:spPr>
          <a:xfrm>
            <a:off x="5608800" y="76760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1</a:t>
            </a:r>
            <a:endParaRPr lang="en-US" dirty="0"/>
          </a:p>
        </p:txBody>
      </p:sp>
      <p:sp>
        <p:nvSpPr>
          <p:cNvPr id="40" name="Oval 39"/>
          <p:cNvSpPr/>
          <p:nvPr/>
        </p:nvSpPr>
        <p:spPr>
          <a:xfrm>
            <a:off x="1900225" y="2565196"/>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8</a:t>
            </a:r>
            <a:endParaRPr lang="en-US" dirty="0"/>
          </a:p>
        </p:txBody>
      </p:sp>
      <p:sp>
        <p:nvSpPr>
          <p:cNvPr id="41" name="Oval 40"/>
          <p:cNvSpPr/>
          <p:nvPr/>
        </p:nvSpPr>
        <p:spPr>
          <a:xfrm>
            <a:off x="282817"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9</a:t>
            </a:r>
            <a:endParaRPr lang="en-US" dirty="0"/>
          </a:p>
        </p:txBody>
      </p:sp>
      <p:sp>
        <p:nvSpPr>
          <p:cNvPr id="42" name="Oval 41"/>
          <p:cNvSpPr/>
          <p:nvPr/>
        </p:nvSpPr>
        <p:spPr>
          <a:xfrm>
            <a:off x="1858753" y="445237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smtClean="0"/>
              <a:t>10</a:t>
            </a:r>
            <a:endParaRPr lang="en-US" dirty="0"/>
          </a:p>
        </p:txBody>
      </p:sp>
      <p:sp>
        <p:nvSpPr>
          <p:cNvPr id="43" name="Oval 42"/>
          <p:cNvSpPr/>
          <p:nvPr/>
        </p:nvSpPr>
        <p:spPr>
          <a:xfrm>
            <a:off x="241346"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Tree>
    <p:extLst>
      <p:ext uri="{BB962C8B-B14F-4D97-AF65-F5344CB8AC3E}">
        <p14:creationId xmlns:p14="http://schemas.microsoft.com/office/powerpoint/2010/main" val="10726016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0</TotalTime>
  <Words>381</Words>
  <Application>Microsoft Macintosh PowerPoint</Application>
  <PresentationFormat>On-screen Show (4:3)</PresentationFormat>
  <Paragraphs>91</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IntroIT-Theme</vt:lpstr>
      <vt:lpstr>Term Project Overview</vt:lpstr>
      <vt:lpstr>Term Project Assignment</vt:lpstr>
      <vt:lpstr>Term Project</vt:lpstr>
      <vt:lpstr>Prototyping Your Project</vt:lpstr>
      <vt:lpstr>Term Project</vt:lpstr>
      <vt:lpstr>PowerPoint Presentation</vt:lpstr>
      <vt:lpstr>Group Tables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2012-09-12T21:57:33Z</dcterms:created>
  <dcterms:modified xsi:type="dcterms:W3CDTF">2014-09-11T03:30:37Z</dcterms:modified>
</cp:coreProperties>
</file>