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5" r:id="rId1"/>
  </p:sldMasterIdLst>
  <p:notesMasterIdLst>
    <p:notesMasterId r:id="rId14"/>
  </p:notesMasterIdLst>
  <p:handoutMasterIdLst>
    <p:handoutMasterId r:id="rId15"/>
  </p:handoutMasterIdLst>
  <p:sldIdLst>
    <p:sldId id="306" r:id="rId2"/>
    <p:sldId id="307" r:id="rId3"/>
    <p:sldId id="320" r:id="rId4"/>
    <p:sldId id="318" r:id="rId5"/>
    <p:sldId id="308" r:id="rId6"/>
    <p:sldId id="317" r:id="rId7"/>
    <p:sldId id="310" r:id="rId8"/>
    <p:sldId id="311" r:id="rId9"/>
    <p:sldId id="312" r:id="rId10"/>
    <p:sldId id="313" r:id="rId11"/>
    <p:sldId id="314" r:id="rId12"/>
    <p:sldId id="31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2" d="100"/>
          <a:sy n="92" d="100"/>
        </p:scale>
        <p:origin x="3732" y="102"/>
      </p:cViewPr>
      <p:guideLst/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49FF8-638B-454C-AD5E-1802EAD5D308}" type="datetimeFigureOut">
              <a:rPr lang="en-US" smtClean="0"/>
              <a:t>9/11/16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7928C-5F05-44F6-8454-71474E9733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6112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E720B-BE6A-FB4B-9CD8-77D912E0FF05}" type="datetimeFigureOut">
              <a:rPr lang="en-US" smtClean="0"/>
              <a:pPr/>
              <a:t>9/11/16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348FD-417E-BC4B-85B9-A87AE63942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013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79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29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29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636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-109" charset="2"/>
              <a:buNone/>
            </a:pPr>
            <a:fld id="{D4CBECD9-8867-4749-882E-F18FBF0F2D46}" type="slidenum">
              <a:rPr lang="en-GB">
                <a:latin typeface="Times New Roman" pitchFamily="-109" charset="0"/>
                <a:ea typeface="Bitstream Vera Sans" pitchFamily="-109" charset="0"/>
                <a:cs typeface="Bitstream Vera Sans" pitchFamily="-109" charset="0"/>
              </a:rPr>
              <a:pPr>
                <a:buFont typeface="Wingdings" pitchFamily="-109" charset="2"/>
                <a:buNone/>
              </a:pPr>
              <a:t>6</a:t>
            </a:fld>
            <a:endParaRPr lang="en-GB" dirty="0">
              <a:latin typeface="Times New Roman" pitchFamily="-109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19459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94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4"/>
            <a:ext cx="5486681" cy="4033693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360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7680" y="1294697"/>
            <a:ext cx="6488640" cy="3153931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91430" tIns="45715" rIns="91430" bIns="45715">
            <a:normAutofit/>
          </a:bodyPr>
          <a:lstStyle/>
          <a:p>
            <a:pPr defTabSz="912973">
              <a:lnSpc>
                <a:spcPct val="96000"/>
              </a:lnSpc>
              <a:spcBef>
                <a:spcPts val="1996"/>
              </a:spcBef>
              <a:buClr>
                <a:srgbClr val="6FB7D7"/>
              </a:buClr>
              <a:buSzPct val="110000"/>
              <a:buFont typeface="Wingdings 2" pitchFamily="-109" charset="2"/>
              <a:buNone/>
              <a:defRPr/>
            </a:pPr>
            <a:endParaRPr lang="en-US" sz="3200">
              <a:solidFill>
                <a:srgbClr val="595959"/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3360" y="1286054"/>
            <a:ext cx="6498158" cy="3179854"/>
          </a:xfrm>
        </p:spPr>
        <p:txBody>
          <a:bodyPr rtlCol="0" anchor="ctr" anchorCtr="0">
            <a:noAutofit/>
          </a:bodyPr>
          <a:lstStyle>
            <a:lvl1pPr marL="0" indent="0" algn="ctr" defTabSz="914305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Kozuka Gothic Pro M" pitchFamily="34" charset="-128"/>
                <a:ea typeface="Kozuka Gothic Pro M" pitchFamily="34" charset="-128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4517049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305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Kozuka Gothic Pro M" pitchFamily="34" charset="-128"/>
                <a:ea typeface="Kozuka Gothic Pro M" pitchFamily="34" charset="-128"/>
                <a:cs typeface="+mn-cs"/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9/20/2015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B1E3-8DB0-4270-B6E8-5F6F231475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3"/>
            <a:ext cx="4079545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3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305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9/20/2015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B1E3-8DB0-4270-B6E8-5F6F231475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9/20/2015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B1E3-8DB0-4270-B6E8-5F6F231475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9/20/2015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B1E3-8DB0-4270-B6E8-5F6F231475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816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9/20/2015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B1E3-8DB0-4270-B6E8-5F6F231475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9/20/2015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B1E3-8DB0-4270-B6E8-5F6F231475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3352802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rev 9/20/2015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8CBB1E3-8DB0-4270-B6E8-5F6F231475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6" y="2403145"/>
            <a:ext cx="8056563" cy="1362075"/>
          </a:xfrm>
        </p:spPr>
        <p:txBody>
          <a:bodyPr/>
          <a:lstStyle>
            <a:lvl1pPr algn="ctr">
              <a:defRPr sz="4600" b="0" cap="none" baseline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6" y="3736005"/>
            <a:ext cx="8056563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9/20/2015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B1E3-8DB0-4270-B6E8-5F6F231475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2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9/20/2015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B1E3-8DB0-4270-B6E8-5F6F231475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9/20/2015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B1E3-8DB0-4270-B6E8-5F6F231475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9/20/2015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B1E3-8DB0-4270-B6E8-5F6F231475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9/20/2015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B1E3-8DB0-4270-B6E8-5F6F231475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3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5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9/20/2015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B1E3-8DB0-4270-B6E8-5F6F231475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548641" y="108012"/>
            <a:ext cx="8042400" cy="1336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641" y="1600008"/>
            <a:ext cx="8042400" cy="434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rev 9/20/2015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486150" y="6356350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Intro to ITWS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057900" y="6356350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BB1E3-8DB0-4270-B6E8-5F6F231475D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912973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5pPr>
      <a:lvl6pPr marL="414726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6pPr>
      <a:lvl7pPr marL="829452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7pPr>
      <a:lvl8pPr marL="1244178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8pPr>
      <a:lvl9pPr marL="1658904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8485" indent="-348485" algn="l" defTabSz="912973" rtl="0" eaLnBrk="1" fontAlgn="base" hangingPunct="1">
        <a:spcBef>
          <a:spcPts val="1996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4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marL="685450" indent="-33552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22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2pPr>
      <a:lvl3pPr marL="967694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0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3pPr>
      <a:lvl4pPr marL="1262899" indent="-29520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4pPr>
      <a:lvl5pPr marL="1545143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5pPr>
      <a:lvl6pPr marL="2514340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2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5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97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ref_byfunc.asp" TargetMode="External"/><Relationship Id="rId4" Type="http://schemas.openxmlformats.org/officeDocument/2006/relationships/hyperlink" Target="http://www.w3schools.com/css/css_reference.asp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html/html_xhtml.asp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jedit.org/" TargetMode="External"/><Relationship Id="rId3" Type="http://schemas.openxmlformats.org/officeDocument/2006/relationships/hyperlink" Target="http://www.sublimetext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w3.org/WhatI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2014/REC-html5-20141028/" TargetMode="External"/><Relationship Id="rId4" Type="http://schemas.openxmlformats.org/officeDocument/2006/relationships/hyperlink" Target="http://www.w3.org/TR/2013/CR-html5-20130806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Hypertext Markup Language</a:t>
            </a:r>
            <a:br>
              <a:rPr lang="en-US" dirty="0" smtClean="0"/>
            </a:br>
            <a:r>
              <a:rPr lang="en-US" dirty="0" smtClean="0"/>
              <a:t>The Absolute Basics...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9/20/2015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B1E3-8DB0-4270-B6E8-5F6F231475D3}" type="slidenum">
              <a:rPr lang="en-US" smtClean="0"/>
              <a:t>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1453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Markup Display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Tags have three basic display states:</a:t>
            </a:r>
          </a:p>
          <a:p>
            <a:pPr marL="711552" lvl="1" indent="-361639">
              <a:buFont typeface="+mj-lt"/>
              <a:buAutoNum type="arabicPeriod"/>
            </a:pPr>
            <a:r>
              <a:rPr lang="en-US" dirty="0" smtClean="0"/>
              <a:t>block</a:t>
            </a:r>
            <a:endParaRPr lang="en-US" dirty="0"/>
          </a:p>
          <a:p>
            <a:pPr marL="993787" lvl="2" indent="-361639"/>
            <a:r>
              <a:rPr lang="en-US" dirty="0" smtClean="0"/>
              <a:t>block elements can be thought of as </a:t>
            </a:r>
            <a:br>
              <a:rPr lang="en-US" dirty="0" smtClean="0"/>
            </a:br>
            <a:r>
              <a:rPr lang="en-US" dirty="0" smtClean="0"/>
              <a:t>a box with breaks before and after, </a:t>
            </a:r>
            <a:br>
              <a:rPr lang="en-US" dirty="0" smtClean="0"/>
            </a:br>
            <a:r>
              <a:rPr lang="en-US" dirty="0" smtClean="0"/>
              <a:t>e.g. paragraphs </a:t>
            </a:r>
            <a:r>
              <a:rPr lang="en-US" dirty="0"/>
              <a:t> </a:t>
            </a:r>
            <a:r>
              <a:rPr lang="en-US" dirty="0" smtClean="0"/>
              <a:t>&amp; headings</a:t>
            </a:r>
          </a:p>
          <a:p>
            <a:pPr marL="711552" lvl="1" indent="-361639">
              <a:buFont typeface="+mj-lt"/>
              <a:buAutoNum type="arabicPeriod"/>
            </a:pPr>
            <a:r>
              <a:rPr lang="en-US" dirty="0" smtClean="0"/>
              <a:t>inline</a:t>
            </a:r>
          </a:p>
          <a:p>
            <a:pPr marL="993787" lvl="2" indent="-361639"/>
            <a:r>
              <a:rPr lang="en-US" dirty="0" smtClean="0"/>
              <a:t>inline elements flow with the content</a:t>
            </a:r>
            <a:br>
              <a:rPr lang="en-US" dirty="0" smtClean="0"/>
            </a:br>
            <a:r>
              <a:rPr lang="en-US" dirty="0" smtClean="0"/>
              <a:t>around them and do not break before </a:t>
            </a:r>
            <a:br>
              <a:rPr lang="en-US" dirty="0" smtClean="0"/>
            </a:br>
            <a:r>
              <a:rPr lang="en-US" dirty="0" smtClean="0"/>
              <a:t>and after, e.g. </a:t>
            </a:r>
            <a:r>
              <a:rPr lang="en-US" i="1" dirty="0" smtClean="0"/>
              <a:t>emphasized text</a:t>
            </a:r>
          </a:p>
          <a:p>
            <a:pPr marL="711552" lvl="1" indent="-361639">
              <a:buFont typeface="+mj-lt"/>
              <a:buAutoNum type="arabicPeriod"/>
            </a:pPr>
            <a:r>
              <a:rPr lang="en-US" dirty="0" smtClean="0"/>
              <a:t>none</a:t>
            </a:r>
          </a:p>
          <a:p>
            <a:pPr marL="993787" lvl="2" indent="-361639"/>
            <a:r>
              <a:rPr lang="en-US" dirty="0" smtClean="0"/>
              <a:t>elements with display set to none will be hidden in the browser (though their content will still exist in the markup), e.g. scripts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766" y="2089547"/>
            <a:ext cx="2678906" cy="2678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52710" y="4661297"/>
            <a:ext cx="1849860" cy="372696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CSS Box Model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67543" y="4768453"/>
            <a:ext cx="190707" cy="194765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2</a:t>
            </a:r>
            <a:endParaRPr lang="en-US" sz="2200" dirty="0">
              <a:solidFill>
                <a:schemeClr val="accent1">
                  <a:lumMod val="75000"/>
                </a:schemeClr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9/20/2015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B1E3-8DB0-4270-B6E8-5F6F231475D3}" type="slidenum">
              <a:rPr lang="en-US" smtClean="0"/>
              <a:t>10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9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to lab 1 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Look over the XHTML tutorial </a:t>
            </a:r>
            <a:r>
              <a:rPr lang="en-US" dirty="0"/>
              <a:t>at </a:t>
            </a:r>
            <a:r>
              <a:rPr lang="en-US" dirty="0">
                <a:hlinkClick r:id="rId2"/>
              </a:rPr>
              <a:t>http://www.w3schools.com/html/</a:t>
            </a:r>
            <a:r>
              <a:rPr lang="en-US" dirty="0" smtClean="0">
                <a:hlinkClick r:id="rId2"/>
              </a:rPr>
              <a:t>html_xhtml.asp</a:t>
            </a:r>
            <a:endParaRPr lang="en-US" dirty="0" smtClean="0"/>
          </a:p>
          <a:p>
            <a:pPr marL="349925" lvl="1" indent="0">
              <a:buNone/>
            </a:pPr>
            <a:r>
              <a:rPr lang="en-US" dirty="0" smtClean="0"/>
              <a:t>– This covers the basic rules of XHTML which we will be using during Monday's lab.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Visit W3Schools XHTML tag reference, listed by function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www.w3schools.com/tags/ref_byfunc.asp</a:t>
            </a:r>
            <a:endParaRPr lang="en-US" dirty="0" smtClean="0"/>
          </a:p>
          <a:p>
            <a:pPr lvl="2"/>
            <a:r>
              <a:rPr lang="en-US" dirty="0" smtClean="0"/>
              <a:t>look through the tag listing</a:t>
            </a:r>
          </a:p>
          <a:p>
            <a:pPr lvl="2"/>
            <a:r>
              <a:rPr lang="en-US" dirty="0" smtClean="0"/>
              <a:t>ignore elements marked “deprecated” – they are not to be used</a:t>
            </a:r>
          </a:p>
          <a:p>
            <a:pPr lvl="1"/>
            <a:r>
              <a:rPr lang="en-US" dirty="0" smtClean="0"/>
              <a:t>Look also at the W3Schools </a:t>
            </a:r>
            <a:r>
              <a:rPr lang="en-US" dirty="0"/>
              <a:t>CSS reference</a:t>
            </a:r>
            <a:br>
              <a:rPr lang="en-US" dirty="0"/>
            </a:b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www.w3schools.com/css/css_reference.asp</a:t>
            </a:r>
            <a:r>
              <a:rPr lang="en-US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9/20/2015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B1E3-8DB0-4270-B6E8-5F6F231475D3}" type="slidenum">
              <a:rPr lang="en-US" smtClean="0"/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31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jEdit</a:t>
            </a:r>
            <a:r>
              <a:rPr lang="en-US" dirty="0" smtClean="0"/>
              <a:t> configuration, (alternative=</a:t>
            </a:r>
            <a:r>
              <a:rPr lang="en-US" dirty="0" smtClean="0">
                <a:hlinkClick r:id="rId3"/>
              </a:rPr>
              <a:t>Sublime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Examine browser tools</a:t>
            </a:r>
          </a:p>
          <a:p>
            <a:pPr lvl="1"/>
            <a:r>
              <a:rPr lang="en-US" dirty="0" smtClean="0"/>
              <a:t>Chrome </a:t>
            </a:r>
          </a:p>
          <a:p>
            <a:pPr lvl="1"/>
            <a:r>
              <a:rPr lang="en-US" dirty="0" smtClean="0"/>
              <a:t>Web Developer's Toolbar</a:t>
            </a:r>
          </a:p>
          <a:p>
            <a:pPr marL="349925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9/20/2015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B1E3-8DB0-4270-B6E8-5F6F231475D3}" type="slidenum">
              <a:rPr lang="en-US" smtClean="0"/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17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en-US" smtClean="0"/>
              <a:t>yper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mtClean="0"/>
              <a:t>ext 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smtClean="0"/>
              <a:t>arkup 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US" smtClean="0"/>
              <a:t>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What is Hypertext?</a:t>
            </a:r>
            <a:endParaRPr lang="en-US" sz="1600" dirty="0" smtClean="0"/>
          </a:p>
          <a:p>
            <a:pPr lvl="1"/>
            <a:r>
              <a:rPr lang="en-US" sz="1600" dirty="0" smtClean="0"/>
              <a:t>Text containing links to more text. (see </a:t>
            </a:r>
            <a:r>
              <a:rPr lang="en-US" sz="1600" dirty="0" smtClean="0">
                <a:hlinkClick r:id="rId3"/>
              </a:rPr>
              <a:t>http://www.w3.org/WhatIs.html</a:t>
            </a:r>
            <a:r>
              <a:rPr lang="en-US" sz="1600" dirty="0" smtClean="0"/>
              <a:t>)</a:t>
            </a:r>
          </a:p>
          <a:p>
            <a:r>
              <a:rPr lang="en-US" sz="2200" dirty="0" smtClean="0"/>
              <a:t>What is a markup language?</a:t>
            </a:r>
          </a:p>
          <a:p>
            <a:pPr lvl="1"/>
            <a:r>
              <a:rPr lang="en-US" sz="1600" dirty="0" smtClean="0"/>
              <a:t>A way to embed formatting information within a text file by using tags</a:t>
            </a:r>
          </a:p>
          <a:p>
            <a:pPr lvl="1"/>
            <a:r>
              <a:rPr lang="en-US" sz="1600" dirty="0" smtClean="0"/>
              <a:t>A way to describe the data or information (metadata) contained in a text file</a:t>
            </a:r>
          </a:p>
          <a:p>
            <a:r>
              <a:rPr lang="en-US" sz="2200" dirty="0" smtClean="0"/>
              <a:t>What is a tag?</a:t>
            </a:r>
          </a:p>
          <a:p>
            <a:pPr lvl="1"/>
            <a:r>
              <a:rPr lang="en-US" sz="1600" dirty="0" smtClean="0"/>
              <a:t>Method of identifying metadata within a document</a:t>
            </a:r>
          </a:p>
          <a:p>
            <a:r>
              <a:rPr lang="en-US" sz="2200" dirty="0" smtClean="0"/>
              <a:t>What is metadata?</a:t>
            </a:r>
          </a:p>
          <a:p>
            <a:pPr lvl="1"/>
            <a:r>
              <a:rPr lang="en-US" sz="1600" dirty="0" smtClean="0"/>
              <a:t>Data that describes data (</a:t>
            </a:r>
            <a:r>
              <a:rPr lang="en-US" sz="1600" dirty="0" err="1" smtClean="0"/>
              <a:t>ie</a:t>
            </a:r>
            <a:r>
              <a:rPr lang="en-US" sz="1600" dirty="0" smtClean="0"/>
              <a:t> GPS info in a digital picture)</a:t>
            </a:r>
          </a:p>
          <a:p>
            <a:pPr lvl="1"/>
            <a:r>
              <a:rPr lang="en-US" sz="1600" dirty="0" smtClean="0"/>
              <a:t>Tags are used to describe the information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9/20/2015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B1E3-8DB0-4270-B6E8-5F6F231475D3}" type="slidenum">
              <a:rPr lang="en-US" smtClean="0"/>
              <a:t>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9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en-US" smtClean="0"/>
              <a:t>yper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mtClean="0"/>
              <a:t>ext 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smtClean="0"/>
              <a:t>arkup 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US" smtClean="0"/>
              <a:t>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So: What is </a:t>
            </a:r>
            <a:r>
              <a:rPr lang="en-US" sz="2200" dirty="0" err="1" smtClean="0"/>
              <a:t>HyperText</a:t>
            </a:r>
            <a:r>
              <a:rPr lang="en-US" sz="2200" dirty="0" smtClean="0"/>
              <a:t> Markup Language?</a:t>
            </a:r>
            <a:endParaRPr lang="en-US" sz="1600" dirty="0" smtClean="0"/>
          </a:p>
          <a:p>
            <a:pPr lvl="1"/>
            <a:r>
              <a:rPr lang="en-US" sz="2000" dirty="0" smtClean="0"/>
              <a:t>A simple way of marking up documents so that they can </a:t>
            </a:r>
            <a:r>
              <a:rPr lang="en-US" sz="2000" dirty="0"/>
              <a:t>shared </a:t>
            </a:r>
            <a:r>
              <a:rPr lang="en-US" sz="2000" dirty="0" smtClean="0"/>
              <a:t>(and understood) over </a:t>
            </a:r>
            <a:r>
              <a:rPr lang="en-US" sz="2000" dirty="0"/>
              <a:t>networks </a:t>
            </a:r>
            <a:r>
              <a:rPr lang="en-US" sz="1100" dirty="0"/>
              <a:t>(using HTTP - which uses TCP)</a:t>
            </a:r>
            <a:endParaRPr lang="en-US" sz="2000" dirty="0"/>
          </a:p>
          <a:p>
            <a:r>
              <a:rPr lang="en-US" sz="2200" dirty="0" smtClean="0"/>
              <a:t>Why use it?</a:t>
            </a:r>
          </a:p>
          <a:p>
            <a:pPr lvl="1"/>
            <a:r>
              <a:rPr lang="en-US" sz="1600" dirty="0" smtClean="0"/>
              <a:t>Simple</a:t>
            </a:r>
          </a:p>
          <a:p>
            <a:pPr lvl="1"/>
            <a:r>
              <a:rPr lang="en-US" sz="1600" dirty="0" smtClean="0"/>
              <a:t>Lightweight (just plain text)</a:t>
            </a:r>
          </a:p>
          <a:p>
            <a:pPr lvl="1"/>
            <a:r>
              <a:rPr lang="en-US" sz="1600" dirty="0" smtClean="0"/>
              <a:t>An easy way to send information both for users to see, and computers to interpret at the same time.</a:t>
            </a:r>
          </a:p>
          <a:p>
            <a:r>
              <a:rPr lang="en-US" sz="2200" dirty="0" smtClean="0"/>
              <a:t>Tags?</a:t>
            </a:r>
          </a:p>
          <a:p>
            <a:pPr lvl="1"/>
            <a:r>
              <a:rPr lang="en-US" sz="1600" dirty="0" smtClean="0"/>
              <a:t>Tags for presentation – www </a:t>
            </a:r>
          </a:p>
          <a:p>
            <a:pPr lvl="1"/>
            <a:r>
              <a:rPr lang="en-US" sz="1600" dirty="0" smtClean="0"/>
              <a:t>Tags for interpretation – Semantic Web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9/20/2015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B1E3-8DB0-4270-B6E8-5F6F231475D3}" type="slidenum">
              <a:rPr lang="en-US" smtClean="0"/>
              <a:t>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4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en-US" dirty="0" err="1"/>
              <a:t>yper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dirty="0" err="1"/>
              <a:t>ext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dirty="0"/>
              <a:t>arkup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US" dirty="0"/>
              <a:t>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Why </a:t>
            </a:r>
            <a:r>
              <a:rPr lang="en-US" sz="2200" dirty="0"/>
              <a:t>learn it??  Why not just use some GUI??</a:t>
            </a:r>
          </a:p>
          <a:p>
            <a:pPr lvl="1"/>
            <a:r>
              <a:rPr lang="en-US" sz="2000" dirty="0"/>
              <a:t>HTML is a </a:t>
            </a:r>
            <a:r>
              <a:rPr lang="en-US" sz="2000" i="1" dirty="0"/>
              <a:t>semantic*</a:t>
            </a:r>
            <a:r>
              <a:rPr lang="en-US" sz="2000" dirty="0"/>
              <a:t> markup – understanding the underlying semantics will help you make good decisions about how </a:t>
            </a:r>
            <a:r>
              <a:rPr lang="en-US" sz="2000" i="1" dirty="0"/>
              <a:t>machines</a:t>
            </a:r>
            <a:r>
              <a:rPr lang="en-US" sz="2000" dirty="0"/>
              <a:t> will interpret your documents (e.g. search engines!)</a:t>
            </a:r>
          </a:p>
          <a:p>
            <a:pPr lvl="1"/>
            <a:r>
              <a:rPr lang="en-US" sz="2000" dirty="0"/>
              <a:t>If you do </a:t>
            </a:r>
            <a:r>
              <a:rPr lang="en-US" sz="2000" i="1" dirty="0"/>
              <a:t>any</a:t>
            </a:r>
            <a:r>
              <a:rPr lang="en-US" sz="2000" dirty="0"/>
              <a:t> web coding, you’ll want to know it</a:t>
            </a:r>
          </a:p>
          <a:p>
            <a:pPr lvl="1"/>
            <a:r>
              <a:rPr lang="en-US" sz="2000" dirty="0"/>
              <a:t>If you want to design or develop real-world web applications with a modern user interface, you’ll want to be fluent in it</a:t>
            </a:r>
          </a:p>
          <a:p>
            <a:r>
              <a:rPr lang="en-US" sz="2200" dirty="0" smtClean="0"/>
              <a:t>Use </a:t>
            </a:r>
            <a:r>
              <a:rPr lang="en-US" sz="2200" dirty="0"/>
              <a:t>markup tags to build document structure, e.g. </a:t>
            </a:r>
            <a:endParaRPr lang="en-US" sz="2200" dirty="0" smtClean="0"/>
          </a:p>
          <a:p>
            <a:pPr marL="349925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&lt;</a:t>
            </a:r>
            <a:r>
              <a:rPr lang="en-US" sz="2000" dirty="0"/>
              <a:t>p&gt;This is a paragraph.&lt;/p&gt;</a:t>
            </a:r>
          </a:p>
          <a:p>
            <a:pPr marL="0" indent="0">
              <a:buNone/>
            </a:pPr>
            <a:r>
              <a:rPr lang="en-US" sz="1700" dirty="0"/>
              <a:t>*</a:t>
            </a:r>
            <a:r>
              <a:rPr lang="en-US" sz="1700" i="1" dirty="0"/>
              <a:t>the tags can say something meaningful about the content they contain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9/20/2015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B1E3-8DB0-4270-B6E8-5F6F231475D3}" type="slidenum">
              <a:rPr lang="en-US" smtClean="0"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69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8641" y="108012"/>
            <a:ext cx="8042400" cy="794122"/>
          </a:xfrm>
        </p:spPr>
        <p:txBody>
          <a:bodyPr/>
          <a:lstStyle/>
          <a:p>
            <a:r>
              <a:rPr lang="en-US" dirty="0" smtClean="0"/>
              <a:t>HTML Versions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7222" y="1065849"/>
            <a:ext cx="8042400" cy="4343496"/>
          </a:xfrm>
        </p:spPr>
        <p:txBody>
          <a:bodyPr/>
          <a:lstStyle/>
          <a:p>
            <a:r>
              <a:rPr lang="en-US" sz="2200" dirty="0"/>
              <a:t>Current “HTML” versions:</a:t>
            </a:r>
          </a:p>
          <a:p>
            <a:pPr lvl="1"/>
            <a:r>
              <a:rPr lang="en-US" sz="2000" dirty="0"/>
              <a:t>XHTML 1.0</a:t>
            </a:r>
          </a:p>
          <a:p>
            <a:pPr lvl="1"/>
            <a:r>
              <a:rPr lang="en-US" sz="2000" dirty="0"/>
              <a:t>HTML 4.01</a:t>
            </a:r>
          </a:p>
          <a:p>
            <a:r>
              <a:rPr lang="en-US" sz="2200" dirty="0"/>
              <a:t>We will focus on </a:t>
            </a:r>
            <a:r>
              <a:rPr lang="en-US" sz="2200" dirty="0" smtClean="0"/>
              <a:t>XHTML </a:t>
            </a:r>
            <a:r>
              <a:rPr lang="en-US" sz="2200" dirty="0"/>
              <a:t>&amp; HTML 5</a:t>
            </a:r>
          </a:p>
          <a:p>
            <a:r>
              <a:rPr lang="en-US" sz="2200" dirty="0"/>
              <a:t>Work on HTML 5 is ongoing</a:t>
            </a:r>
          </a:p>
          <a:p>
            <a:pPr lvl="1"/>
            <a:r>
              <a:rPr lang="en-US" sz="2000" dirty="0" smtClean="0"/>
              <a:t>Now a formal W3C </a:t>
            </a:r>
            <a:r>
              <a:rPr lang="en-US" sz="2000" dirty="0" smtClean="0">
                <a:hlinkClick r:id="rId3"/>
              </a:rPr>
              <a:t>Recommendation</a:t>
            </a:r>
            <a:r>
              <a:rPr lang="en-US" sz="2000" dirty="0" smtClean="0">
                <a:hlinkClick r:id="rId4"/>
              </a:rPr>
              <a:t> </a:t>
            </a:r>
            <a:r>
              <a:rPr lang="en-US" sz="2000" dirty="0" smtClean="0"/>
              <a:t>– as of Oct 2014</a:t>
            </a:r>
            <a:endParaRPr lang="en-US" sz="2000" dirty="0"/>
          </a:p>
          <a:p>
            <a:pPr lvl="1"/>
            <a:r>
              <a:rPr lang="en-US" sz="2000" dirty="0" smtClean="0"/>
              <a:t>A working draft for 5.1 is already in the works most recent 8/31/15</a:t>
            </a:r>
            <a:endParaRPr lang="en-US" sz="2000" dirty="0"/>
          </a:p>
          <a:p>
            <a:pPr lvl="1"/>
            <a:r>
              <a:rPr lang="en-US" sz="2000" dirty="0"/>
              <a:t>browser support for its new features is hit or miss</a:t>
            </a:r>
          </a:p>
          <a:p>
            <a:pPr lvl="1"/>
            <a:r>
              <a:rPr lang="en-US" sz="2000" dirty="0"/>
              <a:t>..</a:t>
            </a:r>
            <a:r>
              <a:rPr lang="en-US" sz="2000" dirty="0" smtClean="0"/>
              <a:t>.but it is much better - we </a:t>
            </a:r>
            <a:r>
              <a:rPr lang="en-US" sz="2000" dirty="0"/>
              <a:t>will talk about as we go</a:t>
            </a:r>
          </a:p>
          <a:p>
            <a:r>
              <a:rPr lang="en-US" sz="2200" dirty="0"/>
              <a:t>XHTML is well supported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49391" y="2250282"/>
            <a:ext cx="1114938" cy="411170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HTML 5</a:t>
            </a:r>
          </a:p>
        </p:txBody>
      </p:sp>
      <p:cxnSp>
        <p:nvCxnSpPr>
          <p:cNvPr id="8" name="Straight Arrow Connector 7"/>
          <p:cNvCxnSpPr>
            <a:endCxn id="6" idx="1"/>
          </p:cNvCxnSpPr>
          <p:nvPr/>
        </p:nvCxnSpPr>
        <p:spPr>
          <a:xfrm>
            <a:off x="2696766" y="2250281"/>
            <a:ext cx="2152625" cy="205585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696766" y="2518172"/>
            <a:ext cx="1821656" cy="143279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9/20/2015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B1E3-8DB0-4270-B6E8-5F6F231475D3}" type="slidenum">
              <a:rPr lang="en-US" smtClean="0"/>
              <a:t>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92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0" y="273629"/>
            <a:ext cx="8229600" cy="805044"/>
          </a:xfrm>
        </p:spPr>
        <p:txBody>
          <a:bodyPr/>
          <a:lstStyle/>
          <a:p>
            <a:pPr>
              <a:tabLst>
                <a:tab pos="656480" algn="l"/>
                <a:tab pos="1312958" algn="l"/>
                <a:tab pos="1969440" algn="l"/>
                <a:tab pos="2625920" algn="l"/>
                <a:tab pos="3282398" algn="l"/>
                <a:tab pos="3938880" algn="l"/>
                <a:tab pos="4595360" algn="l"/>
                <a:tab pos="5251839" algn="l"/>
                <a:tab pos="5908319" algn="l"/>
                <a:tab pos="6564800" algn="l"/>
                <a:tab pos="7221279" algn="l"/>
                <a:tab pos="7877760" algn="l"/>
              </a:tabLst>
            </a:pPr>
            <a:r>
              <a:rPr lang="en-GB" dirty="0" smtClean="0"/>
              <a:t>An HTML </a:t>
            </a:r>
            <a:r>
              <a:rPr lang="en-GB" dirty="0"/>
              <a:t>D</a:t>
            </a:r>
            <a:r>
              <a:rPr lang="en-GB" dirty="0" smtClean="0"/>
              <a:t>ocument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1464783" y="1222974"/>
            <a:ext cx="6428160" cy="4769781"/>
            <a:chOff x="2275328" y="2123998"/>
            <a:chExt cx="9142272" cy="6783689"/>
          </a:xfrm>
        </p:grpSpPr>
        <p:sp>
          <p:nvSpPr>
            <p:cNvPr id="6" name="Rectangle 5"/>
            <p:cNvSpPr/>
            <p:nvPr/>
          </p:nvSpPr>
          <p:spPr>
            <a:xfrm>
              <a:off x="2275328" y="2123998"/>
              <a:ext cx="9142272" cy="67836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17964" tIns="365760" rIns="117964" bIns="58983" rtlCol="0" anchor="t"/>
            <a:lstStyle/>
            <a:p>
              <a:pPr algn="l"/>
              <a:r>
                <a:rPr lang="en-US" sz="4800" baseline="30000" dirty="0" smtClean="0">
                  <a:solidFill>
                    <a:schemeClr val="tx1"/>
                  </a:solidFill>
                </a:rPr>
                <a:t>&lt;html&gt;</a:t>
              </a:r>
            </a:p>
            <a:p>
              <a:pPr algn="l"/>
              <a:endParaRPr lang="en-US" sz="4800" baseline="30000" dirty="0" smtClean="0">
                <a:solidFill>
                  <a:schemeClr val="tx1"/>
                </a:solidFill>
              </a:endParaRPr>
            </a:p>
            <a:p>
              <a:pPr algn="l"/>
              <a:endParaRPr lang="en-US" sz="4800" baseline="30000" dirty="0" smtClean="0">
                <a:solidFill>
                  <a:schemeClr val="tx1"/>
                </a:solidFill>
              </a:endParaRPr>
            </a:p>
            <a:p>
              <a:pPr algn="l"/>
              <a:endParaRPr lang="en-US" sz="4800" baseline="30000" dirty="0" smtClean="0">
                <a:solidFill>
                  <a:schemeClr val="tx1"/>
                </a:solidFill>
              </a:endParaRPr>
            </a:p>
            <a:p>
              <a:pPr algn="l"/>
              <a:endParaRPr lang="en-US" sz="4800" baseline="30000" dirty="0" smtClean="0">
                <a:solidFill>
                  <a:schemeClr val="tx1"/>
                </a:solidFill>
              </a:endParaRPr>
            </a:p>
            <a:p>
              <a:pPr algn="l"/>
              <a:endParaRPr lang="en-US" sz="4800" baseline="30000" dirty="0" smtClean="0">
                <a:solidFill>
                  <a:schemeClr val="tx1"/>
                </a:solidFill>
              </a:endParaRPr>
            </a:p>
            <a:p>
              <a:pPr algn="l"/>
              <a:endParaRPr lang="en-US" sz="4800" baseline="30000" dirty="0" smtClean="0">
                <a:solidFill>
                  <a:schemeClr val="tx1"/>
                </a:solidFill>
              </a:endParaRPr>
            </a:p>
            <a:p>
              <a:pPr algn="l"/>
              <a:endParaRPr lang="en-US" sz="4800" baseline="30000" dirty="0" smtClean="0">
                <a:solidFill>
                  <a:schemeClr val="tx1"/>
                </a:solidFill>
              </a:endParaRPr>
            </a:p>
            <a:p>
              <a:pPr algn="l"/>
              <a:r>
                <a:rPr lang="en-US" sz="4800" baseline="30000" dirty="0" smtClean="0">
                  <a:solidFill>
                    <a:schemeClr val="tx1"/>
                  </a:solidFill>
                </a:rPr>
                <a:t>&lt;/html&gt;</a:t>
              </a:r>
              <a:endParaRPr lang="en-US" sz="4800" baseline="30000" dirty="0">
                <a:solidFill>
                  <a:schemeClr val="tx1"/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160064" y="3040799"/>
              <a:ext cx="7471104" cy="4884001"/>
              <a:chOff x="3160064" y="2812199"/>
              <a:chExt cx="7471104" cy="4884001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160064" y="2812199"/>
                <a:ext cx="7471104" cy="214080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117964" tIns="182880" rIns="117964" bIns="58983" rtlCol="0" anchor="t"/>
              <a:lstStyle/>
              <a:p>
                <a:pPr algn="l"/>
                <a:r>
                  <a:rPr lang="en-US" sz="4800" baseline="30000" dirty="0" smtClean="0">
                    <a:solidFill>
                      <a:srgbClr val="000000"/>
                    </a:solidFill>
                  </a:rPr>
                  <a:t>&lt;head&gt;</a:t>
                </a:r>
              </a:p>
              <a:p>
                <a:pPr algn="l"/>
                <a:endParaRPr lang="en-US" sz="4800" baseline="30000" dirty="0" smtClean="0">
                  <a:solidFill>
                    <a:srgbClr val="000000"/>
                  </a:solidFill>
                </a:endParaRPr>
              </a:p>
              <a:p>
                <a:pPr algn="l"/>
                <a:r>
                  <a:rPr lang="en-US" sz="4800" baseline="30000" dirty="0" smtClean="0">
                    <a:solidFill>
                      <a:srgbClr val="000000"/>
                    </a:solidFill>
                  </a:rPr>
                  <a:t>&lt;/head&gt;</a:t>
                </a:r>
                <a:endParaRPr lang="en-US" sz="4800" baseline="30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160064" y="4953000"/>
                <a:ext cx="7471104" cy="2743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lIns="117964" tIns="182880" rIns="117964" bIns="58983" rtlCol="0" anchor="t"/>
              <a:lstStyle/>
              <a:p>
                <a:pPr algn="l"/>
                <a:r>
                  <a:rPr lang="en-US" sz="4800" baseline="30000" dirty="0" smtClean="0">
                    <a:solidFill>
                      <a:srgbClr val="000000"/>
                    </a:solidFill>
                  </a:rPr>
                  <a:t>&lt;body&gt;</a:t>
                </a:r>
              </a:p>
              <a:p>
                <a:pPr algn="l"/>
                <a:endParaRPr lang="en-US" sz="4800" baseline="30000" dirty="0" smtClean="0">
                  <a:solidFill>
                    <a:srgbClr val="000000"/>
                  </a:solidFill>
                </a:endParaRPr>
              </a:p>
              <a:p>
                <a:pPr algn="l"/>
                <a:endParaRPr lang="en-US" sz="4800" baseline="30000" dirty="0" smtClean="0">
                  <a:solidFill>
                    <a:srgbClr val="000000"/>
                  </a:solidFill>
                </a:endParaRPr>
              </a:p>
              <a:p>
                <a:pPr algn="l"/>
                <a:r>
                  <a:rPr lang="en-US" sz="4800" baseline="30000" dirty="0" smtClean="0">
                    <a:solidFill>
                      <a:srgbClr val="000000"/>
                    </a:solidFill>
                  </a:rPr>
                  <a:t>&lt;/body&gt;</a:t>
                </a:r>
                <a:endParaRPr lang="en-US" sz="4800" baseline="300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9/20/2015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B1E3-8DB0-4270-B6E8-5F6F231475D3}" type="slidenum">
              <a:rPr lang="en-US" smtClean="0"/>
              <a:t>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4004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 (HTML 5)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2500" dirty="0"/>
              <a:t>&lt;!DOCTYPE HTML&gt;</a:t>
            </a:r>
            <a:endParaRPr lang="en-US" dirty="0" smtClean="0"/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dirty="0" smtClean="0"/>
              <a:t>&lt;</a:t>
            </a:r>
            <a:r>
              <a:rPr lang="en-US" dirty="0"/>
              <a:t>html&gt;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dirty="0"/>
              <a:t>    &lt;head&gt;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dirty="0"/>
              <a:t>        &lt;</a:t>
            </a:r>
            <a:r>
              <a:rPr lang="en-US" dirty="0" smtClean="0"/>
              <a:t>title&gt;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dirty="0"/>
              <a:t> </a:t>
            </a:r>
            <a:r>
              <a:rPr lang="en-US" dirty="0" smtClean="0"/>
              <a:t>             a title for the document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dirty="0"/>
              <a:t> </a:t>
            </a:r>
            <a:r>
              <a:rPr lang="en-US" dirty="0" smtClean="0"/>
              <a:t>       &lt;/</a:t>
            </a:r>
            <a:r>
              <a:rPr lang="en-US" dirty="0"/>
              <a:t>title&gt;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dirty="0"/>
              <a:t>    &lt;/head&gt;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dirty="0"/>
              <a:t>    &lt;body&gt;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dirty="0"/>
              <a:t>        </a:t>
            </a:r>
            <a:r>
              <a:rPr lang="en-US" dirty="0" smtClean="0"/>
              <a:t>      document content goes </a:t>
            </a:r>
            <a:r>
              <a:rPr lang="en-US" dirty="0"/>
              <a:t>here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dirty="0"/>
              <a:t>    &lt;/body&gt;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dirty="0"/>
              <a:t>&lt;/html&gt;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9/20/2015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B1E3-8DB0-4270-B6E8-5F6F231475D3}" type="slidenum">
              <a:rPr lang="en-US" smtClean="0"/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5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&lt;head&gt;…&lt;/head&gt;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Contains document header information, e.g. the document title, file includes, meta information, page-level scripts and styles ...</a:t>
            </a:r>
          </a:p>
          <a:p>
            <a:r>
              <a:rPr lang="en-US" sz="2000" dirty="0"/>
              <a:t>Examples of markup found in the head:</a:t>
            </a:r>
          </a:p>
          <a:p>
            <a:pPr lvl="1"/>
            <a:r>
              <a:rPr lang="en-US" sz="1700" dirty="0"/>
              <a:t>&lt;title&gt;Document Title&lt;/title</a:t>
            </a:r>
            <a:r>
              <a:rPr lang="en-US" sz="1700" dirty="0" smtClean="0"/>
              <a:t>&gt;</a:t>
            </a:r>
          </a:p>
          <a:p>
            <a:pPr lvl="1"/>
            <a:r>
              <a:rPr lang="en-US" sz="1700" dirty="0" smtClean="0"/>
              <a:t>&lt;style type=“text/</a:t>
            </a:r>
            <a:r>
              <a:rPr lang="en-US" sz="1700" dirty="0" err="1" smtClean="0"/>
              <a:t>css</a:t>
            </a:r>
            <a:r>
              <a:rPr lang="en-US" sz="1700" dirty="0" smtClean="0"/>
              <a:t>”&gt;</a:t>
            </a:r>
            <a:endParaRPr lang="en-US" sz="1700" dirty="0"/>
          </a:p>
          <a:p>
            <a:pPr lvl="1"/>
            <a:r>
              <a:rPr lang="en-US" sz="1700" dirty="0"/>
              <a:t>&lt;link </a:t>
            </a:r>
            <a:r>
              <a:rPr lang="en-US" sz="1700" dirty="0" err="1"/>
              <a:t>href</a:t>
            </a:r>
            <a:r>
              <a:rPr lang="en-US" sz="1700" dirty="0"/>
              <a:t>=“styles.css" </a:t>
            </a:r>
            <a:r>
              <a:rPr lang="en-US" sz="1700" dirty="0" err="1"/>
              <a:t>rel</a:t>
            </a:r>
            <a:r>
              <a:rPr lang="en-US" sz="1700" dirty="0"/>
              <a:t>="</a:t>
            </a:r>
            <a:r>
              <a:rPr lang="en-US" sz="1700" dirty="0" err="1"/>
              <a:t>stylesheet</a:t>
            </a:r>
            <a:r>
              <a:rPr lang="en-US" sz="1700" dirty="0"/>
              <a:t>" type="text/</a:t>
            </a:r>
            <a:r>
              <a:rPr lang="en-US" sz="1700" dirty="0" err="1"/>
              <a:t>css</a:t>
            </a:r>
            <a:r>
              <a:rPr lang="en-US" sz="1700" dirty="0"/>
              <a:t>"/&gt;</a:t>
            </a:r>
          </a:p>
          <a:p>
            <a:pPr lvl="1"/>
            <a:r>
              <a:rPr lang="en-US" sz="1700" dirty="0"/>
              <a:t>&lt;script type=“text/</a:t>
            </a:r>
            <a:r>
              <a:rPr lang="en-US" sz="1700" dirty="0" err="1"/>
              <a:t>javascript</a:t>
            </a:r>
            <a:r>
              <a:rPr lang="en-US" sz="1700" dirty="0"/>
              <a:t>”&gt; some </a:t>
            </a:r>
            <a:r>
              <a:rPr lang="en-US" sz="1700" dirty="0" err="1"/>
              <a:t>javascript</a:t>
            </a:r>
            <a:r>
              <a:rPr lang="en-US" sz="1700" dirty="0"/>
              <a:t> here &lt;/script&gt;</a:t>
            </a:r>
          </a:p>
          <a:p>
            <a:pPr lvl="1"/>
            <a:r>
              <a:rPr lang="en-US" sz="1700" dirty="0"/>
              <a:t>&lt;meta http-</a:t>
            </a:r>
            <a:r>
              <a:rPr lang="en-US" sz="1700" dirty="0" err="1"/>
              <a:t>equiv</a:t>
            </a:r>
            <a:r>
              <a:rPr lang="en-US" sz="1700" dirty="0"/>
              <a:t>="Content-Type" </a:t>
            </a: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1700" dirty="0" smtClean="0"/>
              <a:t>               content</a:t>
            </a:r>
            <a:r>
              <a:rPr lang="en-US" sz="1700" dirty="0"/>
              <a:t>="text/html; charset=UTF-8"/&gt;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9/20/2015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B1E3-8DB0-4270-B6E8-5F6F231475D3}" type="slidenum">
              <a:rPr lang="en-US" smtClean="0"/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72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&lt;body&gt;…&lt;/body&gt;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Contains document content, e.g. paragraphs of text, images, captions, videos, interactive components, inline scripts ...</a:t>
            </a:r>
          </a:p>
          <a:p>
            <a:r>
              <a:rPr lang="en-US" sz="2000" dirty="0"/>
              <a:t>Examples of markup found in the body:</a:t>
            </a:r>
          </a:p>
          <a:p>
            <a:pPr lvl="1"/>
            <a:r>
              <a:rPr lang="en-US" sz="1700" dirty="0"/>
              <a:t>&lt;h1&gt;This is a First-level Heading&lt;/h1&gt;</a:t>
            </a:r>
          </a:p>
          <a:p>
            <a:pPr lvl="1"/>
            <a:r>
              <a:rPr lang="en-US" sz="1700" dirty="0"/>
              <a:t>&lt;h2&gt;This is a Second-level Heading&lt;/h2&gt;</a:t>
            </a:r>
          </a:p>
          <a:p>
            <a:pPr lvl="1"/>
            <a:r>
              <a:rPr lang="en-US" sz="1700" dirty="0"/>
              <a:t>&lt;p&gt;paragraph text&lt;/p&gt;</a:t>
            </a:r>
          </a:p>
          <a:p>
            <a:pPr lvl="1"/>
            <a:r>
              <a:rPr lang="en-US" sz="1700" dirty="0"/>
              <a:t>&lt;</a:t>
            </a:r>
            <a:r>
              <a:rPr lang="en-US" sz="1700" dirty="0" err="1"/>
              <a:t>em</a:t>
            </a:r>
            <a:r>
              <a:rPr lang="en-US" sz="1700" dirty="0"/>
              <a:t>&gt;emphasized text&lt;/</a:t>
            </a:r>
            <a:r>
              <a:rPr lang="en-US" sz="1700" dirty="0" err="1"/>
              <a:t>em</a:t>
            </a:r>
            <a:r>
              <a:rPr lang="en-US" sz="1700" dirty="0"/>
              <a:t>&gt;</a:t>
            </a:r>
          </a:p>
          <a:p>
            <a:pPr lvl="1"/>
            <a:r>
              <a:rPr lang="en-US" sz="1700" dirty="0"/>
              <a:t>&lt;div id=“footer”&gt;An arbitrary block named “footer”&lt;/div&gt;</a:t>
            </a:r>
          </a:p>
          <a:p>
            <a:pPr lvl="1"/>
            <a:r>
              <a:rPr lang="en-US" sz="1700" dirty="0"/>
              <a:t>&lt;</a:t>
            </a:r>
            <a:r>
              <a:rPr lang="en-US" sz="1700" dirty="0" err="1"/>
              <a:t>img</a:t>
            </a:r>
            <a:r>
              <a:rPr lang="en-US" sz="1700" dirty="0"/>
              <a:t> </a:t>
            </a:r>
            <a:r>
              <a:rPr lang="en-US" sz="1700" dirty="0" err="1"/>
              <a:t>src</a:t>
            </a:r>
            <a:r>
              <a:rPr lang="en-US" sz="1700" dirty="0"/>
              <a:t>=“figure1.jpg” width=“500” height=“300” alt=“Figure 1”/&gt;</a:t>
            </a:r>
          </a:p>
          <a:p>
            <a:pPr lvl="1"/>
            <a:r>
              <a:rPr lang="en-US" sz="1700" dirty="0"/>
              <a:t>&lt;</a:t>
            </a:r>
            <a:r>
              <a:rPr lang="en-US" sz="1700" dirty="0" err="1"/>
              <a:t>ul</a:t>
            </a:r>
            <a:r>
              <a:rPr lang="en-US" sz="1700" dirty="0"/>
              <a:t>&gt;</a:t>
            </a:r>
            <a:br>
              <a:rPr lang="en-US" sz="1700" dirty="0"/>
            </a:br>
            <a:r>
              <a:rPr lang="en-US" sz="1700" dirty="0"/>
              <a:t>      &lt;li&gt;bulleted list item 1&lt;/li&gt;</a:t>
            </a:r>
            <a:br>
              <a:rPr lang="en-US" sz="1700" dirty="0"/>
            </a:br>
            <a:r>
              <a:rPr lang="en-US" sz="1700" dirty="0"/>
              <a:t>      &lt;li&gt;bulleted list item 2&lt;/li&gt;</a:t>
            </a:r>
            <a:br>
              <a:rPr lang="en-US" sz="1700" dirty="0"/>
            </a:br>
            <a:r>
              <a:rPr lang="en-US" sz="1700" dirty="0"/>
              <a:t>&lt;/</a:t>
            </a:r>
            <a:r>
              <a:rPr lang="en-US" sz="1700" dirty="0" err="1"/>
              <a:t>ul</a:t>
            </a:r>
            <a:r>
              <a:rPr lang="en-US" sz="1700" dirty="0"/>
              <a:t>&gt;</a:t>
            </a:r>
          </a:p>
          <a:p>
            <a:pPr lvl="1"/>
            <a:endParaRPr lang="en-US" sz="17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9/20/2015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B1E3-8DB0-4270-B6E8-5F6F231475D3}" type="slidenum">
              <a:rPr lang="en-US" smtClean="0"/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76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IT-Them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IntroIT-Theme</Template>
  <TotalTime>0</TotalTime>
  <Words>891</Words>
  <Application>Microsoft Macintosh PowerPoint</Application>
  <PresentationFormat>On-screen Show (4:3)</PresentationFormat>
  <Paragraphs>153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IntroIT-Theme</vt:lpstr>
      <vt:lpstr>HTML</vt:lpstr>
      <vt:lpstr>HyperText Markup Language</vt:lpstr>
      <vt:lpstr>HyperText Markup Language</vt:lpstr>
      <vt:lpstr>HyperText Markup Language</vt:lpstr>
      <vt:lpstr>HTML Versions</vt:lpstr>
      <vt:lpstr>An HTML Document</vt:lpstr>
      <vt:lpstr>Simple Example (HTML 5)</vt:lpstr>
      <vt:lpstr>&lt;head&gt;…&lt;/head&gt;</vt:lpstr>
      <vt:lpstr>&lt;body&gt;…&lt;/body&gt;</vt:lpstr>
      <vt:lpstr>Markup Display Concepts</vt:lpstr>
      <vt:lpstr>Prior to lab 1 ...</vt:lpstr>
      <vt:lpstr>Software Overview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2012-09-12T21:25:15Z</dcterms:created>
  <dcterms:modified xsi:type="dcterms:W3CDTF">2016-09-12T01:05:34Z</dcterms:modified>
</cp:coreProperties>
</file>