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7" r:id="rId3"/>
    <p:sldId id="286" r:id="rId4"/>
    <p:sldId id="283" r:id="rId5"/>
    <p:sldId id="285" r:id="rId6"/>
    <p:sldId id="291" r:id="rId7"/>
    <p:sldId id="292" r:id="rId8"/>
    <p:sldId id="297" r:id="rId9"/>
    <p:sldId id="303" r:id="rId10"/>
    <p:sldId id="316" r:id="rId11"/>
    <p:sldId id="304" r:id="rId12"/>
    <p:sldId id="317" r:id="rId13"/>
    <p:sldId id="298" r:id="rId14"/>
    <p:sldId id="295" r:id="rId15"/>
    <p:sldId id="302" r:id="rId16"/>
    <p:sldId id="296" r:id="rId17"/>
    <p:sldId id="301" r:id="rId18"/>
    <p:sldId id="305" r:id="rId19"/>
    <p:sldId id="299" r:id="rId20"/>
    <p:sldId id="288" r:id="rId21"/>
    <p:sldId id="289" r:id="rId22"/>
    <p:sldId id="290" r:id="rId23"/>
    <p:sldId id="293" r:id="rId24"/>
    <p:sldId id="294" r:id="rId25"/>
    <p:sldId id="31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EF9B7-6BF7-B44C-9680-19AFE88D3E0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F3B1-B58C-E548-8BC1-039336F9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171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0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428625"/>
            <a:ext cx="3840481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49" indent="0">
              <a:buNone/>
              <a:defRPr sz="1600" b="1"/>
            </a:lvl5pPr>
            <a:lvl6pPr marL="2285686" indent="0">
              <a:buNone/>
              <a:defRPr sz="1600" b="1"/>
            </a:lvl6pPr>
            <a:lvl7pPr marL="2742823" indent="0">
              <a:buNone/>
              <a:defRPr sz="1600" b="1"/>
            </a:lvl7pPr>
            <a:lvl8pPr marL="3199960" indent="0">
              <a:buNone/>
              <a:defRPr sz="1600" b="1"/>
            </a:lvl8pPr>
            <a:lvl9pPr marL="3657097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393032"/>
            <a:ext cx="3840481" cy="4550569"/>
          </a:xfrm>
        </p:spPr>
        <p:txBody>
          <a:bodyPr>
            <a:normAutofit/>
          </a:bodyPr>
          <a:lstStyle>
            <a:lvl1pPr marL="158496" indent="-158496">
              <a:spcBef>
                <a:spcPts val="16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428625"/>
            <a:ext cx="3840481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137" indent="0">
              <a:buNone/>
              <a:defRPr sz="2000" b="1"/>
            </a:lvl2pPr>
            <a:lvl3pPr marL="914274" indent="0">
              <a:buNone/>
              <a:defRPr sz="1800" b="1"/>
            </a:lvl3pPr>
            <a:lvl4pPr marL="1371412" indent="0">
              <a:buNone/>
              <a:defRPr sz="1600" b="1"/>
            </a:lvl4pPr>
            <a:lvl5pPr marL="1828549" indent="0">
              <a:buNone/>
              <a:defRPr sz="1600" b="1"/>
            </a:lvl5pPr>
            <a:lvl6pPr marL="2285686" indent="0">
              <a:buNone/>
              <a:defRPr sz="1600" b="1"/>
            </a:lvl6pPr>
            <a:lvl7pPr marL="2742823" indent="0">
              <a:buNone/>
              <a:defRPr sz="1600" b="1"/>
            </a:lvl7pPr>
            <a:lvl8pPr marL="3199960" indent="0">
              <a:buNone/>
              <a:defRPr sz="1600" b="1"/>
            </a:lvl8pPr>
            <a:lvl9pPr marL="365709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393032"/>
            <a:ext cx="3840481" cy="4550569"/>
          </a:xfrm>
        </p:spPr>
        <p:txBody>
          <a:bodyPr>
            <a:normAutofit/>
          </a:bodyPr>
          <a:lstStyle>
            <a:lvl1pPr marL="158496" indent="-158496">
              <a:spcBef>
                <a:spcPts val="1600"/>
              </a:spcBef>
              <a:buFont typeface="+mj-lt"/>
              <a:buAutoNum type="arabicPeriod"/>
              <a:defRPr sz="800"/>
            </a:lvl1pPr>
            <a:lvl2pPr marL="711552" indent="-361639">
              <a:buFont typeface="+mj-lt"/>
              <a:buAutoNum type="arabicPeriod"/>
              <a:defRPr sz="800"/>
            </a:lvl2pPr>
            <a:lvl3pPr marL="1047066" indent="-361639">
              <a:buFont typeface="+mj-lt"/>
              <a:buAutoNum type="arabicPeriod"/>
              <a:defRPr sz="800"/>
            </a:lvl3pPr>
            <a:lvl4pPr marL="1329301" indent="-361639">
              <a:buFont typeface="+mj-lt"/>
              <a:buAutoNum type="arabicPeriod"/>
              <a:defRPr sz="800"/>
            </a:lvl4pPr>
            <a:lvl5pPr marL="1624496" indent="-361639">
              <a:buFont typeface="+mj-lt"/>
              <a:buAutoNum type="arabicPeriod"/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Intro to ITWS – HTML &amp; CSS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smtClean="0">
                <a:solidFill>
                  <a:schemeClr val="bg1"/>
                </a:solidFill>
              </a:rPr>
              <a:t>2011-09-15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86150" y="635635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5635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5CF6-7BAC-4F54-AE7D-88DBDD879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file://localhost/Users/rplotka/Documents/AAA%20-%20Work/AAA%20-%20RPI/Teaching/2013%2002-Fall/ITWS1100%20Intro%20ITWS/Presentations/Intro%20ITWS%20-%20Tech%20-%20Pres06%20-%20HTML%20&amp;%20CSS%20-%20ex1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www.mandalatv.net/itp/drivebys/cs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mandalatv.net/itp/drivebys/cs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rome.google.com/webstore/detail/web-developer/bfbameneiokkgbdmiekhjnmfkcnldhh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/selector.html" TargetMode="External"/><Relationship Id="rId3" Type="http://schemas.openxmlformats.org/officeDocument/2006/relationships/hyperlink" Target="http://css.maxdesign.com.au/selectuto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w3.org/TR/CSS2/selec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&amp; CSS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600" dirty="0" smtClean="0"/>
              <a:t>Hypertext </a:t>
            </a:r>
            <a:r>
              <a:rPr lang="en-GB" sz="3600" dirty="0" err="1" smtClean="0"/>
              <a:t>Markup</a:t>
            </a:r>
            <a:r>
              <a:rPr lang="en-GB" sz="3600" dirty="0" smtClean="0"/>
              <a:t> Language &amp; Cascading </a:t>
            </a:r>
            <a:r>
              <a:rPr lang="en-GB" sz="3600" dirty="0" err="1" smtClean="0"/>
              <a:t>Stylesheets</a:t>
            </a:r>
            <a:endParaRPr lang="en-GB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IDs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"id" is a </a:t>
            </a:r>
            <a:r>
              <a:rPr lang="en-US" i="1" u="sng" dirty="0" smtClean="0"/>
              <a:t>unique</a:t>
            </a:r>
            <a:r>
              <a:rPr lang="en-US" dirty="0" smtClean="0"/>
              <a:t> identifier for an element</a:t>
            </a:r>
          </a:p>
          <a:p>
            <a:pPr lvl="1"/>
            <a:r>
              <a:rPr lang="en-US" dirty="0" smtClean="0"/>
              <a:t>For example, &lt;div id="footer"&gt;&lt;/div&gt;</a:t>
            </a:r>
          </a:p>
          <a:p>
            <a:pPr lvl="1"/>
            <a:r>
              <a:rPr lang="en-US" dirty="0" smtClean="0"/>
              <a:t>An id of a specific name should only exist once in a document (it must be unique)</a:t>
            </a:r>
          </a:p>
          <a:p>
            <a:pPr lvl="1"/>
            <a:r>
              <a:rPr lang="en-US" dirty="0" smtClean="0"/>
              <a:t>Ids are useful for naming important blocks </a:t>
            </a:r>
          </a:p>
          <a:p>
            <a:pPr lvl="1"/>
            <a:r>
              <a:rPr lang="en-US" sz="1600" i="1" dirty="0" smtClean="0"/>
              <a:t>Aside: </a:t>
            </a:r>
            <a:r>
              <a:rPr lang="en-US" sz="1600" i="1" dirty="0"/>
              <a:t>"</a:t>
            </a:r>
            <a:r>
              <a:rPr lang="en-US" sz="1600" i="1" dirty="0" smtClean="0"/>
              <a:t>footer"  actually has its own element defined in HTML5 </a:t>
            </a:r>
            <a:br>
              <a:rPr lang="en-US" sz="1600" i="1" dirty="0" smtClean="0"/>
            </a:br>
            <a:r>
              <a:rPr lang="en-US" sz="1600" i="1" dirty="0" smtClean="0"/>
              <a:t>&lt;footer&gt;&lt;/footer&gt;</a:t>
            </a:r>
            <a:endParaRPr lang="en-US" i="1" dirty="0" smtClean="0"/>
          </a:p>
          <a:p>
            <a:r>
              <a:rPr lang="en-US" dirty="0" smtClean="0"/>
              <a:t>A "class" is a </a:t>
            </a:r>
            <a:r>
              <a:rPr lang="en-US" i="1" u="sng" dirty="0" smtClean="0"/>
              <a:t>non-unique</a:t>
            </a:r>
            <a:r>
              <a:rPr lang="en-US" dirty="0" smtClean="0"/>
              <a:t> identifier for an element</a:t>
            </a:r>
          </a:p>
          <a:p>
            <a:pPr lvl="1"/>
            <a:r>
              <a:rPr lang="en-US" dirty="0" smtClean="0"/>
              <a:t>For example, &lt;div class="</a:t>
            </a:r>
            <a:r>
              <a:rPr lang="en-US" dirty="0" err="1" smtClean="0"/>
              <a:t>rightCallOut</a:t>
            </a:r>
            <a:r>
              <a:rPr lang="en-US" dirty="0" smtClean="0"/>
              <a:t>"&gt;&lt;/div&gt;</a:t>
            </a:r>
          </a:p>
          <a:p>
            <a:pPr lvl="1"/>
            <a:r>
              <a:rPr lang="en-US" dirty="0" smtClean="0"/>
              <a:t>A class can be placed on many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Precedence and the Cascade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trump </a:t>
            </a:r>
            <a:r>
              <a:rPr lang="en-US" dirty="0" smtClean="0"/>
              <a:t>classes (by a lot)</a:t>
            </a:r>
          </a:p>
          <a:p>
            <a:r>
              <a:rPr lang="en-US" dirty="0" smtClean="0"/>
              <a:t> More </a:t>
            </a:r>
            <a:r>
              <a:rPr lang="en-US" dirty="0"/>
              <a:t>specific trumps less </a:t>
            </a:r>
            <a:r>
              <a:rPr lang="en-US" dirty="0" smtClean="0"/>
              <a:t>specific</a:t>
            </a:r>
          </a:p>
          <a:p>
            <a:pPr lvl="1"/>
            <a:r>
              <a:rPr lang="en-US" dirty="0" smtClean="0"/>
              <a:t>You can set general rules and then override with a class</a:t>
            </a:r>
            <a:endParaRPr lang="en-US" dirty="0"/>
          </a:p>
          <a:p>
            <a:pPr lvl="1"/>
            <a:r>
              <a:rPr lang="en-US" dirty="0"/>
              <a:t>ex:  </a:t>
            </a:r>
            <a:endParaRPr lang="en-US" dirty="0" smtClean="0"/>
          </a:p>
          <a:p>
            <a:pPr marL="685450" lvl="2" indent="0">
              <a:buNone/>
            </a:pPr>
            <a:r>
              <a:rPr lang="en-US" dirty="0" err="1" smtClean="0"/>
              <a:t>p.someclass</a:t>
            </a:r>
            <a:r>
              <a:rPr lang="en-US" dirty="0" smtClean="0"/>
              <a:t> (more specific) trumps </a:t>
            </a:r>
            <a:r>
              <a:rPr lang="en-US" dirty="0"/>
              <a:t>a simple </a:t>
            </a:r>
            <a:r>
              <a:rPr lang="en-US" dirty="0" smtClean="0"/>
              <a:t>p (less specific)</a:t>
            </a:r>
          </a:p>
          <a:p>
            <a:r>
              <a:rPr lang="en-US" dirty="0" smtClean="0"/>
              <a:t>Style rules are read in order top to bottom.  </a:t>
            </a:r>
            <a:br>
              <a:rPr lang="en-US" dirty="0" smtClean="0"/>
            </a:br>
            <a:r>
              <a:rPr lang="en-US" dirty="0" smtClean="0"/>
              <a:t>If two style rules call the same selector, </a:t>
            </a:r>
          </a:p>
          <a:p>
            <a:pPr lvl="1"/>
            <a:r>
              <a:rPr lang="en-US" dirty="0" smtClean="0"/>
              <a:t>Later styles trump earlier styles</a:t>
            </a:r>
          </a:p>
          <a:p>
            <a:pPr lvl="1"/>
            <a:r>
              <a:rPr lang="en-US" dirty="0" smtClean="0"/>
              <a:t>Inline styles trump embedded styles</a:t>
            </a:r>
          </a:p>
          <a:p>
            <a:pPr lvl="1"/>
            <a:r>
              <a:rPr lang="en-US" dirty="0" smtClean="0"/>
              <a:t>Embedded styles trump externally declared styles</a:t>
            </a:r>
          </a:p>
          <a:p>
            <a:pPr lvl="1"/>
            <a:r>
              <a:rPr lang="en-US" dirty="0" smtClean="0"/>
              <a:t>(So again, more specific trumps less specific)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9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4451" y="1846682"/>
            <a:ext cx="3057445" cy="278096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ul</a:t>
            </a:r>
            <a:r>
              <a:rPr lang="en-US" sz="1600" b="1" dirty="0" smtClean="0">
                <a:latin typeface="Courier New"/>
                <a:cs typeface="Courier New"/>
              </a:rPr>
              <a:t> class="menu"&gt;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&lt;li&gt;item 1&lt;/li&gt;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</a:t>
            </a:r>
            <a:r>
              <a:rPr lang="en-US" sz="1600" b="1" dirty="0">
                <a:latin typeface="Courier New"/>
                <a:cs typeface="Courier New"/>
              </a:rPr>
              <a:t>li&gt;item </a:t>
            </a:r>
            <a:r>
              <a:rPr lang="en-US" sz="1600" b="1" dirty="0" smtClean="0">
                <a:latin typeface="Courier New"/>
                <a:cs typeface="Courier New"/>
              </a:rPr>
              <a:t>2&lt;/</a:t>
            </a:r>
            <a:r>
              <a:rPr lang="en-US" sz="1600" b="1" dirty="0">
                <a:latin typeface="Courier New"/>
                <a:cs typeface="Courier New"/>
              </a:rPr>
              <a:t>li&gt;</a:t>
            </a:r>
            <a:br>
              <a:rPr lang="en-US" sz="1600" b="1" dirty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      &lt;</a:t>
            </a:r>
            <a:r>
              <a:rPr lang="en-US" sz="1600" b="1" dirty="0">
                <a:latin typeface="Courier New"/>
                <a:cs typeface="Courier New"/>
              </a:rPr>
              <a:t>li&gt;item </a:t>
            </a:r>
            <a:r>
              <a:rPr lang="en-US" sz="1600" b="1" dirty="0" smtClean="0">
                <a:latin typeface="Courier New"/>
                <a:cs typeface="Courier New"/>
              </a:rPr>
              <a:t>3&lt;/</a:t>
            </a:r>
            <a:r>
              <a:rPr lang="en-US" sz="1600" b="1" dirty="0">
                <a:latin typeface="Courier New"/>
                <a:cs typeface="Courier New"/>
              </a:rPr>
              <a:t>li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  <a:br>
              <a:rPr lang="en-US" sz="1600" b="1" dirty="0" smtClean="0">
                <a:latin typeface="Courier New"/>
                <a:cs typeface="Courier New"/>
              </a:rPr>
            </a:br>
            <a:r>
              <a:rPr lang="en-US" sz="1600" b="1" dirty="0" smtClean="0">
                <a:latin typeface="Courier New"/>
                <a:cs typeface="Courier New"/>
              </a:rPr>
              <a:t>&lt;/</a:t>
            </a:r>
            <a:r>
              <a:rPr lang="en-US" sz="1600" b="1" dirty="0" err="1" smtClean="0">
                <a:latin typeface="Courier New"/>
                <a:cs typeface="Courier New"/>
              </a:rPr>
              <a:t>ul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6" y="1846682"/>
            <a:ext cx="2413053" cy="278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.</a:t>
            </a:r>
            <a:r>
              <a:rPr lang="en-US" sz="1800" b="1" dirty="0" smtClean="0">
                <a:latin typeface="Courier New"/>
                <a:cs typeface="Courier New"/>
              </a:rPr>
              <a:t>menu </a:t>
            </a:r>
            <a:r>
              <a:rPr lang="en-US" sz="1800" b="1" dirty="0">
                <a:latin typeface="Courier New"/>
                <a:cs typeface="Courier New"/>
              </a:rPr>
              <a:t>li {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>
                <a:latin typeface="Courier New"/>
                <a:cs typeface="Courier New"/>
              </a:rPr>
              <a:t>    color: blue;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li {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   color: green;</a:t>
            </a:r>
            <a:br>
              <a:rPr lang="en-US" sz="1800" b="1" dirty="0" smtClean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578" y="4842335"/>
            <a:ext cx="606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Will the list elements be rendered in blue or green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o M" pitchFamily="34" charset="-128"/>
                <a:ea typeface="Kozuka Gothic Pro M" pitchFamily="34" charset="-128"/>
                <a:hlinkClick r:id="rId2" action="ppaction://hlinkfile"/>
              </a:rPr>
              <a:t>?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4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Sizes of fonts, margins, borders, and so forth can be declared using the following units: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– ems are the size of an “M” and scale relative to your font.  Very handy. – Why an M?</a:t>
            </a:r>
          </a:p>
          <a:p>
            <a:pPr lvl="1"/>
            <a:r>
              <a:rPr lang="en-US" dirty="0" err="1" smtClean="0"/>
              <a:t>px</a:t>
            </a:r>
            <a:r>
              <a:rPr lang="en-US" dirty="0" smtClean="0"/>
              <a:t> – pixels … for when you need precision (e.g. for a fixed-width layout)</a:t>
            </a:r>
          </a:p>
          <a:p>
            <a:pPr lvl="1"/>
            <a:r>
              <a:rPr lang="en-US" dirty="0" smtClean="0"/>
              <a:t>% </a:t>
            </a:r>
            <a:r>
              <a:rPr lang="en-US" dirty="0"/>
              <a:t>– </a:t>
            </a:r>
            <a:r>
              <a:rPr lang="en-US" dirty="0" smtClean="0"/>
              <a:t>percent (e.g. 90%) 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there are others, but let’s avoid them for now.</a:t>
            </a:r>
          </a:p>
          <a:p>
            <a:r>
              <a:rPr lang="en-US" dirty="0" smtClean="0"/>
              <a:t>Always put units on sizes</a:t>
            </a:r>
          </a:p>
          <a:p>
            <a:pPr lvl="1"/>
            <a:r>
              <a:rPr lang="en-US" sz="2000" dirty="0" smtClean="0"/>
              <a:t>with the exception of zero which does not require a 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Red, Green, Blue values used in additive color are commonly represented by hex values, one byte of information per color: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>
                <a:solidFill>
                  <a:schemeClr val="accent5"/>
                </a:solidFill>
              </a:rPr>
              <a:t>00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00</a:t>
            </a:r>
            <a:r>
              <a:rPr lang="en-US" dirty="0" smtClean="0"/>
              <a:t> (black)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en-US" dirty="0" smtClean="0">
                <a:solidFill>
                  <a:srgbClr val="FF0000"/>
                </a:solidFill>
              </a:rPr>
              <a:t>FF</a:t>
            </a:r>
            <a:r>
              <a:rPr lang="en-US" dirty="0" smtClean="0">
                <a:solidFill>
                  <a:schemeClr val="accent5"/>
                </a:solidFill>
              </a:rPr>
              <a:t>FF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FF</a:t>
            </a:r>
            <a:r>
              <a:rPr lang="en-US" dirty="0" smtClean="0"/>
              <a:t> (white)</a:t>
            </a:r>
          </a:p>
          <a:p>
            <a:pPr marL="0" indent="0" algn="ctr">
              <a:buNone/>
            </a:pPr>
            <a:r>
              <a:rPr lang="en-US" dirty="0" smtClean="0"/>
              <a:t>16</a:t>
            </a:r>
            <a:r>
              <a:rPr lang="en-US" baseline="30000" dirty="0" smtClean="0"/>
              <a:t>6</a:t>
            </a:r>
            <a:r>
              <a:rPr lang="en-US" dirty="0" smtClean="0"/>
              <a:t> = 16 million colors </a:t>
            </a:r>
            <a:r>
              <a:rPr lang="en-US" sz="1300" dirty="0"/>
              <a:t>(16.8 million, really)</a:t>
            </a:r>
            <a:br>
              <a:rPr lang="en-US" sz="1300" dirty="0"/>
            </a:br>
            <a:r>
              <a:rPr lang="en-US" sz="1300" dirty="0"/>
              <a:t/>
            </a:r>
            <a:br>
              <a:rPr lang="en-US" sz="1300" dirty="0"/>
            </a:br>
            <a:r>
              <a:rPr lang="en-US" sz="1800" dirty="0"/>
              <a:t>For example, solid red is:</a:t>
            </a:r>
            <a:br>
              <a:rPr lang="en-US" sz="1800" dirty="0"/>
            </a:br>
            <a:r>
              <a:rPr lang="en-US" sz="1800" dirty="0"/>
              <a:t>Red  Green  Blue</a:t>
            </a:r>
            <a:br>
              <a:rPr lang="en-US" sz="1800" dirty="0"/>
            </a:br>
            <a:r>
              <a:rPr lang="en-US" sz="2900" dirty="0"/>
              <a:t>FF   00   00</a:t>
            </a:r>
          </a:p>
          <a:p>
            <a:pPr marL="0" indent="0" algn="ctr">
              <a:buNone/>
            </a:pPr>
            <a:r>
              <a:rPr lang="en-US" sz="1800" dirty="0"/>
              <a:t>Q: How many values of Red are possible?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87" y="1486859"/>
            <a:ext cx="4391426" cy="4391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1784" y="5934564"/>
            <a:ext cx="49404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[Untitled graphic of the CSS Box Model, Bitmap]. 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Retrieved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September 10 from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http://www.mandalatv.net/itp/drivebys/css/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0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CSS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Colors:</a:t>
            </a:r>
          </a:p>
          <a:p>
            <a:pPr lvl="1"/>
            <a:r>
              <a:rPr lang="en-US" dirty="0" smtClean="0"/>
              <a:t>If Red is #FF0000, we can write shorthand as #F00</a:t>
            </a:r>
          </a:p>
          <a:p>
            <a:r>
              <a:rPr lang="en-US" dirty="0" smtClean="0"/>
              <a:t>Margins, padding, borders, </a:t>
            </a:r>
            <a:r>
              <a:rPr lang="en-US" dirty="0" err="1" smtClean="0"/>
              <a:t>etc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Properties that have top, right, bottom, and left values can be shorthanded with a single value for all or  in various combinations.  For this class, either use a single value or write the whole thing out.  You can also specify specific top, right, bottom, and left properties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margin: 20px;</a:t>
            </a:r>
          </a:p>
          <a:p>
            <a:pPr lvl="2"/>
            <a:r>
              <a:rPr lang="en-US" dirty="0" smtClean="0"/>
              <a:t>margin: 1em 2em 3em 2em;  /* clockwise from top */</a:t>
            </a:r>
          </a:p>
          <a:p>
            <a:pPr lvl="2"/>
            <a:r>
              <a:rPr lang="en-US" dirty="0" smtClean="0"/>
              <a:t>margin-top: 200px;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may be floated left or right</a:t>
            </a:r>
            <a:br>
              <a:rPr lang="en-US" dirty="0" smtClean="0"/>
            </a:br>
            <a:r>
              <a:rPr lang="en-US" dirty="0" smtClean="0"/>
              <a:t>(or not at all, which is default)</a:t>
            </a:r>
          </a:p>
          <a:p>
            <a:r>
              <a:rPr lang="en-US" dirty="0" smtClean="0"/>
              <a:t>Text / elements will flow to the left </a:t>
            </a:r>
            <a:br>
              <a:rPr lang="en-US" dirty="0" smtClean="0"/>
            </a:br>
            <a:r>
              <a:rPr lang="en-US" dirty="0" smtClean="0"/>
              <a:t>around items floated to the right.  Text</a:t>
            </a:r>
            <a:br>
              <a:rPr lang="en-US" dirty="0" smtClean="0"/>
            </a:br>
            <a:r>
              <a:rPr lang="en-US" dirty="0" smtClean="0"/>
              <a:t>will flow to the right around items floated left.</a:t>
            </a:r>
          </a:p>
          <a:p>
            <a:r>
              <a:rPr lang="en-US" dirty="0" smtClean="0"/>
              <a:t>The “clear” property allows you to force the flow to break on the left side, right side, or both.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pullQuote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right;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clear: right;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11840" y="1670348"/>
            <a:ext cx="1774093" cy="1200329"/>
          </a:xfrm>
          <a:prstGeom prst="rect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lIns="91440" tIns="182880" rIns="91440" bIns="18288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“A pull quote is a good example.”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1509" y="812587"/>
            <a:ext cx="7660982" cy="52328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4911" y="1344706"/>
            <a:ext cx="1751959" cy="33425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float right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60289" y="3442450"/>
            <a:ext cx="6746581" cy="2090057"/>
          </a:xfrm>
          <a:custGeom>
            <a:avLst/>
            <a:gdLst>
              <a:gd name="connsiteX0" fmla="*/ 4702629 w 6723529"/>
              <a:gd name="connsiteY0" fmla="*/ 0 h 2090057"/>
              <a:gd name="connsiteX1" fmla="*/ 4702629 w 6723529"/>
              <a:gd name="connsiteY1" fmla="*/ 1536807 h 2090057"/>
              <a:gd name="connsiteX2" fmla="*/ 6723529 w 6723529"/>
              <a:gd name="connsiteY2" fmla="*/ 1536807 h 2090057"/>
              <a:gd name="connsiteX3" fmla="*/ 6723529 w 6723529"/>
              <a:gd name="connsiteY3" fmla="*/ 2090057 h 2090057"/>
              <a:gd name="connsiteX4" fmla="*/ 0 w 6723529"/>
              <a:gd name="connsiteY4" fmla="*/ 2090057 h 2090057"/>
              <a:gd name="connsiteX5" fmla="*/ 0 w 6723529"/>
              <a:gd name="connsiteY5" fmla="*/ 15368 h 2090057"/>
              <a:gd name="connsiteX6" fmla="*/ 4702629 w 6723529"/>
              <a:gd name="connsiteY6" fmla="*/ 15368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23529" h="2090057">
                <a:moveTo>
                  <a:pt x="4702629" y="0"/>
                </a:moveTo>
                <a:lnTo>
                  <a:pt x="4702629" y="1536807"/>
                </a:lnTo>
                <a:lnTo>
                  <a:pt x="6723529" y="1536807"/>
                </a:lnTo>
                <a:lnTo>
                  <a:pt x="6723529" y="2090057"/>
                </a:lnTo>
                <a:lnTo>
                  <a:pt x="0" y="2090057"/>
                </a:lnTo>
                <a:lnTo>
                  <a:pt x="0" y="15368"/>
                </a:lnTo>
                <a:lnTo>
                  <a:pt x="4702629" y="15368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0289" y="1344706"/>
            <a:ext cx="4710313" cy="1844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paragraph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 rot="1993874">
            <a:off x="1160290" y="1014295"/>
            <a:ext cx="230521" cy="215153"/>
          </a:xfrm>
          <a:prstGeom prst="star5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6" idx="0"/>
            <a:endCxn id="10" idx="0"/>
          </p:cNvCxnSpPr>
          <p:nvPr/>
        </p:nvCxnSpPr>
        <p:spPr>
          <a:xfrm rot="16200000" flipV="1">
            <a:off x="4026289" y="-1659896"/>
            <a:ext cx="312818" cy="5696386"/>
          </a:xfrm>
          <a:prstGeom prst="curvedConnector3">
            <a:avLst>
              <a:gd name="adj1" fmla="val 284327"/>
            </a:avLst>
          </a:prstGeom>
          <a:ln w="38100" cap="flat" cmpd="sng">
            <a:solidFill>
              <a:schemeClr val="tx2">
                <a:lumMod val="75000"/>
                <a:lumOff val="2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Where to go for help...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the web!  (A search engine is your friend.)</a:t>
            </a:r>
          </a:p>
          <a:p>
            <a:r>
              <a:rPr lang="en-US" dirty="0" smtClean="0"/>
              <a:t>Try W3Schools:</a:t>
            </a:r>
          </a:p>
          <a:p>
            <a:pPr lvl="1"/>
            <a:r>
              <a:rPr lang="en-US" dirty="0" smtClean="0"/>
              <a:t>Particularly for its references</a:t>
            </a:r>
          </a:p>
          <a:p>
            <a:pPr lvl="1"/>
            <a:r>
              <a:rPr lang="en-US" dirty="0">
                <a:hlinkClick r:id="rId2"/>
              </a:rPr>
              <a:t>http://www.w3schools.com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Try other sites too</a:t>
            </a:r>
          </a:p>
          <a:p>
            <a:r>
              <a:rPr lang="en-US" dirty="0" smtClean="0"/>
              <a:t>View page source!  Look at CSS files.  </a:t>
            </a:r>
          </a:p>
          <a:p>
            <a:pPr lvl="1"/>
            <a:r>
              <a:rPr lang="en-US" dirty="0" smtClean="0"/>
              <a:t>The web is open – learn from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Basic HTML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2500" dirty="0"/>
              <a:t>&lt;!DOCTYPE HTML&gt;</a:t>
            </a:r>
            <a:endParaRPr lang="en-US" dirty="0" smtClean="0"/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&lt;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      &lt;/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    </a:t>
            </a:r>
            <a:r>
              <a:rPr lang="en-US" dirty="0">
                <a:solidFill>
                  <a:schemeClr val="accent6"/>
                </a:solidFill>
              </a:rPr>
              <a:t>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 smtClean="0">
                <a:solidFill>
                  <a:schemeClr val="accent6"/>
                </a:solidFill>
              </a:rPr>
              <a:t>      document content goes </a:t>
            </a:r>
            <a:r>
              <a:rPr lang="en-US" dirty="0">
                <a:solidFill>
                  <a:schemeClr val="accent6"/>
                </a:solidFill>
              </a:rPr>
              <a:t>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>
                <a:solidFill>
                  <a:schemeClr val="accent6"/>
                </a:solidFill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dirty="0"/>
              <a:t>&lt;/html&gt;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1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INDENT YOUR WORK.   Carefully.  Correctly.</a:t>
            </a:r>
          </a:p>
          <a:p>
            <a:pPr lvl="1"/>
            <a:r>
              <a:rPr lang="en-US" sz="2000" dirty="0" smtClean="0"/>
              <a:t>Many IDEs will do this for you.  </a:t>
            </a:r>
          </a:p>
          <a:p>
            <a:pPr lvl="1"/>
            <a:r>
              <a:rPr lang="en-US" sz="2000" dirty="0" smtClean="0"/>
              <a:t>Sublime Text has plugins that can help ... but many are imperfect, and we won’t be using them (much) in this class.  DO take advantage of the auto-indent features in good text editors.</a:t>
            </a:r>
          </a:p>
          <a:p>
            <a:pPr lvl="1"/>
            <a:r>
              <a:rPr lang="en-US" sz="2000" dirty="0" smtClean="0"/>
              <a:t>Why?  To make your life and the lives of those you work with (or who inherit your work) easier. </a:t>
            </a:r>
          </a:p>
          <a:p>
            <a:r>
              <a:rPr lang="en-US" sz="2000" dirty="0" smtClean="0"/>
              <a:t>Indents should be </a:t>
            </a:r>
            <a:r>
              <a:rPr lang="en-US" sz="2000" dirty="0"/>
              <a:t>2</a:t>
            </a:r>
            <a:r>
              <a:rPr lang="en-US" sz="2000" dirty="0" smtClean="0"/>
              <a:t> or 3 </a:t>
            </a:r>
            <a:r>
              <a:rPr lang="en-US" sz="2000" i="1" dirty="0" smtClean="0"/>
              <a:t>spaces</a:t>
            </a:r>
            <a:r>
              <a:rPr lang="en-US" sz="2000" dirty="0" smtClean="0"/>
              <a:t> (not tabs)</a:t>
            </a:r>
          </a:p>
          <a:p>
            <a:r>
              <a:rPr lang="en-US" sz="2000" dirty="0" smtClean="0"/>
              <a:t>Use white space and comments for readability</a:t>
            </a:r>
          </a:p>
          <a:p>
            <a:r>
              <a:rPr lang="en-US" sz="2000" dirty="0" smtClean="0"/>
              <a:t>Don’t allow single lines to get too long (but for the purposes of this class, we will be flexible).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2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example: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&lt;div id=“navigation”&gt;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&lt;h3&gt;Latest News&lt;/h3&gt;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&lt;li&gt;Item 1&lt;/li&gt;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&lt;li&gt;Item 2&lt;/li&gt;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3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Incorrect example (though syntactically correct):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&lt;div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id=  “navigation”&gt;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Latest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News&lt;/h3&gt;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&gt;&lt;li&gt;Item 1&lt;/li&gt;&lt;li&gt;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Item 2&lt;/li&gt;&lt;/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 &lt;/div&gt;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/>
              <a:t>4</a:t>
            </a:r>
            <a:r>
              <a:rPr lang="en-US" sz="1800" dirty="0" smtClean="0"/>
              <a:t>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Correct CSS example: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li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float: left;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width: 100px;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background-color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#F0EEE5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black;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highlight the selected tab */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ul#header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li.selected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background-color: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#000;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color: white; 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Code Style </a:t>
            </a:r>
            <a:r>
              <a:rPr lang="en-US" sz="1800" dirty="0" smtClean="0"/>
              <a:t>5 of 5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In-page CSS is sometimes written like 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{width: 500px; padding: 0;}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For this class, style all CSS as if it were in an external CSS file, e.g.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{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width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500px;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padding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 smtClean="0">
                <a:cs typeface="Courier New" pitchFamily="49" charset="0"/>
              </a:rPr>
              <a:t/>
            </a:r>
            <a:br>
              <a:rPr lang="en-US" b="1" dirty="0" smtClean="0">
                <a:cs typeface="Courier New" pitchFamily="49" charset="0"/>
              </a:rPr>
            </a:br>
            <a:r>
              <a:rPr lang="en-US" b="1" dirty="0" smtClean="0">
                <a:cs typeface="Courier New" pitchFamily="49" charset="0"/>
              </a:rPr>
              <a:t> 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5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9 &amp; 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[Untitled graphic of the CSS Box Model, Bitmap].  Retrieved September </a:t>
            </a:r>
            <a:r>
              <a:rPr lang="en-US" dirty="0" smtClean="0"/>
              <a:t>10, 2010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http://www.mandalatv.net/itp/drivebys/css/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79157" y="1393032"/>
            <a:ext cx="3912394" cy="455056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smtClean="0"/>
              <a:t>Figures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326" y="1521438"/>
            <a:ext cx="8347348" cy="4533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155" y="2428790"/>
            <a:ext cx="7615828" cy="17284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851" y="4151089"/>
            <a:ext cx="7610520" cy="142954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7964" tIns="58983" rIns="117964" bIns="58983" rtlCol="0" anchor="t"/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XHTML Document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&lt;!DOCTYPE html PUBLIC "-//W3C//DTD XHTML 1.0 Strict//EN" "http://www.w3.org/TR/xhtml1/DTD/xhtml1-strict.dtd"&gt;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&lt;html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xmlns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="http://www.w3.org/1999/xhtml"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xml:lang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 </a:t>
            </a:r>
            <a:r>
              <a:rPr lang="en-US" sz="16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="en"&gt;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&lt;meta http-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equiv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="Content-Type" content="text/html; charset=UTF-8"/&gt; 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 a title for the document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&lt;/title&gt;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&lt;/head&gt;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&lt;div id=“content”&gt;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     document content goes here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    &lt;/div&gt;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   &lt;/body&gt;</a:t>
            </a:r>
          </a:p>
          <a:p>
            <a:pPr>
              <a:spcBef>
                <a:spcPts val="141"/>
              </a:spcBef>
              <a:buNone/>
              <a:tabLst>
                <a:tab pos="461595" algn="l"/>
                <a:tab pos="923188" algn="l"/>
                <a:tab pos="1384784" algn="l"/>
                <a:tab pos="1846379" algn="l"/>
                <a:tab pos="2307972" algn="l"/>
                <a:tab pos="2769569" algn="l"/>
                <a:tab pos="3231163" algn="l"/>
                <a:tab pos="3692757" algn="l"/>
                <a:tab pos="4154352" algn="l"/>
                <a:tab pos="4615947" algn="l"/>
                <a:tab pos="5077541" algn="l"/>
                <a:tab pos="5539136" algn="l"/>
              </a:tabLst>
            </a:pP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&lt;/html&gt;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XHTML </a:t>
            </a:r>
            <a:r>
              <a:rPr lang="en-US" sz="20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Consists of </a:t>
            </a:r>
          </a:p>
          <a:p>
            <a:pPr lvl="1"/>
            <a:r>
              <a:rPr lang="en-US" dirty="0"/>
              <a:t>a DOCTYPE to </a:t>
            </a:r>
            <a:r>
              <a:rPr lang="en-US" dirty="0" smtClean="0"/>
              <a:t>tell us what html version we are using</a:t>
            </a:r>
          </a:p>
          <a:p>
            <a:pPr lvl="1"/>
            <a:r>
              <a:rPr lang="en-US" dirty="0" smtClean="0"/>
              <a:t>A &lt;head&gt;, &lt;title&gt;, and &lt;body&gt;</a:t>
            </a:r>
            <a:endParaRPr lang="en-US" dirty="0"/>
          </a:p>
          <a:p>
            <a:pPr lvl="1"/>
            <a:r>
              <a:rPr lang="en-US" dirty="0" smtClean="0"/>
              <a:t>elements or “tags”: </a:t>
            </a:r>
            <a:r>
              <a:rPr lang="en-US" sz="1800" dirty="0" smtClean="0"/>
              <a:t>&lt;p&gt;A paragraph tag&lt;/p&gt;</a:t>
            </a:r>
          </a:p>
          <a:p>
            <a:pPr lvl="1"/>
            <a:r>
              <a:rPr lang="en-US" dirty="0" smtClean="0"/>
              <a:t>attributes: </a:t>
            </a:r>
            <a:r>
              <a:rPr lang="en-US" sz="1800" dirty="0" smtClean="0"/>
              <a:t>&lt;p class=“golden”&gt;</a:t>
            </a:r>
            <a:r>
              <a:rPr lang="en-US" sz="1800" i="1" dirty="0" smtClean="0"/>
              <a:t>class</a:t>
            </a:r>
            <a:r>
              <a:rPr lang="en-US" sz="1800" dirty="0" smtClean="0"/>
              <a:t> is an attribute on </a:t>
            </a:r>
            <a:r>
              <a:rPr lang="en-US" sz="1800" i="1" dirty="0" smtClean="0"/>
              <a:t>p</a:t>
            </a:r>
            <a:r>
              <a:rPr lang="en-US" sz="1800" dirty="0" smtClean="0"/>
              <a:t>&lt;/p&gt;</a:t>
            </a:r>
          </a:p>
          <a:p>
            <a:pPr lvl="2"/>
            <a:r>
              <a:rPr lang="en-US" sz="1600" dirty="0" smtClean="0"/>
              <a:t>some attributes are mandatory, e.g. the script tag requires a </a:t>
            </a:r>
            <a:r>
              <a:rPr lang="en-US" sz="1600" i="1" dirty="0" smtClean="0"/>
              <a:t>type:</a:t>
            </a:r>
            <a:br>
              <a:rPr lang="en-US" sz="1600" i="1" dirty="0" smtClean="0"/>
            </a:br>
            <a:r>
              <a:rPr lang="en-US" sz="1600" dirty="0" smtClean="0"/>
              <a:t>&lt;script type=“text/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”&gt;&lt;/script&gt;</a:t>
            </a:r>
          </a:p>
          <a:p>
            <a:pPr lvl="1"/>
            <a:r>
              <a:rPr lang="en-US" dirty="0" smtClean="0"/>
              <a:t>Text nodes (e.g. the text we see in a paragraph)</a:t>
            </a:r>
          </a:p>
          <a:p>
            <a:pPr lvl="1"/>
            <a:r>
              <a:rPr lang="en-US" dirty="0" smtClean="0"/>
              <a:t>There may be embedded scripts or styles (within &lt;script&gt; and &lt;style&gt; tags.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7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XHTML </a:t>
            </a:r>
            <a:r>
              <a:rPr lang="en-US" sz="18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the road:</a:t>
            </a:r>
          </a:p>
          <a:p>
            <a:pPr lvl="1"/>
            <a:r>
              <a:rPr lang="en-US" dirty="0" smtClean="0"/>
              <a:t>elements must be closed </a:t>
            </a:r>
            <a:r>
              <a:rPr lang="en-US" sz="1400" dirty="0" smtClean="0"/>
              <a:t>&lt;p&gt; closing tag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&lt;/p&gt;, 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 </a:t>
            </a:r>
            <a:r>
              <a:rPr lang="en-US" sz="14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also closed</a:t>
            </a:r>
            <a:endParaRPr lang="en-US" dirty="0" smtClean="0"/>
          </a:p>
          <a:p>
            <a:pPr lvl="1"/>
            <a:r>
              <a:rPr lang="en-US" dirty="0"/>
              <a:t>attributes must be quoted </a:t>
            </a:r>
            <a:r>
              <a:rPr lang="en-US" sz="1400" dirty="0"/>
              <a:t>&lt;p class=“</a:t>
            </a:r>
            <a:r>
              <a:rPr lang="en-US" sz="1400" dirty="0" err="1"/>
              <a:t>shinyGem</a:t>
            </a:r>
            <a:r>
              <a:rPr lang="en-US" sz="1400" dirty="0" smtClean="0"/>
              <a:t>”&gt;is correct&lt;/</a:t>
            </a:r>
            <a:r>
              <a:rPr lang="en-US" sz="1400" dirty="0"/>
              <a:t>p&gt;</a:t>
            </a:r>
          </a:p>
          <a:p>
            <a:pPr lvl="1"/>
            <a:r>
              <a:rPr lang="en-US" dirty="0" smtClean="0"/>
              <a:t>elements and attribute names must be lower case </a:t>
            </a:r>
            <a:br>
              <a:rPr lang="en-US" dirty="0" smtClean="0"/>
            </a:br>
            <a:r>
              <a:rPr lang="en-US" sz="1400" dirty="0" smtClean="0"/>
              <a:t>&lt;p&gt;is correct&lt;/p&gt;, &lt;P&gt; is not, &lt;p class=“LOVELY”&gt;is correct&lt;/p&gt;, &lt;p CLASS=“</a:t>
            </a:r>
            <a:r>
              <a:rPr lang="en-US" sz="1400" dirty="0" err="1" smtClean="0"/>
              <a:t>isnot</a:t>
            </a:r>
            <a:r>
              <a:rPr lang="en-US" sz="1400" dirty="0" smtClean="0"/>
              <a:t>”&gt;...</a:t>
            </a:r>
          </a:p>
          <a:p>
            <a:pPr lvl="1"/>
            <a:r>
              <a:rPr lang="en-US" dirty="0" smtClean="0"/>
              <a:t>nesting must be correct </a:t>
            </a:r>
            <a:r>
              <a:rPr lang="en-US" sz="1400" dirty="0" smtClean="0"/>
              <a:t>&lt;strong&gt;&lt;</a:t>
            </a:r>
            <a:r>
              <a:rPr lang="en-US" sz="1400" dirty="0" err="1" smtClean="0"/>
              <a:t>em</a:t>
            </a:r>
            <a:r>
              <a:rPr lang="en-US" sz="1400" dirty="0" smtClean="0"/>
              <a:t>&gt;is correct&lt;/</a:t>
            </a:r>
            <a:r>
              <a:rPr lang="en-US" sz="1400" dirty="0" err="1" smtClean="0"/>
              <a:t>em</a:t>
            </a:r>
            <a:r>
              <a:rPr lang="en-US" sz="1400" dirty="0" smtClean="0"/>
              <a:t>&gt;&lt;/strong&gt;</a:t>
            </a:r>
            <a:endParaRPr lang="en-US" dirty="0" smtClean="0"/>
          </a:p>
          <a:p>
            <a:pPr lvl="1"/>
            <a:r>
              <a:rPr lang="en-US" dirty="0" smtClean="0"/>
              <a:t>DOCTYPE, head, title, and body are mandatory</a:t>
            </a:r>
          </a:p>
          <a:p>
            <a:pPr lvl="1"/>
            <a:r>
              <a:rPr lang="en-US" dirty="0"/>
              <a:t>extra white space is ignored by the browser </a:t>
            </a:r>
            <a:br>
              <a:rPr lang="en-US" dirty="0"/>
            </a:br>
            <a:r>
              <a:rPr lang="en-US" sz="1400" dirty="0"/>
              <a:t>ten spaces are the same as </a:t>
            </a:r>
            <a:r>
              <a:rPr lang="en-US" sz="1400" dirty="0" smtClean="0"/>
              <a:t>one</a:t>
            </a:r>
          </a:p>
          <a:p>
            <a:r>
              <a:rPr lang="en-US" b="1" u="sng" dirty="0" smtClean="0"/>
              <a:t>Validate your code</a:t>
            </a:r>
            <a:r>
              <a:rPr lang="en-US" b="1" dirty="0" smtClean="0"/>
              <a:t>. </a:t>
            </a:r>
            <a:r>
              <a:rPr lang="en-US" sz="1800" b="1" dirty="0" smtClean="0"/>
              <a:t>(Gear icon in </a:t>
            </a:r>
            <a:r>
              <a:rPr lang="en-US" sz="1800" b="1" dirty="0" smtClean="0">
                <a:hlinkClick r:id="rId3"/>
              </a:rPr>
              <a:t>Developer Tools Extension</a:t>
            </a:r>
            <a:r>
              <a:rPr lang="en-US" sz="1800" b="1" dirty="0" smtClean="0"/>
              <a:t>)</a:t>
            </a:r>
            <a:endParaRPr lang="en-US" sz="1800" b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Cascading Style Sheets – we will focus on CSS 2 (and some CSS 3)</a:t>
            </a:r>
          </a:p>
          <a:p>
            <a:r>
              <a:rPr lang="en-US" sz="1800" dirty="0" smtClean="0"/>
              <a:t>A CSS document is a list of rules that apply styles to HTML elements</a:t>
            </a:r>
          </a:p>
          <a:p>
            <a:r>
              <a:rPr lang="en-US" sz="1800" dirty="0" smtClean="0"/>
              <a:t>Consists of </a:t>
            </a:r>
          </a:p>
          <a:p>
            <a:pPr lvl="1"/>
            <a:r>
              <a:rPr lang="en-US" sz="1800" dirty="0" smtClean="0"/>
              <a:t>Selectors</a:t>
            </a:r>
          </a:p>
          <a:p>
            <a:pPr lvl="2"/>
            <a:r>
              <a:rPr lang="en-US" sz="1600" dirty="0" smtClean="0"/>
              <a:t>quite literally, things we select for styling</a:t>
            </a:r>
          </a:p>
          <a:p>
            <a:pPr lvl="2"/>
            <a:r>
              <a:rPr lang="en-US" sz="1600" dirty="0" smtClean="0"/>
              <a:t>can select on tags, IDs, classes, pseudo-classes, and combinations thereof</a:t>
            </a:r>
          </a:p>
          <a:p>
            <a:pPr lvl="2"/>
            <a:r>
              <a:rPr lang="en-US" sz="1600" dirty="0" smtClean="0"/>
              <a:t>can select children, descendants, parents, ancestors, etc. of an element</a:t>
            </a:r>
          </a:p>
          <a:p>
            <a:pPr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www.w3.org/TR/CSS2/selector.html</a:t>
            </a:r>
            <a:r>
              <a:rPr lang="en-US" sz="1600" dirty="0" smtClean="0"/>
              <a:t> </a:t>
            </a:r>
            <a:endParaRPr lang="en-US" sz="1600" dirty="0"/>
          </a:p>
          <a:p>
            <a:pPr lvl="2"/>
            <a:r>
              <a:rPr lang="en-US" sz="1600" dirty="0" smtClean="0"/>
              <a:t>See </a:t>
            </a:r>
            <a:r>
              <a:rPr lang="en-US" sz="1600" dirty="0">
                <a:hlinkClick r:id="rId3"/>
              </a:rPr>
              <a:t>http://css.maxdesign.com.au/selectutorial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dirty="0" smtClean="0"/>
          </a:p>
          <a:p>
            <a:pPr lvl="1"/>
            <a:r>
              <a:rPr lang="en-US" sz="1800" dirty="0" smtClean="0"/>
              <a:t>Property/value pairs in declaration blocks</a:t>
            </a:r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border-top: 1px solid black;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padding: 0.5em 1em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1em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color: #333;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background-color: #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eee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#footer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margin: 0 0 1em 0;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padding: 0;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#footer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 a:hover {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font-weight: bold;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font-style: italic;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843" y="3596760"/>
            <a:ext cx="4011064" cy="2585323"/>
          </a:xfrm>
          <a:prstGeom prst="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&lt;div id=“footer”&gt;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&lt;p&gt;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&lt;a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=“somepage.html”&gt;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This link will be 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styled on a mouse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hover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&lt;/a&gt;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&lt;/div&gt;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108012"/>
            <a:ext cx="8042400" cy="1336460"/>
          </a:xfrm>
        </p:spPr>
        <p:txBody>
          <a:bodyPr/>
          <a:lstStyle/>
          <a:p>
            <a:r>
              <a:rPr lang="en-US" dirty="0" smtClean="0"/>
              <a:t>Declaring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Where to put them?  Three ways to do it:</a:t>
            </a: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/>
              <a:t>external </a:t>
            </a:r>
            <a:r>
              <a:rPr lang="en-US" sz="2000" dirty="0" err="1" smtClean="0"/>
              <a:t>stylesheets</a:t>
            </a:r>
            <a:endParaRPr lang="en-US" sz="2000" dirty="0" smtClean="0"/>
          </a:p>
          <a:p>
            <a:pPr lvl="2"/>
            <a:r>
              <a:rPr lang="en-US" sz="1800" dirty="0" smtClean="0"/>
              <a:t>this is best – your </a:t>
            </a:r>
            <a:r>
              <a:rPr lang="en-US" sz="1800" dirty="0" err="1" smtClean="0"/>
              <a:t>stylesheets</a:t>
            </a:r>
            <a:r>
              <a:rPr lang="en-US" sz="1800" dirty="0" smtClean="0"/>
              <a:t> will be cached by the browser and can be referenced by all your pages</a:t>
            </a:r>
          </a:p>
          <a:p>
            <a:pPr lvl="2"/>
            <a:r>
              <a:rPr lang="en-US" sz="1800" dirty="0"/>
              <a:t>ex: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=“mystyle.css"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"/&gt;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807125" lvl="1" indent="-457200">
              <a:buFont typeface="+mj-lt"/>
              <a:buAutoNum type="arabicPeriod"/>
            </a:pPr>
            <a:r>
              <a:rPr lang="en-US" sz="2000" dirty="0" smtClean="0"/>
              <a:t>embedded (in-page) styles</a:t>
            </a:r>
          </a:p>
          <a:p>
            <a:pPr lvl="2"/>
            <a:r>
              <a:rPr lang="en-US" sz="1800" dirty="0" smtClean="0"/>
              <a:t>useful for a one-off style on a specific page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&lt;head&gt;&lt;style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type="text/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"&gt;…styles go here…&lt;/style&gt;&lt;/head&gt;</a:t>
            </a:r>
            <a:endParaRPr lang="en-US" sz="1800" dirty="0" smtClean="0"/>
          </a:p>
          <a:p>
            <a:pPr marL="807125" lvl="1" indent="-457200">
              <a:buFont typeface="+mj-lt"/>
              <a:buAutoNum type="arabicPeriod"/>
            </a:pPr>
            <a:r>
              <a:rPr lang="en-US" sz="2000" dirty="0"/>
              <a:t>inline </a:t>
            </a:r>
            <a:r>
              <a:rPr lang="en-US" sz="2000" dirty="0" smtClean="0"/>
              <a:t>styles</a:t>
            </a:r>
          </a:p>
          <a:p>
            <a:pPr lvl="2"/>
            <a:r>
              <a:rPr lang="en-US" sz="1800" dirty="0"/>
              <a:t>G</a:t>
            </a:r>
            <a:r>
              <a:rPr lang="en-US" sz="1800" dirty="0" smtClean="0"/>
              <a:t>ood for testing, and </a:t>
            </a:r>
            <a:r>
              <a:rPr lang="en-US" sz="1800" i="1" dirty="0" smtClean="0"/>
              <a:t>sometimes</a:t>
            </a:r>
            <a:r>
              <a:rPr lang="en-US" sz="1800" dirty="0" smtClean="0"/>
              <a:t> helpful when generating sites</a:t>
            </a:r>
          </a:p>
          <a:p>
            <a:pPr lvl="2"/>
            <a:r>
              <a:rPr lang="en-US" sz="1800" dirty="0" smtClean="0"/>
              <a:t>Generally avoid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&lt;p style="font-weight: bold;"&gt;…&lt;/p&gt;</a:t>
            </a:r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57437"/>
              </p:ext>
            </p:extLst>
          </p:nvPr>
        </p:nvGraphicFramePr>
        <p:xfrm>
          <a:off x="718457" y="1650575"/>
          <a:ext cx="77070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543"/>
                <a:gridCol w="38535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like this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might</a:t>
                      </a:r>
                      <a:r>
                        <a:rPr lang="en-US" dirty="0" smtClean="0"/>
                        <a:t> be selected like</a:t>
                      </a:r>
                      <a:r>
                        <a:rPr lang="en-US" baseline="0" dirty="0" smtClean="0"/>
                        <a:t> 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ID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&lt;div id=“header”&gt;&lt;/div&gt;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#header {}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&lt;h2 id=“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mainTitle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”&gt;&lt;/h2&gt;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h2#mainTitle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class selectors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.green {}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&lt;li class=“selected”&gt;&lt;/li&gt;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li.selected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{}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  <a:cs typeface="Courier New" pitchFamily="49" charset="0"/>
                        </a:rPr>
                        <a:t>element</a:t>
                      </a:r>
                      <a:r>
                        <a:rPr lang="en-US" b="1" baseline="0" dirty="0" smtClean="0">
                          <a:latin typeface="+mn-lt"/>
                          <a:cs typeface="Courier New" pitchFamily="49" charset="0"/>
                        </a:rPr>
                        <a:t> selectors</a:t>
                      </a:r>
                      <a:endParaRPr lang="en-US" b="1" dirty="0" smtClean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 class=“green”&gt;&lt;/p&gt;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&lt;h1&gt;&lt;/h1&gt;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h1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&lt;p&gt;&lt;strong&gt;hi&lt;/strong&gt;&lt;/p&gt;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 strong {}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457" y="5899868"/>
            <a:ext cx="4416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/>
              <a:t>See </a:t>
            </a:r>
            <a:r>
              <a:rPr lang="en-US" sz="1600" dirty="0">
                <a:hlinkClick r:id="rId2"/>
              </a:rPr>
              <a:t>http://www.w3.org/TR/CSS2/selector.html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rev 9/20/2015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 to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5CF6-7BAC-4F54-AE7D-88DBDD879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8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2010</TotalTime>
  <Words>1684</Words>
  <Application>Microsoft Macintosh PowerPoint</Application>
  <PresentationFormat>On-screen Show (4:3)</PresentationFormat>
  <Paragraphs>268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IntroIT-Theme</vt:lpstr>
      <vt:lpstr>HTML &amp; CSS</vt:lpstr>
      <vt:lpstr>Basic HTML Structure</vt:lpstr>
      <vt:lpstr>XHTML Document</vt:lpstr>
      <vt:lpstr>XHTML 1 of 2</vt:lpstr>
      <vt:lpstr>XHTML 2 of 2</vt:lpstr>
      <vt:lpstr>CSS</vt:lpstr>
      <vt:lpstr>CSS Example</vt:lpstr>
      <vt:lpstr>Declaring Styles</vt:lpstr>
      <vt:lpstr>Selectors</vt:lpstr>
      <vt:lpstr>IDs and Classes</vt:lpstr>
      <vt:lpstr>Precedence and the Cascade</vt:lpstr>
      <vt:lpstr>Precedence Example</vt:lpstr>
      <vt:lpstr>CSS Sizes</vt:lpstr>
      <vt:lpstr>CSS Colors</vt:lpstr>
      <vt:lpstr>CSS Box Model</vt:lpstr>
      <vt:lpstr>CSS Shorthand</vt:lpstr>
      <vt:lpstr>Floating Elements</vt:lpstr>
      <vt:lpstr>PowerPoint Presentation</vt:lpstr>
      <vt:lpstr>Where to go for help...</vt:lpstr>
      <vt:lpstr>Code Style 1 of 5</vt:lpstr>
      <vt:lpstr>Code Style 2 of 5</vt:lpstr>
      <vt:lpstr>Code Style 3 of 5</vt:lpstr>
      <vt:lpstr>Code Style 4 of 5</vt:lpstr>
      <vt:lpstr>Code Style 5 of 5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Melissa Hay</cp:lastModifiedBy>
  <cp:revision>113</cp:revision>
  <dcterms:created xsi:type="dcterms:W3CDTF">2009-09-17T04:14:33Z</dcterms:created>
  <dcterms:modified xsi:type="dcterms:W3CDTF">2016-09-12T01:06:15Z</dcterms:modified>
</cp:coreProperties>
</file>