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3" r:id="rId4"/>
  </p:sldMasterIdLst>
  <p:notesMasterIdLst>
    <p:notesMasterId r:id="rId22"/>
  </p:notesMasterIdLst>
  <p:handoutMasterIdLst>
    <p:handoutMasterId r:id="rId23"/>
  </p:handoutMasterIdLst>
  <p:sldIdLst>
    <p:sldId id="284" r:id="rId5"/>
    <p:sldId id="295" r:id="rId6"/>
    <p:sldId id="306" r:id="rId7"/>
    <p:sldId id="309" r:id="rId8"/>
    <p:sldId id="310" r:id="rId9"/>
    <p:sldId id="311" r:id="rId10"/>
    <p:sldId id="294" r:id="rId11"/>
    <p:sldId id="312" r:id="rId12"/>
    <p:sldId id="313" r:id="rId13"/>
    <p:sldId id="314" r:id="rId14"/>
    <p:sldId id="315" r:id="rId15"/>
    <p:sldId id="317" r:id="rId16"/>
    <p:sldId id="318" r:id="rId17"/>
    <p:sldId id="319" r:id="rId18"/>
    <p:sldId id="320" r:id="rId19"/>
    <p:sldId id="321" r:id="rId20"/>
    <p:sldId id="308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97BFF9"/>
    <a:srgbClr val="92B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2115" autoAdjust="0"/>
  </p:normalViewPr>
  <p:slideViewPr>
    <p:cSldViewPr snapToGrid="0" snapToObjects="1">
      <p:cViewPr varScale="1">
        <p:scale>
          <a:sx n="108" d="100"/>
          <a:sy n="108" d="100"/>
        </p:scale>
        <p:origin x="-11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F111166-4BC2-C441-A11E-C8743EAB89CD}" type="datetimeFigureOut">
              <a:rPr lang="en-US" altLang="en-US"/>
              <a:pPr/>
              <a:t>10/22/15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507DFFD-736F-A043-8C94-75DB2B3C3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185D089-4D2F-2C4C-A0F6-F16D0E32E940}" type="datetimeFigureOut">
              <a:rPr lang="en-US" altLang="en-US"/>
              <a:pPr/>
              <a:t>10/22/15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9448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701094D-C805-204C-8EC0-0416A6EDC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57200" y="48307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D9D9D9"/>
                </a:solidFill>
              </a:rPr>
              <a:t>Confidential Material – Chegg Inc. © 2005 - 2014. All Rights Reserved.</a:t>
            </a:r>
          </a:p>
          <a:p>
            <a:pPr algn="ctr" eaLnBrk="1" hangingPunct="1"/>
            <a:endParaRPr lang="en-US" altLang="en-US" sz="800"/>
          </a:p>
        </p:txBody>
      </p:sp>
      <p:pic>
        <p:nvPicPr>
          <p:cNvPr id="5" name="Picture 7" descr="cheggLogo_orange_cl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4678363"/>
            <a:ext cx="1079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285750"/>
            <a:ext cx="9144000" cy="4857750"/>
          </a:xfrm>
          <a:prstGeom prst="rect">
            <a:avLst/>
          </a:prstGeom>
          <a:solidFill>
            <a:srgbClr val="F7F7F7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57200" y="48307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BFBFBF"/>
                </a:solidFill>
              </a:rPr>
              <a:t>Confidential Material – Chegg Inc. © 2005 - 2014. All Rights Reserved.</a:t>
            </a:r>
          </a:p>
          <a:p>
            <a:pPr algn="ctr" eaLnBrk="1" hangingPunct="1"/>
            <a:endParaRPr lang="en-US" altLang="en-US" sz="800"/>
          </a:p>
        </p:txBody>
      </p:sp>
      <p:sp>
        <p:nvSpPr>
          <p:cNvPr id="8" name="Rectangle 7"/>
          <p:cNvSpPr/>
          <p:nvPr userDrawn="1"/>
        </p:nvSpPr>
        <p:spPr>
          <a:xfrm>
            <a:off x="0" y="1588"/>
            <a:ext cx="9144000" cy="4302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9" name="Picture 9" descr="chegg-studenthub-tag-orng-bi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1385888"/>
            <a:ext cx="376555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39016"/>
            <a:ext cx="7772400" cy="47716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19492" y="3635857"/>
            <a:ext cx="7772400" cy="325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adra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57200" y="48307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D9D9D9"/>
                </a:solidFill>
              </a:rPr>
              <a:t>Confidential Material – Chegg Inc. © 2005 - 2014. All Rights Reserved.</a:t>
            </a:r>
          </a:p>
          <a:p>
            <a:pPr algn="ctr" eaLnBrk="1" hangingPunct="1"/>
            <a:endParaRPr lang="en-US" altLang="en-US" sz="800"/>
          </a:p>
        </p:txBody>
      </p:sp>
      <p:pic>
        <p:nvPicPr>
          <p:cNvPr id="12" name="Picture 7" descr="cheggLogo_orange_cl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4678363"/>
            <a:ext cx="1079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-14288" y="0"/>
            <a:ext cx="9158288" cy="4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86288" y="763588"/>
            <a:ext cx="0" cy="3859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9563" y="2697163"/>
            <a:ext cx="854868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4586288" y="763588"/>
            <a:ext cx="0" cy="3859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563" y="2697163"/>
            <a:ext cx="854868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181" y="1067426"/>
            <a:ext cx="4149783" cy="149374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679"/>
            <a:ext cx="8229600" cy="4399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9024" y="1067426"/>
            <a:ext cx="4149783" cy="149374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09181" y="763860"/>
            <a:ext cx="4149783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709024" y="763596"/>
            <a:ext cx="4149783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309181" y="3129992"/>
            <a:ext cx="4149783" cy="149374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8"/>
          </p:nvPr>
        </p:nvSpPr>
        <p:spPr>
          <a:xfrm>
            <a:off x="4709024" y="3129992"/>
            <a:ext cx="4149783" cy="149374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9"/>
          </p:nvPr>
        </p:nvSpPr>
        <p:spPr>
          <a:xfrm>
            <a:off x="309181" y="2826426"/>
            <a:ext cx="4149783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709024" y="2826163"/>
            <a:ext cx="4149783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2C7C6E67-2DB4-004D-92F2-2E1231D23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57200" y="48307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D9D9D9"/>
                </a:solidFill>
              </a:rPr>
              <a:t>Confidential Material – Chegg Inc. © 2005 - 2014. All Rights Reserved.</a:t>
            </a:r>
          </a:p>
          <a:p>
            <a:pPr algn="ctr" eaLnBrk="1" hangingPunct="1"/>
            <a:endParaRPr lang="en-US" altLang="en-US" sz="800"/>
          </a:p>
        </p:txBody>
      </p:sp>
      <p:pic>
        <p:nvPicPr>
          <p:cNvPr id="7" name="Picture 7" descr="cheggLogo_orange_cl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4678363"/>
            <a:ext cx="1079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orange-icons.png"/>
          <p:cNvPicPr>
            <a:picLocks noChangeAspect="1"/>
          </p:cNvPicPr>
          <p:nvPr userDrawn="1"/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25" y="3278188"/>
            <a:ext cx="245745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784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588"/>
            <a:ext cx="9144000" cy="4302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734"/>
            <a:ext cx="8229600" cy="3520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679"/>
            <a:ext cx="8229600" cy="4399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6089" y="613304"/>
            <a:ext cx="8245475" cy="3321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CAA518-389B-A949-8B7C-0B6E058857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57200" y="48307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D9D9D9"/>
                </a:solidFill>
              </a:rPr>
              <a:t>Confidential Material – Chegg Inc. © 2005 - 2014. All Rights Reserved.</a:t>
            </a:r>
          </a:p>
          <a:p>
            <a:pPr algn="ctr" eaLnBrk="1" hangingPunct="1"/>
            <a:endParaRPr lang="en-US" altLang="en-US" sz="800"/>
          </a:p>
        </p:txBody>
      </p:sp>
      <p:pic>
        <p:nvPicPr>
          <p:cNvPr id="5" name="Picture 7" descr="cheggLogo_orange_cl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4678363"/>
            <a:ext cx="1079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588"/>
            <a:ext cx="9158288" cy="1460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034"/>
            <a:ext cx="8229600" cy="451804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6"/>
              </a:buClr>
              <a:buFont typeface="Arial"/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Clr>
                <a:schemeClr val="accent6"/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Clr>
                <a:schemeClr val="accent6"/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Clr>
                <a:schemeClr val="accent6"/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69C7EF-CD2D-FA42-B9C5-1D76BF9134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457200" y="48307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D9D9D9"/>
                </a:solidFill>
              </a:rPr>
              <a:t>Confidential Material – Chegg Inc. © 2005 - 2014. All Rights Reserved.</a:t>
            </a:r>
          </a:p>
          <a:p>
            <a:pPr algn="ctr" eaLnBrk="1" hangingPunct="1"/>
            <a:endParaRPr lang="en-US" altLang="en-US" sz="800"/>
          </a:p>
        </p:txBody>
      </p:sp>
      <p:pic>
        <p:nvPicPr>
          <p:cNvPr id="4" name="Picture 7" descr="cheggLogo_orange_cl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4678363"/>
            <a:ext cx="1079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588"/>
            <a:ext cx="9158288" cy="1460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501650" y="23813"/>
            <a:ext cx="4254500" cy="371475"/>
          </a:xfrm>
          <a:prstGeom prst="roundRect">
            <a:avLst>
              <a:gd name="adj" fmla="val 5307"/>
            </a:avLst>
          </a:prstGeom>
          <a:solidFill>
            <a:srgbClr val="F07D00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7454" y="937223"/>
            <a:ext cx="6801323" cy="2569072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6"/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699DE1-5341-4343-BD27-EC43292A6B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57200" y="48307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D9D9D9"/>
                </a:solidFill>
              </a:rPr>
              <a:t>Confidential Material – Chegg Inc. © 2005 - 2014. All Rights Reserved.</a:t>
            </a:r>
          </a:p>
          <a:p>
            <a:pPr algn="ctr" eaLnBrk="1" hangingPunct="1"/>
            <a:endParaRPr lang="en-US" altLang="en-US" sz="800"/>
          </a:p>
        </p:txBody>
      </p:sp>
      <p:pic>
        <p:nvPicPr>
          <p:cNvPr id="5" name="Picture 7" descr="cheggLogo_orange_cl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4678363"/>
            <a:ext cx="1079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7F7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387475"/>
            <a:ext cx="9158288" cy="506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457200" y="4840288"/>
            <a:ext cx="8229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D9D9D9"/>
                </a:solidFill>
              </a:rPr>
              <a:t>Confidential Material – Chegg Inc. © 2005 – 2014 by Chegg Inc. All Rights Reserved.</a:t>
            </a:r>
          </a:p>
        </p:txBody>
      </p:sp>
      <p:pic>
        <p:nvPicPr>
          <p:cNvPr id="9" name="Picture 9" descr="cheggLogo_orange_cl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8704" y="4681728"/>
            <a:ext cx="107899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60120" y="2080223"/>
            <a:ext cx="6801323" cy="2569072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6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6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79251" y="1397002"/>
            <a:ext cx="7482191" cy="4974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218AAFE9-558D-D248-AE58-308029B27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57200" y="48307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D9D9D9"/>
                </a:solidFill>
              </a:rPr>
              <a:t>Confidential Material – Chegg Inc. © 2005 - 2014. All Rights Reserved.</a:t>
            </a:r>
          </a:p>
          <a:p>
            <a:pPr algn="ctr" eaLnBrk="1" hangingPunct="1"/>
            <a:endParaRPr lang="en-US" altLang="en-US" sz="800"/>
          </a:p>
        </p:txBody>
      </p:sp>
      <p:pic>
        <p:nvPicPr>
          <p:cNvPr id="11" name="Picture 7" descr="cheggLogo_orange_cl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4678363"/>
            <a:ext cx="1079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-14288" y="0"/>
            <a:ext cx="9158288" cy="4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090863" y="663575"/>
            <a:ext cx="0" cy="40401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37263" y="663575"/>
            <a:ext cx="0" cy="40401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090863" y="663575"/>
            <a:ext cx="0" cy="40401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6037263" y="663575"/>
            <a:ext cx="0" cy="40401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21738"/>
            <a:ext cx="2576689" cy="368096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679"/>
            <a:ext cx="8229600" cy="4399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262490" y="1021738"/>
            <a:ext cx="2576689" cy="368096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6196822" y="1012882"/>
            <a:ext cx="2576689" cy="368096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30201" y="710943"/>
            <a:ext cx="2576689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262490" y="710680"/>
            <a:ext cx="2576689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96822" y="699159"/>
            <a:ext cx="2576689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F77CB3AE-EDC2-3E49-9267-561A45457B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 Bulle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457200" y="48307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D9D9D9"/>
                </a:solidFill>
              </a:rPr>
              <a:t>Confidential Material – Chegg Inc. © 2005 - 2014. All Rights Reserved.</a:t>
            </a:r>
          </a:p>
          <a:p>
            <a:pPr algn="ctr" eaLnBrk="1" hangingPunct="1"/>
            <a:endParaRPr lang="en-US" altLang="en-US" sz="800"/>
          </a:p>
        </p:txBody>
      </p:sp>
      <p:pic>
        <p:nvPicPr>
          <p:cNvPr id="13" name="Picture 7" descr="cheggLogo_orange_cl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4678363"/>
            <a:ext cx="1079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-14288" y="0"/>
            <a:ext cx="9158288" cy="4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090863" y="1514475"/>
            <a:ext cx="0" cy="30353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37263" y="1514475"/>
            <a:ext cx="0" cy="30353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090863" y="1514475"/>
            <a:ext cx="0" cy="30353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6037263" y="1514475"/>
            <a:ext cx="0" cy="30353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821239"/>
            <a:ext cx="2576689" cy="2720566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679"/>
            <a:ext cx="8229600" cy="4399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3262490" y="1821239"/>
            <a:ext cx="2576689" cy="2720566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6196822" y="1812384"/>
            <a:ext cx="2576689" cy="2720566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89000" y="645187"/>
            <a:ext cx="1466850" cy="784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835400" y="645187"/>
            <a:ext cx="1466850" cy="784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739467" y="645187"/>
            <a:ext cx="1466850" cy="784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30201" y="1504687"/>
            <a:ext cx="2576689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262490" y="1504424"/>
            <a:ext cx="2576689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96822" y="1492903"/>
            <a:ext cx="2576689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3FB3D8-DA7E-144C-A599-6F59DB0E0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57200" y="48307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D9D9D9"/>
                </a:solidFill>
              </a:rPr>
              <a:t>Confidential Material – Chegg Inc. © 2005 - 2014. All Rights Reserved.</a:t>
            </a:r>
          </a:p>
          <a:p>
            <a:pPr algn="ctr" eaLnBrk="1" hangingPunct="1"/>
            <a:endParaRPr lang="en-US" altLang="en-US" sz="800"/>
          </a:p>
        </p:txBody>
      </p:sp>
      <p:pic>
        <p:nvPicPr>
          <p:cNvPr id="9" name="Picture 7" descr="cheggLogo_orange_cl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4678363"/>
            <a:ext cx="1079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14288" y="0"/>
            <a:ext cx="9158288" cy="4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86288" y="763588"/>
            <a:ext cx="0" cy="3859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86288" y="763588"/>
            <a:ext cx="0" cy="3859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181" y="1067425"/>
            <a:ext cx="4149783" cy="3548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679"/>
            <a:ext cx="8229600" cy="4399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9024" y="1067425"/>
            <a:ext cx="4149783" cy="3548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09181" y="763860"/>
            <a:ext cx="4149783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709024" y="763596"/>
            <a:ext cx="4149783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FCD6D3FB-C118-8A41-9E9B-CAC25A3858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Column Bulle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57200" y="48307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D9D9D9"/>
                </a:solidFill>
              </a:rPr>
              <a:t>Confidential Material – Chegg Inc. © 2005 - 2014. All Rights Reserved.</a:t>
            </a:r>
          </a:p>
          <a:p>
            <a:pPr algn="ctr" eaLnBrk="1" hangingPunct="1"/>
            <a:endParaRPr lang="en-US" altLang="en-US" sz="800"/>
          </a:p>
        </p:txBody>
      </p:sp>
      <p:pic>
        <p:nvPicPr>
          <p:cNvPr id="11" name="Picture 7" descr="cheggLogo_orange_cl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4678363"/>
            <a:ext cx="1079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-14288" y="0"/>
            <a:ext cx="9158288" cy="4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86288" y="1514475"/>
            <a:ext cx="0" cy="30353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586288" y="1514475"/>
            <a:ext cx="0" cy="30353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181" y="1821239"/>
            <a:ext cx="4149783" cy="2720566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679"/>
            <a:ext cx="8229600" cy="4399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9024" y="1821239"/>
            <a:ext cx="4149783" cy="2720566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6"/>
              </a:buCl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608667" y="645187"/>
            <a:ext cx="1466850" cy="784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36733" y="645187"/>
            <a:ext cx="1466850" cy="784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309181" y="1504687"/>
            <a:ext cx="4149783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709024" y="1504424"/>
            <a:ext cx="4149783" cy="303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Clr>
                <a:schemeClr val="accent6"/>
              </a:buClr>
              <a:buNone/>
              <a:defRPr sz="2000" b="1" baseline="0">
                <a:solidFill>
                  <a:schemeClr val="accent6"/>
                </a:solidFill>
              </a:defRPr>
            </a:lvl1pPr>
            <a:lvl2pPr marL="457200" indent="0">
              <a:buClr>
                <a:schemeClr val="accent6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Clr>
                <a:schemeClr val="accent6"/>
              </a:buCl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49855180-6378-864B-BBD1-0E1ACF203A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6"/>
          <p:cNvSpPr txBox="1">
            <a:spLocks noChangeArrowheads="1"/>
          </p:cNvSpPr>
          <p:nvPr/>
        </p:nvSpPr>
        <p:spPr bwMode="auto">
          <a:xfrm>
            <a:off x="457200" y="4830763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800">
                <a:solidFill>
                  <a:srgbClr val="D9D9D9"/>
                </a:solidFill>
              </a:rPr>
              <a:t>Confidential Material – Chegg Inc. © 2005 - 2014. All Rights Reserved.</a:t>
            </a:r>
          </a:p>
          <a:p>
            <a:pPr algn="ctr" eaLnBrk="1" hangingPunct="1"/>
            <a:endParaRPr lang="en-US" altLang="en-US" sz="80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088" y="4830763"/>
            <a:ext cx="1233487" cy="3127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847C534D-ADC8-F043-9E29-81E15B8A9F5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8" name="Picture 7" descr="cheggLogo_orange_clean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4678363"/>
            <a:ext cx="10795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595959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595959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719138" y="3025446"/>
            <a:ext cx="7772400" cy="145508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 smtClean="0">
                <a:solidFill>
                  <a:srgbClr val="404040"/>
                </a:solidFill>
                <a:latin typeface="Arial" charset="0"/>
                <a:ea typeface="ＭＳ Ｐゴシック" charset="-128"/>
              </a:rPr>
              <a:t>D3.js, Intro to Web Based Data Visualization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>
              <a:solidFill>
                <a:srgbClr val="404040"/>
              </a:solidFill>
              <a:latin typeface="Arial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 smtClean="0">
                <a:solidFill>
                  <a:srgbClr val="404040"/>
                </a:solidFill>
                <a:latin typeface="Arial" charset="0"/>
                <a:ea typeface="ＭＳ Ｐゴシック" charset="-128"/>
              </a:rPr>
              <a:t>Presented by Bob Monteverde,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 smtClean="0">
                <a:solidFill>
                  <a:srgbClr val="404040"/>
                </a:solidFill>
                <a:latin typeface="Arial" charset="0"/>
                <a:ea typeface="ＭＳ Ｐゴシック" charset="-128"/>
              </a:rPr>
              <a:t>Senior Data Visualization Engineer @ Chegg</a:t>
            </a:r>
            <a:endParaRPr lang="en-US" altLang="en-US" sz="1900" dirty="0">
              <a:solidFill>
                <a:srgbClr val="404040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6C7DBE-533A-2048-B569-DCCE98499EFC}" type="slidenum">
              <a:rPr lang="en-US" altLang="en-US" sz="9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DATA JOINS</a:t>
            </a:r>
            <a:endParaRPr lang="en-US" sz="1400" spc="130" dirty="0" smtClean="0"/>
          </a:p>
        </p:txBody>
      </p:sp>
      <p:pic>
        <p:nvPicPr>
          <p:cNvPr id="8" name="Content Placeholder 3" descr="ThinkingwithJoinsCod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" r="4306"/>
          <a:stretch/>
        </p:blipFill>
        <p:spPr>
          <a:xfrm>
            <a:off x="175065" y="487363"/>
            <a:ext cx="7866780" cy="4070779"/>
          </a:xfrm>
        </p:spPr>
      </p:pic>
    </p:spTree>
    <p:extLst>
      <p:ext uri="{BB962C8B-B14F-4D97-AF65-F5344CB8AC3E}">
        <p14:creationId xmlns:p14="http://schemas.microsoft.com/office/powerpoint/2010/main" val="196483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6C7DBE-533A-2048-B569-DCCE98499EFC}" type="slidenum">
              <a:rPr lang="en-US" altLang="en-US" sz="9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Lets build a map</a:t>
            </a:r>
            <a:endParaRPr lang="en-US" sz="1400" spc="130" dirty="0" smtClean="0"/>
          </a:p>
        </p:txBody>
      </p:sp>
      <p:pic>
        <p:nvPicPr>
          <p:cNvPr id="5" name="Picture 4" descr="chegg_d3_workshop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8" y="469900"/>
            <a:ext cx="7019347" cy="46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0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6C7DBE-533A-2048-B569-DCCE98499EFC}" type="slidenum">
              <a:rPr lang="en-US" altLang="en-US" sz="9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STEP 1</a:t>
            </a:r>
            <a:endParaRPr lang="en-US" sz="1400" spc="13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8043" y="794156"/>
            <a:ext cx="8647905" cy="4192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»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07D00"/>
              </a:buClr>
              <a:buNone/>
            </a:pPr>
            <a:r>
              <a:rPr lang="en-US" altLang="en-US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Setup HTML and JS Templates</a:t>
            </a:r>
            <a:endParaRPr lang="en-US" altLang="en-US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002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6C7DBE-533A-2048-B569-DCCE98499EFC}" type="slidenum">
              <a:rPr lang="en-US" altLang="en-US" sz="9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STEP 2</a:t>
            </a:r>
            <a:endParaRPr lang="en-US" sz="1400" spc="13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8043" y="794156"/>
            <a:ext cx="8647905" cy="4192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»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07D00"/>
              </a:buClr>
              <a:buNone/>
            </a:pPr>
            <a:r>
              <a:rPr lang="en-US" altLang="en-US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Build a US Map with </a:t>
            </a:r>
            <a:r>
              <a:rPr lang="en-US" altLang="en-US" dirty="0" err="1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TopoJSON</a:t>
            </a:r>
            <a:r>
              <a:rPr lang="en-US" altLang="en-US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 data</a:t>
            </a:r>
            <a:endParaRPr lang="en-US" altLang="en-US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29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6C7DBE-533A-2048-B569-DCCE98499EFC}" type="slidenum">
              <a:rPr lang="en-US" altLang="en-US" sz="9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STEP 3</a:t>
            </a:r>
            <a:endParaRPr lang="en-US" sz="1400" spc="13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8043" y="794156"/>
            <a:ext cx="8647905" cy="4192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»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07D00"/>
              </a:buClr>
              <a:buNone/>
            </a:pPr>
            <a:r>
              <a:rPr lang="en-US" altLang="en-US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Get your Data Ready to Visualize</a:t>
            </a:r>
            <a:endParaRPr lang="en-US" altLang="en-US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21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6C7DBE-533A-2048-B569-DCCE98499EFC}" type="slidenum">
              <a:rPr lang="en-US" altLang="en-US" sz="9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STEP 4</a:t>
            </a:r>
            <a:endParaRPr lang="en-US" sz="1400" spc="13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8043" y="794156"/>
            <a:ext cx="8647905" cy="4192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»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07D00"/>
              </a:buClr>
              <a:buNone/>
            </a:pPr>
            <a:r>
              <a:rPr lang="en-US" altLang="en-US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Show your data by adding color to the states</a:t>
            </a:r>
            <a:endParaRPr lang="en-US" altLang="en-US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63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6C7DBE-533A-2048-B569-DCCE98499EFC}" type="slidenum">
              <a:rPr lang="en-US" altLang="en-US" sz="9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STEP 5</a:t>
            </a:r>
            <a:endParaRPr lang="en-US" sz="1400" spc="13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8043" y="794156"/>
            <a:ext cx="8647905" cy="4192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»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F07D00"/>
              </a:buClr>
              <a:buNone/>
            </a:pPr>
            <a:r>
              <a:rPr lang="en-US" altLang="en-US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Lets Animate this Map over time</a:t>
            </a:r>
            <a:endParaRPr lang="en-US" altLang="en-US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3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6C70EE6-CF7B-6F4B-8217-12BF4E771CB0}" type="slidenum">
              <a:rPr lang="en-US" altLang="en-US" sz="9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6" name="AutoShape 2" descr="Image result for chegg mob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2035"/>
            <a:ext cx="8577470" cy="3683314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8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6C7DBE-533A-2048-B569-DCCE98499EFC}" type="slidenum">
              <a:rPr lang="en-US" altLang="en-US" sz="9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Overview</a:t>
            </a:r>
            <a:endParaRPr lang="en-US" sz="1400" spc="13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8043" y="794156"/>
            <a:ext cx="8647905" cy="4192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»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 Standards (no specific to browser code)</a:t>
            </a:r>
          </a:p>
          <a:p>
            <a:r>
              <a:rPr lang="en-US" dirty="0"/>
              <a:t>Bind arbitrary data to the DOM (Document Object Model)</a:t>
            </a:r>
          </a:p>
          <a:p>
            <a:r>
              <a:rPr lang="en-US" dirty="0"/>
              <a:t>Capable of generating and manipulating HTML, SVG, CSS and technically more (including canvas).</a:t>
            </a:r>
          </a:p>
          <a:p>
            <a:r>
              <a:rPr lang="en-US" dirty="0"/>
              <a:t>If you have the data, and you can describe a visualization in 2 dimensions, you can build it with d3.</a:t>
            </a:r>
          </a:p>
          <a:p>
            <a:pPr marL="0" indent="0" eaLnBrk="1" hangingPunct="1">
              <a:buClr>
                <a:srgbClr val="F07D00"/>
              </a:buClr>
              <a:buNone/>
            </a:pPr>
            <a:endParaRPr lang="en-US" altLang="en-US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731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Examples</a:t>
            </a:r>
            <a:endParaRPr lang="en-US" sz="1400" spc="13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80114" y="553844"/>
            <a:ext cx="3945834" cy="4192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»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07D00"/>
              </a:buClr>
            </a:pPr>
            <a:endParaRPr lang="en-US" altLang="en-US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3" descr="Stacked to Grouped Bar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7" b="-1909"/>
          <a:stretch/>
        </p:blipFill>
        <p:spPr>
          <a:xfrm>
            <a:off x="86363" y="470768"/>
            <a:ext cx="7593232" cy="47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Examples</a:t>
            </a:r>
            <a:endParaRPr lang="en-US" sz="1400" spc="13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80114" y="553844"/>
            <a:ext cx="3945834" cy="4192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»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07D00"/>
              </a:buClr>
            </a:pPr>
            <a:endParaRPr lang="en-US" altLang="en-US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6" name="Content Placeholder 3" descr="Quantile Choropleth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196"/>
          <a:stretch/>
        </p:blipFill>
        <p:spPr>
          <a:xfrm>
            <a:off x="695382" y="428882"/>
            <a:ext cx="7025536" cy="48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8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Examples</a:t>
            </a:r>
            <a:endParaRPr lang="en-US" sz="1400" spc="13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80114" y="553844"/>
            <a:ext cx="3945834" cy="4192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»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07D00"/>
              </a:buClr>
            </a:pPr>
            <a:endParaRPr lang="en-US" altLang="en-US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5" name="Content Placeholder 3" descr="Chord Diagr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0" b="-1960"/>
          <a:stretch/>
        </p:blipFill>
        <p:spPr>
          <a:xfrm>
            <a:off x="324505" y="370261"/>
            <a:ext cx="7531273" cy="4773239"/>
          </a:xfrm>
        </p:spPr>
      </p:pic>
    </p:spTree>
    <p:extLst>
      <p:ext uri="{BB962C8B-B14F-4D97-AF65-F5344CB8AC3E}">
        <p14:creationId xmlns:p14="http://schemas.microsoft.com/office/powerpoint/2010/main" val="235098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Examples</a:t>
            </a:r>
            <a:endParaRPr lang="en-US" sz="1400" spc="13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80114" y="553844"/>
            <a:ext cx="3945834" cy="4192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–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charset="0"/>
              <a:buChar char="»"/>
              <a:defRPr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07D00"/>
              </a:buClr>
            </a:pPr>
            <a:endParaRPr lang="en-US" altLang="en-US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6" name="Content Placeholder 3" descr="Calendar Vie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7" r="-1401" b="-3039"/>
          <a:stretch/>
        </p:blipFill>
        <p:spPr>
          <a:xfrm>
            <a:off x="1" y="472335"/>
            <a:ext cx="7844538" cy="43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1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6C7DBE-533A-2048-B569-DCCE98499EFC}" type="slidenum">
              <a:rPr lang="en-US" altLang="en-US" sz="9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735420"/>
            <a:ext cx="7931219" cy="3814279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Single Element select: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urier"/>
                <a:cs typeface="Courier"/>
              </a:rPr>
              <a:t>d3.select(‘#</a:t>
            </a:r>
            <a:r>
              <a:rPr lang="en-US" sz="2400" dirty="0" err="1">
                <a:latin typeface="Courier"/>
                <a:cs typeface="Courier"/>
              </a:rPr>
              <a:t>css</a:t>
            </a:r>
            <a:r>
              <a:rPr lang="en-US" sz="2400" dirty="0">
                <a:latin typeface="Courier"/>
                <a:cs typeface="Courier"/>
              </a:rPr>
              <a:t>-selector’)</a:t>
            </a:r>
          </a:p>
          <a:p>
            <a:r>
              <a:rPr lang="en-US" sz="2400" dirty="0"/>
              <a:t>Multi Element: </a:t>
            </a:r>
            <a:br>
              <a:rPr lang="en-US" sz="2400" dirty="0"/>
            </a:br>
            <a:r>
              <a:rPr lang="en-US" sz="2400" dirty="0">
                <a:latin typeface="Courier"/>
                <a:cs typeface="Courier"/>
              </a:rPr>
              <a:t/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d3.selectAll(‘.</a:t>
            </a:r>
            <a:r>
              <a:rPr lang="en-US" sz="2400" dirty="0" err="1">
                <a:latin typeface="Courier"/>
                <a:cs typeface="Courier"/>
              </a:rPr>
              <a:t>css</a:t>
            </a:r>
            <a:r>
              <a:rPr lang="en-US" sz="2400" dirty="0">
                <a:latin typeface="Courier"/>
                <a:cs typeface="Courier"/>
              </a:rPr>
              <a:t>-selector’)</a:t>
            </a:r>
          </a:p>
          <a:p>
            <a:endParaRPr lang="en-US" sz="2400" dirty="0"/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SELECTIONS</a:t>
            </a:r>
            <a:endParaRPr lang="en-US" sz="1400" spc="13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6C7DBE-533A-2048-B569-DCCE98499EFC}" type="slidenum">
              <a:rPr lang="en-US" altLang="en-US" sz="9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735420"/>
            <a:ext cx="7931219" cy="3814279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ourier"/>
                <a:cs typeface="Courier"/>
              </a:rPr>
              <a:t>d3.selectAll(“p”).style(“color”, “#</a:t>
            </a:r>
            <a:r>
              <a:rPr lang="en-US" sz="1800" dirty="0" err="1">
                <a:latin typeface="Courier"/>
                <a:cs typeface="Courier"/>
              </a:rPr>
              <a:t>eee</a:t>
            </a:r>
            <a:r>
              <a:rPr lang="en-US" sz="1800" dirty="0">
                <a:latin typeface="Courier"/>
                <a:cs typeface="Courier"/>
              </a:rPr>
              <a:t>”);</a:t>
            </a:r>
          </a:p>
          <a:p>
            <a:r>
              <a:rPr lang="en-US" sz="1800" dirty="0">
                <a:latin typeface="Courier"/>
                <a:cs typeface="Courier"/>
              </a:rPr>
              <a:t>d3.selectAll(“p”).style(“color”, function(d,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{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return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% 2 ? “#</a:t>
            </a:r>
            <a:r>
              <a:rPr lang="en-US" sz="1800" dirty="0" err="1">
                <a:latin typeface="Courier"/>
                <a:cs typeface="Courier"/>
              </a:rPr>
              <a:t>fff</a:t>
            </a:r>
            <a:r>
              <a:rPr lang="en-US" sz="1800" dirty="0">
                <a:latin typeface="Courier"/>
                <a:cs typeface="Courier"/>
              </a:rPr>
              <a:t>” : “#</a:t>
            </a:r>
            <a:r>
              <a:rPr lang="en-US" sz="1800" dirty="0" err="1">
                <a:latin typeface="Courier"/>
                <a:cs typeface="Courier"/>
              </a:rPr>
              <a:t>eee</a:t>
            </a:r>
            <a:r>
              <a:rPr lang="en-US" sz="1800" dirty="0">
                <a:latin typeface="Courier"/>
                <a:cs typeface="Courier"/>
              </a:rPr>
              <a:t>”;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});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d3.selectAll(“circle”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.</a:t>
            </a:r>
            <a:r>
              <a:rPr lang="en-US" sz="1800" dirty="0">
                <a:latin typeface="Courier"/>
                <a:cs typeface="Courier"/>
              </a:rPr>
              <a:t>transition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>
                <a:latin typeface="Courier"/>
                <a:cs typeface="Courier"/>
              </a:rPr>
              <a:t>duration(1000)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.delay(function(</a:t>
            </a:r>
            <a:r>
              <a:rPr lang="en-US" sz="1800" dirty="0" err="1">
                <a:latin typeface="Courier"/>
                <a:cs typeface="Courier"/>
              </a:rPr>
              <a:t>d,i</a:t>
            </a:r>
            <a:r>
              <a:rPr lang="en-US" sz="1800" dirty="0">
                <a:latin typeface="Courier"/>
                <a:cs typeface="Courier"/>
              </a:rPr>
              <a:t>) { return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* 10; })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.</a:t>
            </a:r>
            <a:r>
              <a:rPr lang="en-US" sz="1800" dirty="0" err="1">
                <a:latin typeface="Courier"/>
                <a:cs typeface="Courier"/>
              </a:rPr>
              <a:t>attr</a:t>
            </a:r>
            <a:r>
              <a:rPr lang="en-US" sz="1800" dirty="0">
                <a:latin typeface="Courier"/>
                <a:cs typeface="Courier"/>
              </a:rPr>
              <a:t>(”r”, function(d) { return </a:t>
            </a:r>
            <a:r>
              <a:rPr lang="en-US" sz="1800" dirty="0" err="1">
                <a:latin typeface="Courier"/>
                <a:cs typeface="Courier"/>
              </a:rPr>
              <a:t>d.size</a:t>
            </a:r>
            <a:r>
              <a:rPr lang="en-US" sz="1800" dirty="0">
                <a:latin typeface="Courier"/>
                <a:cs typeface="Courier"/>
              </a:rPr>
              <a:t> * 2 })</a:t>
            </a: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Dynamic properties</a:t>
            </a:r>
            <a:endParaRPr lang="en-US" sz="1400" spc="130" dirty="0" smtClean="0"/>
          </a:p>
        </p:txBody>
      </p:sp>
    </p:spTree>
    <p:extLst>
      <p:ext uri="{BB962C8B-B14F-4D97-AF65-F5344CB8AC3E}">
        <p14:creationId xmlns:p14="http://schemas.microsoft.com/office/powerpoint/2010/main" val="63393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6C7DBE-533A-2048-B569-DCCE98499EFC}" type="slidenum">
              <a:rPr lang="en-US" altLang="en-US" sz="9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66738" y="42863"/>
            <a:ext cx="4062412" cy="427037"/>
          </a:xfrm>
          <a:prstGeom prst="rect">
            <a:avLst/>
          </a:prstGeom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i="0" kern="1200" cap="all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spc="130" dirty="0" smtClean="0"/>
              <a:t>DATA JOINS</a:t>
            </a:r>
            <a:endParaRPr lang="en-US" sz="1400" spc="13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12" b="3125"/>
          <a:stretch/>
        </p:blipFill>
        <p:spPr>
          <a:xfrm>
            <a:off x="178401" y="469900"/>
            <a:ext cx="7589251" cy="4489765"/>
          </a:xfrm>
        </p:spPr>
      </p:pic>
    </p:spTree>
    <p:extLst>
      <p:ext uri="{BB962C8B-B14F-4D97-AF65-F5344CB8AC3E}">
        <p14:creationId xmlns:p14="http://schemas.microsoft.com/office/powerpoint/2010/main" val="329165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gg PPT Template 2013">
  <a:themeElements>
    <a:clrScheme name="Custom 4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5D7F17"/>
      </a:accent1>
      <a:accent2>
        <a:srgbClr val="CCCCCC"/>
      </a:accent2>
      <a:accent3>
        <a:srgbClr val="82A032"/>
      </a:accent3>
      <a:accent4>
        <a:srgbClr val="339999"/>
      </a:accent4>
      <a:accent5>
        <a:srgbClr val="FD9F00"/>
      </a:accent5>
      <a:accent6>
        <a:srgbClr val="F07D00"/>
      </a:accent6>
      <a:hlink>
        <a:srgbClr val="006699"/>
      </a:hlink>
      <a:folHlink>
        <a:srgbClr val="8BC8E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12700" cmpd="sng">
          <a:solidFill>
            <a:schemeClr val="bg1">
              <a:lumMod val="65000"/>
            </a:schemeClr>
          </a:solidFill>
        </a:ln>
        <a:effectLst>
          <a:outerShdw blurRad="508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CF97E5294ED34CB5EFE1A53CEB583D" ma:contentTypeVersion="0" ma:contentTypeDescription="Create a new document." ma:contentTypeScope="" ma:versionID="cbac260281ed91a2ea610758422aa9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2A51C4-5A7D-4918-A0A3-B0D80962CC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E9E030-ABB9-486C-8B70-4362A85E85F9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BDE30B9-CC30-4EF8-8CC9-512E305B2E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</TotalTime>
  <Words>202</Words>
  <Application>Microsoft Macintosh PowerPoint</Application>
  <PresentationFormat>On-screen Show (16:9)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Chegg PPT Template 2013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Leviticus Williams</dc:creator>
  <cp:lastModifiedBy>Bob Monteverde</cp:lastModifiedBy>
  <cp:revision>49</cp:revision>
  <dcterms:created xsi:type="dcterms:W3CDTF">2013-02-21T21:24:42Z</dcterms:created>
  <dcterms:modified xsi:type="dcterms:W3CDTF">2015-10-24T18:57:26Z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0x010100B5CF97E5294ED34CB5EFE1A53CEB583D</vt:lpwstr>
  </property>
</Properties>
</file>