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embeddings/Microsoft_Equation3.bin" ContentType="application/vnd.openxmlformats-officedocument.oleObject"/>
  <Override PartName="/ppt/slides/slide43.xml" ContentType="application/vnd.openxmlformats-officedocument.presentationml.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embeddings/Microsoft_Equation9.bin" ContentType="application/vnd.openxmlformats-officedocument.oleObject"/>
  <Override PartName="/ppt/embeddings/Microsoft_Equation2.bin" ContentType="application/vnd.openxmlformats-officedocument.oleObject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embeddings/Microsoft_Equation8.bin" ContentType="application/vnd.openxmlformats-officedocument.oleObject"/>
  <Override PartName="/docProps/app.xml" ContentType="application/vnd.openxmlformats-officedocument.extended-properties+xml"/>
  <Override PartName="/ppt/embeddings/Microsoft_Equation12.bin" ContentType="application/vnd.openxmlformats-officedocument.oleObject"/>
  <Override PartName="/ppt/slides/slide41.xml" ContentType="application/vnd.openxmlformats-officedocument.presentationml.slide+xml"/>
  <Override PartName="/ppt/embeddings/Microsoft_Equation1.bin" ContentType="application/vnd.openxmlformats-officedocument.oleObject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embeddings/Microsoft_Equation7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1.bin" ContentType="application/vnd.openxmlformats-officedocument.oleObject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Default Extension="tiff" ContentType="image/tiff"/>
  <Override PartName="/ppt/embeddings/Microsoft_Equation6.bin" ContentType="application/vnd.openxmlformats-officedocument.oleObject"/>
  <Override PartName="/ppt/notesSlides/notesSlide2.xml" ContentType="application/vnd.openxmlformats-officedocument.presentationml.notesSlide+xml"/>
  <Override PartName="/ppt/embeddings/Microsoft_Equation10.bin" ContentType="application/vnd.openxmlformats-officedocument.oleObject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32" r:id="rId1"/>
  </p:sldMasterIdLst>
  <p:notesMasterIdLst>
    <p:notesMasterId r:id="rId45"/>
  </p:notesMasterIdLst>
  <p:sldIdLst>
    <p:sldId id="256" r:id="rId2"/>
    <p:sldId id="296" r:id="rId3"/>
    <p:sldId id="298" r:id="rId4"/>
    <p:sldId id="318" r:id="rId5"/>
    <p:sldId id="316" r:id="rId6"/>
    <p:sldId id="317" r:id="rId7"/>
    <p:sldId id="258" r:id="rId8"/>
    <p:sldId id="308" r:id="rId9"/>
    <p:sldId id="260" r:id="rId10"/>
    <p:sldId id="320" r:id="rId11"/>
    <p:sldId id="263" r:id="rId12"/>
    <p:sldId id="270" r:id="rId13"/>
    <p:sldId id="269" r:id="rId14"/>
    <p:sldId id="265" r:id="rId15"/>
    <p:sldId id="264" r:id="rId16"/>
    <p:sldId id="309" r:id="rId17"/>
    <p:sldId id="305" r:id="rId18"/>
    <p:sldId id="303" r:id="rId19"/>
    <p:sldId id="291" r:id="rId20"/>
    <p:sldId id="327" r:id="rId21"/>
    <p:sldId id="338" r:id="rId22"/>
    <p:sldId id="339" r:id="rId23"/>
    <p:sldId id="324" r:id="rId24"/>
    <p:sldId id="273" r:id="rId25"/>
    <p:sldId id="330" r:id="rId26"/>
    <p:sldId id="341" r:id="rId27"/>
    <p:sldId id="293" r:id="rId28"/>
    <p:sldId id="285" r:id="rId29"/>
    <p:sldId id="313" r:id="rId30"/>
    <p:sldId id="331" r:id="rId31"/>
    <p:sldId id="275" r:id="rId32"/>
    <p:sldId id="332" r:id="rId33"/>
    <p:sldId id="333" r:id="rId34"/>
    <p:sldId id="294" r:id="rId35"/>
    <p:sldId id="307" r:id="rId36"/>
    <p:sldId id="334" r:id="rId37"/>
    <p:sldId id="335" r:id="rId38"/>
    <p:sldId id="314" r:id="rId39"/>
    <p:sldId id="336" r:id="rId40"/>
    <p:sldId id="272" r:id="rId41"/>
    <p:sldId id="288" r:id="rId42"/>
    <p:sldId id="337" r:id="rId43"/>
    <p:sldId id="27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4B2F"/>
    <a:srgbClr val="FFFB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902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Relationship Id="rId2" Type="http://schemas.openxmlformats.org/officeDocument/2006/relationships/image" Target="../media/image5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90780-7748-BF48-8DA7-B0C720A8C78C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963F-BCBB-CD4B-8F49-EC14E8C36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963F-BCBB-CD4B-8F49-EC14E8C36C7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963F-BCBB-CD4B-8F49-EC14E8C36C7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963F-BCBB-CD4B-8F49-EC14E8C36C7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DF8F-14B4-3241-A9CA-E8F05DBC8A07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7EB-26BB-4F4A-8D86-BA490EF69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DF8F-14B4-3241-A9CA-E8F05DBC8A07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7EB-26BB-4F4A-8D86-BA490EF69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DF8F-14B4-3241-A9CA-E8F05DBC8A07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7EB-26BB-4F4A-8D86-BA490EF69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DF8F-14B4-3241-A9CA-E8F05DBC8A07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7EB-26BB-4F4A-8D86-BA490EF69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DF8F-14B4-3241-A9CA-E8F05DBC8A07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7EB-26BB-4F4A-8D86-BA490EF69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DF8F-14B4-3241-A9CA-E8F05DBC8A07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7EB-26BB-4F4A-8D86-BA490EF69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DF8F-14B4-3241-A9CA-E8F05DBC8A07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7EB-26BB-4F4A-8D86-BA490EF69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DF8F-14B4-3241-A9CA-E8F05DBC8A07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7EB-26BB-4F4A-8D86-BA490EF69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DF8F-14B4-3241-A9CA-E8F05DBC8A07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7EB-26BB-4F4A-8D86-BA490EF69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DF8F-14B4-3241-A9CA-E8F05DBC8A07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7EB-26BB-4F4A-8D86-BA490EF69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DF8F-14B4-3241-A9CA-E8F05DBC8A07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7EB-26BB-4F4A-8D86-BA490EF69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DF8F-14B4-3241-A9CA-E8F05DBC8A07}" type="datetimeFigureOut">
              <a:rPr lang="en-US" smtClean="0"/>
              <a:pPr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C7EB-26BB-4F4A-8D86-BA490EF69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77686"/>
            <a:ext cx="3921865" cy="1470025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Introduction to Maxent</a:t>
            </a:r>
            <a:endParaRPr lang="en-US" sz="45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598146"/>
            <a:ext cx="3921865" cy="2584335"/>
          </a:xfrm>
        </p:spPr>
        <p:txBody>
          <a:bodyPr>
            <a:normAutofit lnSpcReduction="10000"/>
          </a:bodyPr>
          <a:lstStyle/>
          <a:p>
            <a:r>
              <a:rPr lang="en-US" sz="15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Bob Muscarella</a:t>
            </a:r>
          </a:p>
          <a:p>
            <a:r>
              <a:rPr lang="en-US" sz="15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Aarhus University</a:t>
            </a:r>
          </a:p>
          <a:p>
            <a:endParaRPr lang="en-US" sz="1500" dirty="0" smtClean="0">
              <a:solidFill>
                <a:schemeClr val="tx1"/>
              </a:solidFill>
              <a:latin typeface="Century Gothic"/>
              <a:cs typeface="Century Gothic"/>
            </a:endParaRPr>
          </a:p>
          <a:p>
            <a:r>
              <a:rPr lang="en-US" sz="1500" dirty="0" smtClean="0">
                <a:solidFill>
                  <a:schemeClr val="tx1"/>
                </a:solidFill>
                <a:latin typeface="Century Gothic"/>
                <a:cs typeface="Century Gothic"/>
              </a:rPr>
              <a:t>Uppsala SDM course 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entury Gothic"/>
                <a:cs typeface="Century Gothic"/>
              </a:rPr>
              <a:t>(April 22, 2015)</a:t>
            </a:r>
          </a:p>
          <a:p>
            <a:endParaRPr lang="en-US" sz="1500" dirty="0" smtClean="0">
              <a:latin typeface="Century Gothic"/>
              <a:cs typeface="Century Gothic"/>
            </a:endParaRPr>
          </a:p>
          <a:p>
            <a:r>
              <a:rPr lang="en-US" sz="1500" i="1" dirty="0" smtClean="0">
                <a:latin typeface="Century Gothic"/>
                <a:cs typeface="Century Gothic"/>
              </a:rPr>
              <a:t>Thanks!</a:t>
            </a:r>
          </a:p>
          <a:p>
            <a:r>
              <a:rPr lang="en-US" sz="1500" dirty="0" smtClean="0">
                <a:latin typeface="Century Gothic"/>
                <a:cs typeface="Century Gothic"/>
              </a:rPr>
              <a:t>Steven Phillips</a:t>
            </a:r>
          </a:p>
          <a:p>
            <a:r>
              <a:rPr lang="en-US" sz="1500" dirty="0" smtClean="0">
                <a:latin typeface="Century Gothic"/>
                <a:cs typeface="Century Gothic"/>
              </a:rPr>
              <a:t>Cory Merow</a:t>
            </a:r>
          </a:p>
          <a:p>
            <a:r>
              <a:rPr lang="en-US" sz="1500" dirty="0" smtClean="0">
                <a:latin typeface="Century Gothic"/>
                <a:cs typeface="Century Gothic"/>
              </a:rPr>
              <a:t>Adam Smith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1866" y="-1"/>
            <a:ext cx="5222134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What is entropy maximization? (in words)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75260"/>
            <a:ext cx="8685359" cy="515090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 smtClean="0"/>
              <a:t>Two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Constraints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data define moment constraints on the probability distribution</a:t>
            </a:r>
          </a:p>
          <a:p>
            <a:pPr lvl="2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e.g.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The temperature at presence locations defines the mean of temperature where the species occurs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predicted distribution needs to fulfill the constraints</a:t>
            </a:r>
          </a:p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Entropy</a:t>
            </a:r>
          </a:p>
          <a:p>
            <a:pPr lvl="1"/>
            <a:r>
              <a:rPr lang="en-US" dirty="0" smtClean="0"/>
              <a:t>Many distributions could fulfill the constraints</a:t>
            </a:r>
          </a:p>
          <a:p>
            <a:pPr lvl="1"/>
            <a:r>
              <a:rPr lang="en-US" dirty="0" smtClean="0"/>
              <a:t>Maximizing entropy is a method to choose among the probability distributions that fit your data</a:t>
            </a:r>
          </a:p>
          <a:p>
            <a:pPr lvl="1"/>
            <a:r>
              <a:rPr lang="en-US" dirty="0" smtClean="0"/>
              <a:t>Start by assuming the probability is uniform in geographic space and moves away from this distribution to fit the constraints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7579" y="1211566"/>
          <a:ext cx="4665579" cy="417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193"/>
                <a:gridCol w="1555193"/>
                <a:gridCol w="1555193"/>
              </a:tblGrid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47579" y="5766102"/>
            <a:ext cx="4665579" cy="158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19" y="5835730"/>
            <a:ext cx="4726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Temperature Gradient</a:t>
            </a:r>
            <a:endParaRPr lang="en-US" sz="3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635" y="1069471"/>
            <a:ext cx="2221282" cy="43130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35078" y="5342480"/>
            <a:ext cx="1801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Pelle</a:t>
            </a:r>
            <a:r>
              <a:rPr lang="en-US" b="1" dirty="0" smtClean="0"/>
              <a:t> </a:t>
            </a:r>
            <a:r>
              <a:rPr lang="en-US" b="1" dirty="0" err="1" smtClean="0"/>
              <a:t>Svanslös</a:t>
            </a:r>
            <a:endParaRPr lang="en-US" b="1" dirty="0" smtClean="0"/>
          </a:p>
          <a:p>
            <a:pPr algn="ctr"/>
            <a:r>
              <a:rPr lang="en-US" dirty="0" smtClean="0"/>
              <a:t>(</a:t>
            </a:r>
            <a:r>
              <a:rPr lang="en-US" i="1" dirty="0" err="1" smtClean="0"/>
              <a:t>Felis</a:t>
            </a:r>
            <a:r>
              <a:rPr lang="en-US" i="1" dirty="0" smtClean="0"/>
              <a:t> </a:t>
            </a:r>
            <a:r>
              <a:rPr lang="en-US" i="1" dirty="0" err="1" smtClean="0"/>
              <a:t>catus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What is entropy maximization? (in pictures)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47579" y="337997"/>
            <a:ext cx="7028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Observations: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7579" y="1211566"/>
          <a:ext cx="4665579" cy="417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193"/>
                <a:gridCol w="1555193"/>
                <a:gridCol w="1555193"/>
              </a:tblGrid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47579" y="5766102"/>
            <a:ext cx="4665579" cy="158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67521" y="5767690"/>
            <a:ext cx="158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pic>
        <p:nvPicPr>
          <p:cNvPr id="17" name="Picture 16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5619" y="1414802"/>
            <a:ext cx="560388" cy="1082783"/>
          </a:xfrm>
          <a:prstGeom prst="rect">
            <a:avLst/>
          </a:prstGeom>
        </p:spPr>
      </p:pic>
      <p:pic>
        <p:nvPicPr>
          <p:cNvPr id="18" name="Picture 17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98072" y="1414802"/>
            <a:ext cx="560388" cy="1082783"/>
          </a:xfrm>
          <a:prstGeom prst="rect">
            <a:avLst/>
          </a:prstGeom>
        </p:spPr>
      </p:pic>
      <p:pic>
        <p:nvPicPr>
          <p:cNvPr id="19" name="Picture 18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628923" y="1414802"/>
            <a:ext cx="560388" cy="108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261592" y="775369"/>
            <a:ext cx="3549306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Constraint 1: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Mean °C: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u="sng" dirty="0" smtClean="0"/>
              <a:t>Constraint 2:</a:t>
            </a:r>
          </a:p>
          <a:p>
            <a:r>
              <a:rPr lang="en-US" dirty="0" smtClean="0"/>
              <a:t>Uniform prior expectation across extent: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relative probability</a:t>
            </a:r>
          </a:p>
          <a:p>
            <a:r>
              <a:rPr lang="en-US" dirty="0" smtClean="0"/>
              <a:t>of observing the species</a:t>
            </a:r>
          </a:p>
          <a:p>
            <a:r>
              <a:rPr lang="en-US" dirty="0" smtClean="0"/>
              <a:t>in cell </a:t>
            </a:r>
            <a:r>
              <a:rPr lang="en-US" i="1" dirty="0" smtClean="0"/>
              <a:t>i</a:t>
            </a:r>
            <a:r>
              <a:rPr lang="en-US" dirty="0" smtClean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579" y="337997"/>
            <a:ext cx="7028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Observations + constraints: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57813" y="1497013"/>
          <a:ext cx="2273300" cy="1020762"/>
        </p:xfrm>
        <a:graphic>
          <a:graphicData uri="http://schemas.openxmlformats.org/presentationml/2006/ole">
            <p:oleObj spid="_x0000_s26628" name="Equation" r:id="rId3" imgW="990600" imgH="444500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416550" y="3911600"/>
          <a:ext cx="1223963" cy="1019175"/>
        </p:xfrm>
        <a:graphic>
          <a:graphicData uri="http://schemas.openxmlformats.org/presentationml/2006/ole">
            <p:oleObj spid="_x0000_s26631" name="Equation" r:id="rId4" imgW="533400" imgH="444500" progId="Equation.3">
              <p:embed/>
            </p:oleObj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47579" y="1205905"/>
          <a:ext cx="4665579" cy="417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193"/>
                <a:gridCol w="1555193"/>
                <a:gridCol w="1555193"/>
              </a:tblGrid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347579" y="5760441"/>
            <a:ext cx="4665579" cy="158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67521" y="5762029"/>
            <a:ext cx="158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pic>
        <p:nvPicPr>
          <p:cNvPr id="26" name="Picture 25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15619" y="1409141"/>
            <a:ext cx="560388" cy="1082783"/>
          </a:xfrm>
          <a:prstGeom prst="rect">
            <a:avLst/>
          </a:prstGeom>
        </p:spPr>
      </p:pic>
      <p:pic>
        <p:nvPicPr>
          <p:cNvPr id="27" name="Picture 26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98072" y="1409141"/>
            <a:ext cx="560388" cy="1082783"/>
          </a:xfrm>
          <a:prstGeom prst="rect">
            <a:avLst/>
          </a:prstGeom>
        </p:spPr>
      </p:pic>
      <p:pic>
        <p:nvPicPr>
          <p:cNvPr id="28" name="Picture 27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628923" y="1409141"/>
            <a:ext cx="560388" cy="108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261592" y="775369"/>
            <a:ext cx="3549306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Constraint 1: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Mean °C: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u="sng" dirty="0" smtClean="0"/>
              <a:t>Constraint 2:</a:t>
            </a:r>
          </a:p>
          <a:p>
            <a:r>
              <a:rPr lang="en-US" dirty="0" smtClean="0"/>
              <a:t>Uniform prior expectation across extent: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relative probability</a:t>
            </a:r>
          </a:p>
          <a:p>
            <a:r>
              <a:rPr lang="en-US" dirty="0" smtClean="0"/>
              <a:t>of observing the species</a:t>
            </a:r>
          </a:p>
          <a:p>
            <a:r>
              <a:rPr lang="en-US" dirty="0" smtClean="0"/>
              <a:t>in cell </a:t>
            </a:r>
            <a:r>
              <a:rPr lang="en-US" i="1" dirty="0" smtClean="0"/>
              <a:t>i</a:t>
            </a:r>
            <a:r>
              <a:rPr lang="en-US" dirty="0" smtClean="0"/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579" y="337997"/>
            <a:ext cx="7028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This prediction matches constraint 2 but not constraint 1.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24314" y="1656001"/>
            <a:ext cx="9674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5000" b="1" dirty="0">
              <a:solidFill>
                <a:srgbClr val="008000"/>
              </a:solidFill>
            </a:endParaRP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416550" y="3911176"/>
          <a:ext cx="1223963" cy="1019175"/>
        </p:xfrm>
        <a:graphic>
          <a:graphicData uri="http://schemas.openxmlformats.org/presentationml/2006/ole">
            <p:oleObj spid="_x0000_s22536" name="Equation" r:id="rId3" imgW="533400" imgH="444500" progId="Equation.3">
              <p:embed/>
            </p:oleObj>
          </a:graphicData>
        </a:graphic>
      </p:graphicFrame>
      <p:sp>
        <p:nvSpPr>
          <p:cNvPr id="30" name="Rectangle 29"/>
          <p:cNvSpPr/>
          <p:nvPr/>
        </p:nvSpPr>
        <p:spPr>
          <a:xfrm>
            <a:off x="7724314" y="3911176"/>
            <a:ext cx="9674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5000" b="1" dirty="0">
              <a:solidFill>
                <a:srgbClr val="FF0000"/>
              </a:solidFill>
            </a:endParaRP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5357813" y="1497013"/>
          <a:ext cx="2273300" cy="1020762"/>
        </p:xfrm>
        <a:graphic>
          <a:graphicData uri="http://schemas.openxmlformats.org/presentationml/2006/ole">
            <p:oleObj spid="_x0000_s22540" name="Equation" r:id="rId4" imgW="990600" imgH="444500" progId="Equation.3">
              <p:embed/>
            </p:oleObj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48350" y="1205226"/>
          <a:ext cx="4665579" cy="417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193"/>
                <a:gridCol w="1555193"/>
                <a:gridCol w="1555193"/>
              </a:tblGrid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=0</a:t>
                      </a:r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=1/3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=0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=0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=1/3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=0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=0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=1/3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=0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48350" y="5759762"/>
            <a:ext cx="4665579" cy="158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68292" y="5761350"/>
            <a:ext cx="158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pic>
        <p:nvPicPr>
          <p:cNvPr id="18" name="Picture 17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98843" y="2799477"/>
            <a:ext cx="560388" cy="1082783"/>
          </a:xfrm>
          <a:prstGeom prst="rect">
            <a:avLst/>
          </a:prstGeom>
        </p:spPr>
      </p:pic>
      <p:pic>
        <p:nvPicPr>
          <p:cNvPr id="20" name="Picture 19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98843" y="1408462"/>
            <a:ext cx="560388" cy="1082783"/>
          </a:xfrm>
          <a:prstGeom prst="rect">
            <a:avLst/>
          </a:prstGeom>
        </p:spPr>
      </p:pic>
      <p:pic>
        <p:nvPicPr>
          <p:cNvPr id="23" name="Picture 22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98843" y="4120024"/>
            <a:ext cx="560388" cy="108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261592" y="775369"/>
            <a:ext cx="3549306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Constraint 1: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Mean °C: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u="sng" dirty="0" smtClean="0"/>
              <a:t>Constraint 2:</a:t>
            </a:r>
          </a:p>
          <a:p>
            <a:r>
              <a:rPr lang="en-US" dirty="0" smtClean="0"/>
              <a:t>Uniform prior expectation across extent: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relative probability</a:t>
            </a:r>
          </a:p>
          <a:p>
            <a:r>
              <a:rPr lang="en-US" dirty="0" smtClean="0"/>
              <a:t>of observing the species</a:t>
            </a:r>
          </a:p>
          <a:p>
            <a:r>
              <a:rPr lang="en-US" dirty="0" smtClean="0"/>
              <a:t>in cell </a:t>
            </a:r>
            <a:r>
              <a:rPr lang="en-US" i="1" dirty="0" smtClean="0"/>
              <a:t>i</a:t>
            </a:r>
            <a:r>
              <a:rPr lang="en-US" dirty="0" smtClean="0"/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579" y="337997"/>
            <a:ext cx="7028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Maximum entropy prediction; both constraints fulfilled.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24314" y="3932988"/>
            <a:ext cx="9674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50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24314" y="1656001"/>
            <a:ext cx="9674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5000" b="1" dirty="0">
              <a:solidFill>
                <a:srgbClr val="008000"/>
              </a:solidFill>
            </a:endParaRP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5357813" y="1497013"/>
          <a:ext cx="2273300" cy="1020762"/>
        </p:xfrm>
        <a:graphic>
          <a:graphicData uri="http://schemas.openxmlformats.org/presentationml/2006/ole">
            <p:oleObj spid="_x0000_s21512" name="Equation" r:id="rId3" imgW="990600" imgH="444500" progId="Equation.3">
              <p:embed/>
            </p:oleObj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5416550" y="3911176"/>
          <a:ext cx="1223963" cy="1019175"/>
        </p:xfrm>
        <a:graphic>
          <a:graphicData uri="http://schemas.openxmlformats.org/presentationml/2006/ole">
            <p:oleObj spid="_x0000_s21514" name="Equation" r:id="rId4" imgW="533400" imgH="444500" progId="Equation.3">
              <p:embed/>
            </p:oleObj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47579" y="1205226"/>
          <a:ext cx="4665579" cy="417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193"/>
                <a:gridCol w="1555193"/>
                <a:gridCol w="1555193"/>
              </a:tblGrid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347579" y="5759762"/>
            <a:ext cx="4665579" cy="158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67521" y="5761350"/>
            <a:ext cx="158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58684" y="61306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" name="Picture 39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98072" y="3068297"/>
            <a:ext cx="421262" cy="813963"/>
          </a:xfrm>
          <a:prstGeom prst="rect">
            <a:avLst/>
          </a:prstGeom>
        </p:spPr>
      </p:pic>
      <p:pic>
        <p:nvPicPr>
          <p:cNvPr id="41" name="Picture 40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98072" y="1677282"/>
            <a:ext cx="421262" cy="813963"/>
          </a:xfrm>
          <a:prstGeom prst="rect">
            <a:avLst/>
          </a:prstGeom>
        </p:spPr>
      </p:pic>
      <p:pic>
        <p:nvPicPr>
          <p:cNvPr id="42" name="Picture 41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98072" y="4388844"/>
            <a:ext cx="421262" cy="813963"/>
          </a:xfrm>
          <a:prstGeom prst="rect">
            <a:avLst/>
          </a:prstGeom>
        </p:spPr>
      </p:pic>
      <p:pic>
        <p:nvPicPr>
          <p:cNvPr id="43" name="Picture 42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649668" y="3068297"/>
            <a:ext cx="421262" cy="813963"/>
          </a:xfrm>
          <a:prstGeom prst="rect">
            <a:avLst/>
          </a:prstGeom>
        </p:spPr>
      </p:pic>
      <p:pic>
        <p:nvPicPr>
          <p:cNvPr id="44" name="Picture 43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649668" y="1677282"/>
            <a:ext cx="421262" cy="813963"/>
          </a:xfrm>
          <a:prstGeom prst="rect">
            <a:avLst/>
          </a:prstGeom>
        </p:spPr>
      </p:pic>
      <p:pic>
        <p:nvPicPr>
          <p:cNvPr id="45" name="Picture 44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649668" y="4388844"/>
            <a:ext cx="421262" cy="813963"/>
          </a:xfrm>
          <a:prstGeom prst="rect">
            <a:avLst/>
          </a:prstGeom>
        </p:spPr>
      </p:pic>
      <p:pic>
        <p:nvPicPr>
          <p:cNvPr id="46" name="Picture 45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76728" y="3068297"/>
            <a:ext cx="421262" cy="813963"/>
          </a:xfrm>
          <a:prstGeom prst="rect">
            <a:avLst/>
          </a:prstGeom>
        </p:spPr>
      </p:pic>
      <p:pic>
        <p:nvPicPr>
          <p:cNvPr id="47" name="Picture 46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76728" y="1677282"/>
            <a:ext cx="421262" cy="813963"/>
          </a:xfrm>
          <a:prstGeom prst="rect">
            <a:avLst/>
          </a:prstGeom>
        </p:spPr>
      </p:pic>
      <p:pic>
        <p:nvPicPr>
          <p:cNvPr id="48" name="Picture 47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76728" y="4388844"/>
            <a:ext cx="421262" cy="81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261592" y="775369"/>
            <a:ext cx="3549306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Constraint 1: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Mean °C: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u="sng" dirty="0" smtClean="0"/>
              <a:t>Constraint 2:</a:t>
            </a:r>
          </a:p>
          <a:p>
            <a:r>
              <a:rPr lang="en-US" dirty="0" smtClean="0"/>
              <a:t>Uniform prior expectation across extent: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relative probability</a:t>
            </a:r>
          </a:p>
          <a:p>
            <a:r>
              <a:rPr lang="en-US" dirty="0" smtClean="0"/>
              <a:t>of observing the species</a:t>
            </a:r>
          </a:p>
          <a:p>
            <a:r>
              <a:rPr lang="en-US" dirty="0" smtClean="0"/>
              <a:t>in cell </a:t>
            </a:r>
            <a:r>
              <a:rPr lang="en-US" i="1" dirty="0" smtClean="0"/>
              <a:t>i</a:t>
            </a:r>
            <a:r>
              <a:rPr lang="en-US" dirty="0" smtClean="0"/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579" y="337997"/>
            <a:ext cx="7028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Maximum entropy prediction; both constraints fulfilled.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24314" y="3932988"/>
            <a:ext cx="9674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50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24314" y="1656001"/>
            <a:ext cx="9674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5000" b="1" dirty="0">
              <a:solidFill>
                <a:srgbClr val="008000"/>
              </a:solidFill>
            </a:endParaRP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5357813" y="1497013"/>
          <a:ext cx="2273300" cy="1020762"/>
        </p:xfrm>
        <a:graphic>
          <a:graphicData uri="http://schemas.openxmlformats.org/presentationml/2006/ole">
            <p:oleObj spid="_x0000_s144386" name="Equation" r:id="rId3" imgW="990600" imgH="444500" progId="Equation.3">
              <p:embed/>
            </p:oleObj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5416550" y="3911176"/>
          <a:ext cx="1223963" cy="1019175"/>
        </p:xfrm>
        <a:graphic>
          <a:graphicData uri="http://schemas.openxmlformats.org/presentationml/2006/ole">
            <p:oleObj spid="_x0000_s144387" name="Equation" r:id="rId4" imgW="533400" imgH="444500" progId="Equation.3">
              <p:embed/>
            </p:oleObj>
          </a:graphicData>
        </a:graphic>
      </p:graphicFrame>
      <p:sp>
        <p:nvSpPr>
          <p:cNvPr id="22" name="Rectangle 21"/>
          <p:cNvSpPr/>
          <p:nvPr/>
        </p:nvSpPr>
        <p:spPr>
          <a:xfrm>
            <a:off x="3023394" y="6096662"/>
            <a:ext cx="361028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1500" b="1" dirty="0" smtClean="0">
                <a:solidFill>
                  <a:srgbClr val="FF0000"/>
                </a:solidFill>
              </a:rPr>
              <a:t>Uniform by default, </a:t>
            </a:r>
          </a:p>
          <a:p>
            <a:pPr lvl="1" algn="ctr"/>
            <a:r>
              <a:rPr lang="en-US" sz="1500" b="1" dirty="0" smtClean="0">
                <a:solidFill>
                  <a:srgbClr val="FF0000"/>
                </a:solidFill>
              </a:rPr>
              <a:t>but not necessarily</a:t>
            </a:r>
          </a:p>
          <a:p>
            <a:pPr lvl="1" algn="ctr"/>
            <a:r>
              <a:rPr lang="en-US" sz="1500" b="1" dirty="0" smtClean="0">
                <a:solidFill>
                  <a:srgbClr val="FF0000"/>
                </a:solidFill>
              </a:rPr>
              <a:t>(</a:t>
            </a:r>
            <a:r>
              <a:rPr lang="en-US" sz="1500" b="1" i="1" dirty="0" smtClean="0">
                <a:solidFill>
                  <a:srgbClr val="FF0000"/>
                </a:solidFill>
              </a:rPr>
              <a:t>e.g.,</a:t>
            </a:r>
            <a:r>
              <a:rPr lang="en-US" sz="1500" b="1" dirty="0" smtClean="0">
                <a:solidFill>
                  <a:srgbClr val="FF0000"/>
                </a:solidFill>
              </a:rPr>
              <a:t> dispersal limitation, etc.)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4597729" y="5413922"/>
            <a:ext cx="1200331" cy="23319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47579" y="1205226"/>
          <a:ext cx="4665579" cy="417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193"/>
                <a:gridCol w="1555193"/>
                <a:gridCol w="1555193"/>
              </a:tblGrid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  <a:tr h="139031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°C=30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4B2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FFFB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°C=10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p</a:t>
                      </a:r>
                      <a:r>
                        <a:rPr lang="en-US" sz="1800" dirty="0" smtClean="0"/>
                        <a:t>=1/9</a:t>
                      </a:r>
                    </a:p>
                    <a:p>
                      <a:pPr algn="r"/>
                      <a:endParaRPr lang="en-US" sz="1800" dirty="0" smtClean="0"/>
                    </a:p>
                  </a:txBody>
                  <a:tcPr marL="116598" marR="116598" marT="58299" marB="58299"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47579" y="5759762"/>
            <a:ext cx="4665579" cy="158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67521" y="5761350"/>
            <a:ext cx="158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pic>
        <p:nvPicPr>
          <p:cNvPr id="42" name="Picture 41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98072" y="3068297"/>
            <a:ext cx="421262" cy="813963"/>
          </a:xfrm>
          <a:prstGeom prst="rect">
            <a:avLst/>
          </a:prstGeom>
        </p:spPr>
      </p:pic>
      <p:pic>
        <p:nvPicPr>
          <p:cNvPr id="43" name="Picture 42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98072" y="1677282"/>
            <a:ext cx="421262" cy="813963"/>
          </a:xfrm>
          <a:prstGeom prst="rect">
            <a:avLst/>
          </a:prstGeom>
        </p:spPr>
      </p:pic>
      <p:pic>
        <p:nvPicPr>
          <p:cNvPr id="44" name="Picture 43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98072" y="4388844"/>
            <a:ext cx="421262" cy="813963"/>
          </a:xfrm>
          <a:prstGeom prst="rect">
            <a:avLst/>
          </a:prstGeom>
        </p:spPr>
      </p:pic>
      <p:pic>
        <p:nvPicPr>
          <p:cNvPr id="45" name="Picture 44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649668" y="3068297"/>
            <a:ext cx="421262" cy="813963"/>
          </a:xfrm>
          <a:prstGeom prst="rect">
            <a:avLst/>
          </a:prstGeom>
        </p:spPr>
      </p:pic>
      <p:pic>
        <p:nvPicPr>
          <p:cNvPr id="46" name="Picture 45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649668" y="1677282"/>
            <a:ext cx="421262" cy="813963"/>
          </a:xfrm>
          <a:prstGeom prst="rect">
            <a:avLst/>
          </a:prstGeom>
        </p:spPr>
      </p:pic>
      <p:pic>
        <p:nvPicPr>
          <p:cNvPr id="47" name="Picture 46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649668" y="4388844"/>
            <a:ext cx="421262" cy="813963"/>
          </a:xfrm>
          <a:prstGeom prst="rect">
            <a:avLst/>
          </a:prstGeom>
        </p:spPr>
      </p:pic>
      <p:pic>
        <p:nvPicPr>
          <p:cNvPr id="48" name="Picture 47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76728" y="3068297"/>
            <a:ext cx="421262" cy="813963"/>
          </a:xfrm>
          <a:prstGeom prst="rect">
            <a:avLst/>
          </a:prstGeom>
        </p:spPr>
      </p:pic>
      <p:pic>
        <p:nvPicPr>
          <p:cNvPr id="49" name="Picture 48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76728" y="1677282"/>
            <a:ext cx="421262" cy="813963"/>
          </a:xfrm>
          <a:prstGeom prst="rect">
            <a:avLst/>
          </a:prstGeom>
        </p:spPr>
      </p:pic>
      <p:pic>
        <p:nvPicPr>
          <p:cNvPr id="50" name="Picture 49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76728" y="4388844"/>
            <a:ext cx="421262" cy="813963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5013158" y="3730933"/>
            <a:ext cx="2051437" cy="1406187"/>
          </a:xfrm>
          <a:prstGeom prst="ellipse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4932" y="2164270"/>
            <a:ext cx="1734340" cy="227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Rectangle 51"/>
          <p:cNvSpPr/>
          <p:nvPr/>
        </p:nvSpPr>
        <p:spPr>
          <a:xfrm>
            <a:off x="447684" y="206852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91445" y="216427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43845" y="231667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77140" y="2511917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34292" y="2383375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39092" y="2359517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29540" y="2664317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515601" y="2511917"/>
            <a:ext cx="578537" cy="471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286697" y="2674907"/>
            <a:ext cx="914400" cy="914400"/>
          </a:xfrm>
          <a:prstGeom prst="rect">
            <a:avLst/>
          </a:prstGeom>
          <a:gradFill flip="none" rotWithShape="1">
            <a:gsLst>
              <a:gs pos="12000">
                <a:schemeClr val="accent1">
                  <a:shade val="63000"/>
                  <a:satMod val="165000"/>
                </a:schemeClr>
              </a:gs>
              <a:gs pos="100000">
                <a:srgbClr val="0080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439097" y="2827307"/>
            <a:ext cx="914400" cy="914400"/>
          </a:xfrm>
          <a:prstGeom prst="rect">
            <a:avLst/>
          </a:prstGeom>
          <a:gradFill flip="none" rotWithShape="1">
            <a:gsLst>
              <a:gs pos="12000">
                <a:srgbClr val="0000FF"/>
              </a:gs>
              <a:gs pos="100000">
                <a:srgbClr val="FF0000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91497" y="297970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8000"/>
              </a:gs>
              <a:gs pos="5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28695" y="343690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6761" y="350114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62037" y="350114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9637" y="4114815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5400" y="382493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76342" y="382493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6761" y="4224367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9161" y="365354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14437" y="365354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04884" y="4224367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47800" y="397733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28742" y="397733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65745" y="4224367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22897" y="350114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33427" y="3867785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208592" y="3696395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85827" y="4020185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1515601" y="3356449"/>
            <a:ext cx="578537" cy="516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628438" y="3356449"/>
            <a:ext cx="516261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76484" y="3354861"/>
            <a:ext cx="136710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201398" y="2897661"/>
            <a:ext cx="1418385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201398" y="3015008"/>
            <a:ext cx="141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Probability distribution for occurrence points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2311677" y="1516029"/>
            <a:ext cx="119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input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stCxn id="87" idx="2"/>
          </p:cNvCxnSpPr>
          <p:nvPr/>
        </p:nvCxnSpPr>
        <p:spPr>
          <a:xfrm rot="5400000">
            <a:off x="2318377" y="1878661"/>
            <a:ext cx="583711" cy="59711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94138" y="1247049"/>
            <a:ext cx="1646920" cy="942368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06042" y="1626014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Occurrence </a:t>
            </a:r>
          </a:p>
          <a:p>
            <a:pPr algn="ctr"/>
            <a:r>
              <a:rPr lang="en-US" sz="1200" dirty="0" smtClean="0"/>
              <a:t>points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52844" y="4366762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Background</a:t>
            </a:r>
          </a:p>
          <a:p>
            <a:pPr algn="ctr"/>
            <a:r>
              <a:rPr lang="en-US" sz="1200" dirty="0" smtClean="0"/>
              <a:t>points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2199595" y="3905097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Predictor</a:t>
            </a:r>
          </a:p>
          <a:p>
            <a:pPr algn="ctr"/>
            <a:r>
              <a:rPr lang="en-US" sz="1200" dirty="0" smtClean="0"/>
              <a:t>variables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Maxent – practical matters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5275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Species occurrence (presence) locations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Background locations</a:t>
            </a:r>
          </a:p>
          <a:p>
            <a:pPr lvl="1"/>
            <a:r>
              <a:rPr lang="en-US" sz="1400" dirty="0" smtClean="0"/>
              <a:t>Not necessarily user-defined…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Environmental covariates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(continuous/categorical)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Optional:</a:t>
            </a:r>
          </a:p>
          <a:p>
            <a:pPr lvl="1"/>
            <a:r>
              <a:rPr lang="en-US" sz="1400" dirty="0" smtClean="0"/>
              <a:t>Grid of sample effort</a:t>
            </a:r>
          </a:p>
          <a:p>
            <a:pPr lvl="1"/>
            <a:r>
              <a:rPr lang="en-US" sz="1400" dirty="0" smtClean="0"/>
              <a:t>Landscape for projecting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1832" y="130695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55593" y="1402702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07993" y="1555102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1288" y="1750349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98440" y="1621807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03240" y="1597949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93688" y="1902749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9749" y="1750349"/>
            <a:ext cx="77109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92843" y="267533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50909" y="27395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526185" y="27395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373785" y="3353247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59548" y="306337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40490" y="306337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50909" y="3462799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303309" y="28919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78585" y="28919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69032" y="3462799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311948" y="321577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592890" y="321577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29893" y="3462799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787045" y="27395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97575" y="3106217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872740" y="2934827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849975" y="3258617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179749" y="3110944"/>
            <a:ext cx="77109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34584" y="4672481"/>
            <a:ext cx="516261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2843" y="3990939"/>
            <a:ext cx="914400" cy="914400"/>
          </a:xfrm>
          <a:prstGeom prst="rect">
            <a:avLst/>
          </a:prstGeom>
          <a:gradFill flip="none" rotWithShape="1">
            <a:gsLst>
              <a:gs pos="12000">
                <a:schemeClr val="accent6"/>
              </a:gs>
              <a:gs pos="100000">
                <a:srgbClr val="0080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245243" y="4143339"/>
            <a:ext cx="914400" cy="914400"/>
          </a:xfrm>
          <a:prstGeom prst="rect">
            <a:avLst/>
          </a:prstGeom>
          <a:gradFill flip="none" rotWithShape="1">
            <a:gsLst>
              <a:gs pos="12000">
                <a:srgbClr val="0000FF"/>
              </a:gs>
              <a:gs pos="100000">
                <a:srgbClr val="FF0000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397643" y="4295739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8000"/>
              </a:gs>
              <a:gs pos="5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107977" y="4002922"/>
          <a:ext cx="2725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439"/>
                <a:gridCol w="656397"/>
                <a:gridCol w="564882"/>
                <a:gridCol w="564882"/>
              </a:tblGrid>
              <a:tr h="23101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Env1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Env2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Env3</a:t>
                      </a:r>
                      <a:endParaRPr lang="en-US" sz="1200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spX1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BG1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119629" y="2522942"/>
          <a:ext cx="202223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228"/>
                <a:gridCol w="571501"/>
                <a:gridCol w="571501"/>
              </a:tblGrid>
              <a:tr h="23101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Species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Lat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Lon</a:t>
                      </a:r>
                      <a:endParaRPr lang="en-US" sz="1200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67.1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65.4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119629" y="1145924"/>
          <a:ext cx="202223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228"/>
                <a:gridCol w="571501"/>
                <a:gridCol w="571501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Species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Lat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Lon</a:t>
                      </a:r>
                      <a:endParaRPr lang="en-US" sz="1200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spX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66.3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spX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66.5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Data input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4932" y="2164270"/>
            <a:ext cx="1734340" cy="227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" name="Rectangle 118"/>
          <p:cNvSpPr/>
          <p:nvPr/>
        </p:nvSpPr>
        <p:spPr>
          <a:xfrm>
            <a:off x="447684" y="206852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91445" y="216427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743845" y="231667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77140" y="2511917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34292" y="2383375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39092" y="2359517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829540" y="2664317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1515601" y="2511917"/>
            <a:ext cx="578537" cy="471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286697" y="2674907"/>
            <a:ext cx="914400" cy="914400"/>
          </a:xfrm>
          <a:prstGeom prst="rect">
            <a:avLst/>
          </a:prstGeom>
          <a:gradFill flip="none" rotWithShape="1">
            <a:gsLst>
              <a:gs pos="12000">
                <a:schemeClr val="accent1">
                  <a:shade val="63000"/>
                  <a:satMod val="165000"/>
                </a:schemeClr>
              </a:gs>
              <a:gs pos="100000">
                <a:srgbClr val="0080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9097" y="2827307"/>
            <a:ext cx="914400" cy="914400"/>
          </a:xfrm>
          <a:prstGeom prst="rect">
            <a:avLst/>
          </a:prstGeom>
          <a:gradFill flip="none" rotWithShape="1">
            <a:gsLst>
              <a:gs pos="12000">
                <a:srgbClr val="0000FF"/>
              </a:gs>
              <a:gs pos="100000">
                <a:srgbClr val="FF0000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591497" y="297970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8000"/>
              </a:gs>
              <a:gs pos="5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28695" y="343690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86761" y="350114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62037" y="350114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709637" y="4114815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95400" y="382493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76342" y="382493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86761" y="4224367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39161" y="365354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14437" y="365354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904884" y="4224367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47800" y="397733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928742" y="397733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165745" y="4224367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122897" y="350114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033427" y="3867785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208592" y="3696395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185827" y="4020185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1515601" y="3356449"/>
            <a:ext cx="578537" cy="516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628438" y="3356449"/>
            <a:ext cx="516261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5676484" y="3354861"/>
            <a:ext cx="136710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4201398" y="2897661"/>
            <a:ext cx="1418385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201398" y="3015008"/>
            <a:ext cx="141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Probability distribution for occurrence points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>
          <a:xfrm>
            <a:off x="3741058" y="1417149"/>
            <a:ext cx="807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Model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fitting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5" name="Straight Arrow Connector 154"/>
          <p:cNvCxnSpPr>
            <a:stCxn id="154" idx="2"/>
          </p:cNvCxnSpPr>
          <p:nvPr/>
        </p:nvCxnSpPr>
        <p:spPr>
          <a:xfrm rot="5400000">
            <a:off x="3464350" y="2556663"/>
            <a:ext cx="1173532" cy="187166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3353497" y="1247049"/>
            <a:ext cx="1538036" cy="942368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206042" y="1626014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Occurrence </a:t>
            </a:r>
          </a:p>
          <a:p>
            <a:pPr algn="ctr"/>
            <a:r>
              <a:rPr lang="en-US" sz="1200" dirty="0" smtClean="0"/>
              <a:t>points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52844" y="4366762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Background</a:t>
            </a:r>
          </a:p>
          <a:p>
            <a:pPr algn="ctr"/>
            <a:r>
              <a:rPr lang="en-US" sz="1200" dirty="0" smtClean="0"/>
              <a:t>points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99595" y="3905097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Predictor</a:t>
            </a:r>
          </a:p>
          <a:p>
            <a:pPr algn="ctr"/>
            <a:r>
              <a:rPr lang="en-US" sz="1200" dirty="0" smtClean="0"/>
              <a:t>variables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Maxent – practical matters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72340" y="1946796"/>
            <a:ext cx="8587406" cy="3467808"/>
            <a:chOff x="226336" y="1373317"/>
            <a:chExt cx="8587406" cy="346780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73126" y="1373317"/>
              <a:ext cx="2640616" cy="3467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37595" y="3108809"/>
              <a:ext cx="594684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26336" y="2613165"/>
              <a:ext cx="232317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000000"/>
                  </a:solidFill>
                </a:rPr>
                <a:t>Occurrence</a:t>
              </a:r>
            </a:p>
            <a:p>
              <a:pPr algn="ctr"/>
              <a:r>
                <a:rPr lang="en-US" sz="3000" b="1" dirty="0" smtClean="0">
                  <a:solidFill>
                    <a:srgbClr val="000000"/>
                  </a:solidFill>
                </a:rPr>
                <a:t>records</a:t>
              </a:r>
            </a:p>
          </p:txBody>
        </p:sp>
        <p:sp>
          <p:nvSpPr>
            <p:cNvPr id="47" name="Cube 46"/>
            <p:cNvSpPr/>
            <p:nvPr/>
          </p:nvSpPr>
          <p:spPr>
            <a:xfrm>
              <a:off x="3345848" y="2190251"/>
              <a:ext cx="1883609" cy="1723714"/>
            </a:xfrm>
            <a:prstGeom prst="cub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Maxent</a:t>
              </a:r>
            </a:p>
            <a:p>
              <a:pPr algn="ctr"/>
              <a:r>
                <a:rPr lang="en-US" sz="2500" dirty="0" smtClean="0"/>
                <a:t>GUI</a:t>
              </a:r>
              <a:endParaRPr lang="en-US" sz="25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409326" y="3107221"/>
              <a:ext cx="594684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505104" y="1126067"/>
            <a:ext cx="6133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rgbClr val="FF0000"/>
                </a:solidFill>
                <a:latin typeface="Century Gothic"/>
                <a:cs typeface="Century Gothic"/>
              </a:rPr>
              <a:t>How NOT to think about Maxent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Maxent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Model fitting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3087" y="442276"/>
            <a:ext cx="5700223" cy="496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Maximize the gain function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74782" y="1566030"/>
          <a:ext cx="8800981" cy="735604"/>
        </p:xfrm>
        <a:graphic>
          <a:graphicData uri="http://schemas.openxmlformats.org/presentationml/2006/ole">
            <p:oleObj spid="_x0000_s183299" name="Equation" r:id="rId3" imgW="4254500" imgH="35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Model fitting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74782" y="1566030"/>
          <a:ext cx="8800981" cy="735604"/>
        </p:xfrm>
        <a:graphic>
          <a:graphicData uri="http://schemas.openxmlformats.org/presentationml/2006/ole">
            <p:oleObj spid="_x0000_s195586" name="Equation" r:id="rId3" imgW="4254500" imgH="3556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2439" y="2902654"/>
            <a:ext cx="24130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Sum of predicted values at presence locations</a:t>
            </a:r>
          </a:p>
          <a:p>
            <a:pPr algn="ctr"/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6154" y="2946352"/>
            <a:ext cx="24360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Sum of predicted values at background locations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5551" y="2891314"/>
            <a:ext cx="20184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Penalty for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overfitting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53087" y="442276"/>
            <a:ext cx="5700223" cy="496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Maximize the gain function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4102537" y="1441648"/>
            <a:ext cx="463286" cy="2436052"/>
          </a:xfrm>
          <a:prstGeom prst="leftBrace">
            <a:avLst/>
          </a:prstGeom>
          <a:ln w="508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7174739" y="1090294"/>
            <a:ext cx="463286" cy="3138762"/>
          </a:xfrm>
          <a:prstGeom prst="leftBrace">
            <a:avLst/>
          </a:prstGeom>
          <a:ln w="508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39" y="2596472"/>
            <a:ext cx="105976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Maximize this!!</a:t>
            </a:r>
            <a:endParaRPr lang="en-US" sz="1500" b="1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58310" y="2049662"/>
            <a:ext cx="463286" cy="607657"/>
          </a:xfrm>
          <a:prstGeom prst="leftBrac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1765596" y="1722198"/>
            <a:ext cx="463286" cy="1874949"/>
          </a:xfrm>
          <a:prstGeom prst="leftBrace">
            <a:avLst/>
          </a:prstGeom>
          <a:ln w="508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Model fitting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74782" y="1566030"/>
          <a:ext cx="8800981" cy="735604"/>
        </p:xfrm>
        <a:graphic>
          <a:graphicData uri="http://schemas.openxmlformats.org/presentationml/2006/ole">
            <p:oleObj spid="_x0000_s197634" name="Equation" r:id="rId3" imgW="4254500" imgH="3556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2439" y="2902654"/>
            <a:ext cx="24130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Sum of predicted values at presence locations</a:t>
            </a:r>
          </a:p>
          <a:p>
            <a:pPr algn="ctr"/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6154" y="2946352"/>
            <a:ext cx="24360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Sum of predicted values at background locations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5551" y="2891314"/>
            <a:ext cx="20184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Penalty for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overfitting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53087" y="442276"/>
            <a:ext cx="5700223" cy="496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Maximize the gain function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4102537" y="1441648"/>
            <a:ext cx="463286" cy="2436052"/>
          </a:xfrm>
          <a:prstGeom prst="leftBrace">
            <a:avLst/>
          </a:prstGeom>
          <a:ln w="508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7174739" y="1090294"/>
            <a:ext cx="463286" cy="3138762"/>
          </a:xfrm>
          <a:prstGeom prst="leftBrace">
            <a:avLst/>
          </a:prstGeom>
          <a:ln w="508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39" y="2596472"/>
            <a:ext cx="105976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Maximize this!!</a:t>
            </a:r>
            <a:endParaRPr lang="en-US" sz="1500" b="1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58310" y="2049662"/>
            <a:ext cx="463286" cy="607657"/>
          </a:xfrm>
          <a:prstGeom prst="leftBrac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1765596" y="1722198"/>
            <a:ext cx="463286" cy="1874949"/>
          </a:xfrm>
          <a:prstGeom prst="leftBrace">
            <a:avLst/>
          </a:prstGeom>
          <a:ln w="508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1744353" y="4259496"/>
            <a:ext cx="1567400" cy="737079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2826030" y="4280236"/>
            <a:ext cx="1202063" cy="1060937"/>
          </a:xfrm>
          <a:prstGeom prst="straightConnector1">
            <a:avLst/>
          </a:prstGeom>
          <a:ln w="635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04916" y="5436681"/>
            <a:ext cx="235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Based on input data;</a:t>
            </a:r>
          </a:p>
          <a:p>
            <a:pPr algn="ctr"/>
            <a:r>
              <a:rPr lang="en-US" dirty="0" smtClean="0"/>
              <a:t>s</a:t>
            </a:r>
            <a:r>
              <a:rPr lang="en-US" dirty="0" smtClean="0"/>
              <a:t>ubject to constraints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6001566" y="4019856"/>
            <a:ext cx="1874088" cy="90966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4217" y="5436681"/>
            <a:ext cx="289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Based on settings chosen;</a:t>
            </a:r>
          </a:p>
          <a:p>
            <a:pPr algn="ctr"/>
            <a:r>
              <a:rPr lang="en-US" dirty="0" smtClean="0"/>
              <a:t>h</a:t>
            </a:r>
            <a:r>
              <a:rPr lang="en-US" dirty="0" smtClean="0"/>
              <a:t>elps avoid overfitting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253087" y="805156"/>
            <a:ext cx="8580490" cy="496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Maximize the gain function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 smtClean="0"/>
              <a:t>Start with uniform distribution and search parameter space until the increase in gain is below a specified level of convergence.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 smtClean="0"/>
              <a:t>Maximizing the gain = finding a model that can best differentiate between conditions at presence and background locations.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 smtClean="0"/>
              <a:t>At the end of the run, the gain says how closely the model is concentrated around the presence samples.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000" i="1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i="1" dirty="0" smtClean="0"/>
              <a:t>Note that Maxent doesn’t directly calculate “probability of occurrence”.</a:t>
            </a:r>
            <a:endParaRPr lang="en-US" sz="2000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Model fitting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4782" y="1566030"/>
          <a:ext cx="8800981" cy="735604"/>
        </p:xfrm>
        <a:graphic>
          <a:graphicData uri="http://schemas.openxmlformats.org/presentationml/2006/ole">
            <p:oleObj spid="_x0000_s180226" name="Equation" r:id="rId3" imgW="4254500" imgH="355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9764" y="1237170"/>
            <a:ext cx="187494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Sum of predicted values at presence </a:t>
            </a:r>
            <a:r>
              <a:rPr lang="en-US" b="1" dirty="0" smtClean="0">
                <a:solidFill>
                  <a:srgbClr val="008000"/>
                </a:solidFill>
              </a:rPr>
              <a:t>locations</a:t>
            </a:r>
            <a:endParaRPr lang="en-US" b="1" dirty="0" smtClean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6153" y="1373250"/>
            <a:ext cx="24360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Sum of predicted values at background locations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1641" y="1361910"/>
            <a:ext cx="336225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Penalty </a:t>
            </a:r>
            <a:r>
              <a:rPr lang="en-US" b="1" dirty="0" smtClean="0">
                <a:solidFill>
                  <a:srgbClr val="FF0000"/>
                </a:solidFill>
              </a:rPr>
              <a:t>for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verfitting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140"/>
            <a:ext cx="8229600" cy="5128223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 classes</a:t>
            </a:r>
          </a:p>
          <a:p>
            <a:pPr lvl="1">
              <a:buNone/>
            </a:pPr>
            <a:r>
              <a:rPr lang="en-US" sz="2000" u="sng" dirty="0" smtClean="0"/>
              <a:t>Types of features</a:t>
            </a:r>
          </a:p>
          <a:p>
            <a:pPr lvl="1"/>
            <a:r>
              <a:rPr lang="en-US" sz="1800" b="1" dirty="0" smtClean="0"/>
              <a:t>(L) Linear</a:t>
            </a:r>
            <a:r>
              <a:rPr lang="en-US" sz="1800" dirty="0" smtClean="0"/>
              <a:t>: constrains prediction to fit the observed mean</a:t>
            </a:r>
          </a:p>
          <a:p>
            <a:pPr lvl="1"/>
            <a:r>
              <a:rPr lang="en-US" sz="1800" b="1" dirty="0" smtClean="0"/>
              <a:t>(Q) Quadratic</a:t>
            </a:r>
            <a:r>
              <a:rPr lang="en-US" sz="1800" dirty="0" smtClean="0"/>
              <a:t>: constrains prediction to fit the observed variance</a:t>
            </a:r>
          </a:p>
          <a:p>
            <a:pPr lvl="1"/>
            <a:r>
              <a:rPr lang="en-US" sz="1800" b="1" dirty="0" smtClean="0"/>
              <a:t>(P) Product</a:t>
            </a:r>
            <a:r>
              <a:rPr lang="en-US" sz="1800" dirty="0" smtClean="0"/>
              <a:t>: constrains covariance between predictors</a:t>
            </a:r>
          </a:p>
          <a:p>
            <a:pPr lvl="1"/>
            <a:r>
              <a:rPr lang="en-US" sz="1800" b="1" dirty="0" smtClean="0"/>
              <a:t>(T) Threshold</a:t>
            </a:r>
            <a:r>
              <a:rPr lang="en-US" sz="1800" dirty="0" smtClean="0"/>
              <a:t>: convert continuous variables to binary</a:t>
            </a:r>
          </a:p>
          <a:p>
            <a:pPr lvl="1"/>
            <a:r>
              <a:rPr lang="en-US" sz="1800" b="1" dirty="0" smtClean="0"/>
              <a:t>(H) Hinge</a:t>
            </a:r>
            <a:r>
              <a:rPr lang="en-US" sz="1800" dirty="0" smtClean="0"/>
              <a:t>: similar to threshold but with linear function</a:t>
            </a:r>
          </a:p>
          <a:p>
            <a:pPr lvl="1"/>
            <a:endParaRPr lang="en-US" sz="1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Settings: feature classes (constraints)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pic>
        <p:nvPicPr>
          <p:cNvPr id="17" name="Picture 16" descr="Rplo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b="78571"/>
              <a:stretch>
                <a:fillRect/>
              </a:stretch>
            </p:blipFill>
          </mc:Choice>
          <mc:Fallback>
            <p:blipFill>
              <a:blip r:embed="rId3"/>
              <a:srcRect b="78571"/>
              <a:stretch>
                <a:fillRect/>
              </a:stretch>
            </p:blipFill>
          </mc:Fallback>
        </mc:AlternateContent>
        <p:spPr>
          <a:xfrm>
            <a:off x="734295" y="3631082"/>
            <a:ext cx="7952505" cy="17041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77556" y="5201162"/>
            <a:ext cx="37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a single predictor variable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88" y="42484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4552" y="3929041"/>
            <a:ext cx="89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27026" y="3929041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Quadratic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7787" y="3896775"/>
            <a:ext cx="126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11354" y="3874095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140"/>
            <a:ext cx="8229600" cy="5128223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 classes</a:t>
            </a:r>
          </a:p>
          <a:p>
            <a:pPr lvl="1">
              <a:buNone/>
            </a:pPr>
            <a:r>
              <a:rPr lang="en-US" sz="2000" u="sng" dirty="0" smtClean="0"/>
              <a:t>Types of features</a:t>
            </a:r>
          </a:p>
          <a:p>
            <a:pPr lvl="1"/>
            <a:r>
              <a:rPr lang="en-US" sz="1800" b="1" dirty="0" smtClean="0"/>
              <a:t>(L) Linear</a:t>
            </a:r>
            <a:r>
              <a:rPr lang="en-US" sz="1800" dirty="0" smtClean="0"/>
              <a:t>: constrains prediction to fit the observed mean</a:t>
            </a:r>
          </a:p>
          <a:p>
            <a:pPr lvl="1"/>
            <a:r>
              <a:rPr lang="en-US" sz="1800" b="1" dirty="0" smtClean="0"/>
              <a:t>(Q) Quadratic</a:t>
            </a:r>
            <a:r>
              <a:rPr lang="en-US" sz="1800" dirty="0" smtClean="0"/>
              <a:t>: constrains prediction to fit the observed variance</a:t>
            </a:r>
          </a:p>
          <a:p>
            <a:pPr lvl="1"/>
            <a:r>
              <a:rPr lang="en-US" sz="1800" b="1" dirty="0" smtClean="0"/>
              <a:t>(P) Product</a:t>
            </a:r>
            <a:r>
              <a:rPr lang="en-US" sz="1800" dirty="0" smtClean="0"/>
              <a:t>: constrains covariance between predictors</a:t>
            </a:r>
          </a:p>
          <a:p>
            <a:pPr lvl="1"/>
            <a:r>
              <a:rPr lang="en-US" sz="1800" b="1" dirty="0" smtClean="0"/>
              <a:t>(T) Threshold</a:t>
            </a:r>
            <a:r>
              <a:rPr lang="en-US" sz="1800" dirty="0" smtClean="0"/>
              <a:t>: convert continuous variables to binary</a:t>
            </a:r>
          </a:p>
          <a:p>
            <a:pPr lvl="1"/>
            <a:r>
              <a:rPr lang="en-US" sz="1800" b="1" dirty="0" smtClean="0"/>
              <a:t>(H) Hinge</a:t>
            </a:r>
            <a:r>
              <a:rPr lang="en-US" sz="1800" dirty="0" smtClean="0"/>
              <a:t>: similar to threshold but with linear function</a:t>
            </a:r>
          </a:p>
          <a:p>
            <a:pPr lvl="1"/>
            <a:endParaRPr lang="en-US" sz="1800" dirty="0" smtClean="0"/>
          </a:p>
        </p:txBody>
      </p:sp>
      <p:pic>
        <p:nvPicPr>
          <p:cNvPr id="6" name="Picture 5" descr="Rplo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b="78571"/>
              <a:stretch>
                <a:fillRect/>
              </a:stretch>
            </p:blipFill>
          </mc:Choice>
          <mc:Fallback>
            <p:blipFill>
              <a:blip r:embed="rId3"/>
              <a:srcRect b="78571"/>
              <a:stretch>
                <a:fillRect/>
              </a:stretch>
            </p:blipFill>
          </mc:Fallback>
        </mc:AlternateContent>
        <p:spPr>
          <a:xfrm>
            <a:off x="734295" y="3631082"/>
            <a:ext cx="7952505" cy="1704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7556" y="5201162"/>
            <a:ext cx="37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a single predictor variable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8" y="42484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4552" y="3929041"/>
            <a:ext cx="89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27026" y="3929041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Quadratic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7787" y="3896775"/>
            <a:ext cx="126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1354" y="3874095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Settings: feature classes (constraints)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5965481"/>
            <a:ext cx="91425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000" b="1" dirty="0" smtClean="0">
                <a:solidFill>
                  <a:srgbClr val="0000FF"/>
                </a:solidFill>
              </a:rPr>
              <a:t>* By default, Maxent chooses which feature classes to allow based on the number of occurrence records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pic>
        <p:nvPicPr>
          <p:cNvPr id="14" name="Picture 13" descr="maxent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554" y="1405960"/>
            <a:ext cx="6595850" cy="44201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504272" y="5233161"/>
            <a:ext cx="1006959" cy="732320"/>
          </a:xfrm>
          <a:prstGeom prst="straightConnector1">
            <a:avLst/>
          </a:prstGeom>
          <a:ln w="635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140"/>
            <a:ext cx="8229600" cy="5128223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 classes</a:t>
            </a:r>
          </a:p>
          <a:p>
            <a:pPr lvl="1">
              <a:buNone/>
            </a:pPr>
            <a:r>
              <a:rPr lang="en-US" sz="2000" u="sng" dirty="0" smtClean="0"/>
              <a:t>Types of features</a:t>
            </a:r>
          </a:p>
          <a:p>
            <a:pPr lvl="1"/>
            <a:r>
              <a:rPr lang="en-US" sz="1800" b="1" dirty="0" smtClean="0"/>
              <a:t>(L) Linear</a:t>
            </a:r>
            <a:r>
              <a:rPr lang="en-US" sz="1800" dirty="0" smtClean="0"/>
              <a:t>: constrains prediction to fit the observed mean</a:t>
            </a:r>
          </a:p>
          <a:p>
            <a:pPr lvl="1"/>
            <a:r>
              <a:rPr lang="en-US" sz="1800" b="1" dirty="0" smtClean="0"/>
              <a:t>(Q) Quadratic</a:t>
            </a:r>
            <a:r>
              <a:rPr lang="en-US" sz="1800" dirty="0" smtClean="0"/>
              <a:t>: constrains prediction to fit the observed variance</a:t>
            </a:r>
          </a:p>
          <a:p>
            <a:pPr lvl="1"/>
            <a:r>
              <a:rPr lang="en-US" sz="1800" b="1" dirty="0" smtClean="0"/>
              <a:t>(P) Product</a:t>
            </a:r>
            <a:r>
              <a:rPr lang="en-US" sz="1800" dirty="0" smtClean="0"/>
              <a:t>: constrains covariance between predictors</a:t>
            </a:r>
          </a:p>
          <a:p>
            <a:pPr lvl="1"/>
            <a:r>
              <a:rPr lang="en-US" sz="1800" b="1" dirty="0" smtClean="0"/>
              <a:t>(T) Threshold</a:t>
            </a:r>
            <a:r>
              <a:rPr lang="en-US" sz="1800" dirty="0" smtClean="0"/>
              <a:t>: convert continuous variables to binary</a:t>
            </a:r>
          </a:p>
          <a:p>
            <a:pPr lvl="1"/>
            <a:r>
              <a:rPr lang="en-US" sz="1800" b="1" dirty="0" smtClean="0"/>
              <a:t>(H) Hinge</a:t>
            </a:r>
            <a:r>
              <a:rPr lang="en-US" sz="1800" dirty="0" smtClean="0"/>
              <a:t>: similar to threshold but with linear function</a:t>
            </a:r>
          </a:p>
          <a:p>
            <a:pPr lvl="1"/>
            <a:endParaRPr lang="en-US" sz="1800" dirty="0" smtClean="0"/>
          </a:p>
        </p:txBody>
      </p:sp>
      <p:pic>
        <p:nvPicPr>
          <p:cNvPr id="6" name="Picture 5" descr="Rplo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b="78571"/>
              <a:stretch>
                <a:fillRect/>
              </a:stretch>
            </p:blipFill>
          </mc:Choice>
          <mc:Fallback>
            <p:blipFill>
              <a:blip r:embed="rId3"/>
              <a:srcRect b="78571"/>
              <a:stretch>
                <a:fillRect/>
              </a:stretch>
            </p:blipFill>
          </mc:Fallback>
        </mc:AlternateContent>
        <p:spPr>
          <a:xfrm>
            <a:off x="734295" y="3631082"/>
            <a:ext cx="7952505" cy="1704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7556" y="5201162"/>
            <a:ext cx="37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a single predictor variable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8" y="42484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4552" y="3929041"/>
            <a:ext cx="89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27026" y="3929041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Quadratic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7787" y="3896775"/>
            <a:ext cx="126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1354" y="3874095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Settings: feature classes (constraints)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5965481"/>
            <a:ext cx="91425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000" b="1" dirty="0" smtClean="0">
                <a:solidFill>
                  <a:srgbClr val="0000FF"/>
                </a:solidFill>
              </a:rPr>
              <a:t>**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Allowing different feature classes does not necessarily mean they are used (depends on gain)</a:t>
            </a:r>
          </a:p>
        </p:txBody>
      </p:sp>
      <p:pic>
        <p:nvPicPr>
          <p:cNvPr id="18" name="Picture 17" descr="maxent2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554" y="1349647"/>
            <a:ext cx="6595850" cy="447645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25" idx="1"/>
          </p:cNvCxnSpPr>
          <p:nvPr/>
        </p:nvCxnSpPr>
        <p:spPr>
          <a:xfrm rot="5400000" flipH="1" flipV="1">
            <a:off x="236240" y="5072394"/>
            <a:ext cx="1161805" cy="492140"/>
          </a:xfrm>
          <a:prstGeom prst="straightConnector1">
            <a:avLst/>
          </a:prstGeom>
          <a:ln w="635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1063212" y="4139901"/>
            <a:ext cx="463286" cy="1195320"/>
          </a:xfrm>
          <a:prstGeom prst="leftBrace">
            <a:avLst/>
          </a:prstGeom>
          <a:ln w="508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Response curves </a:t>
            </a:r>
            <a:r>
              <a:rPr lang="en-US" dirty="0" smtClean="0"/>
              <a:t>(examples)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Model fitting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39434" y="4134538"/>
            <a:ext cx="1589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Probability</a:t>
            </a:r>
            <a:endParaRPr lang="en-US" sz="25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864" y="2396943"/>
            <a:ext cx="2964183" cy="197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747" y="2361845"/>
            <a:ext cx="3016201" cy="201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2864" y="4486464"/>
            <a:ext cx="2964183" cy="197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746" y="4486465"/>
            <a:ext cx="3016201" cy="19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3095335" y="6377762"/>
            <a:ext cx="24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Predictor variable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Model fitting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8683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Response curves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(examples)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39434" y="4134538"/>
            <a:ext cx="1589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Probability</a:t>
            </a:r>
            <a:endParaRPr lang="en-US" sz="25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864" y="2396943"/>
            <a:ext cx="2964183" cy="197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747" y="2361845"/>
            <a:ext cx="3016201" cy="201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2864" y="4486464"/>
            <a:ext cx="2964183" cy="197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746" y="4486465"/>
            <a:ext cx="3016201" cy="19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3095335" y="6377762"/>
            <a:ext cx="24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Predictor variable</a:t>
            </a:r>
            <a:endParaRPr lang="en-US" sz="2500" dirty="0"/>
          </a:p>
        </p:txBody>
      </p:sp>
      <p:sp>
        <p:nvSpPr>
          <p:cNvPr id="33" name="Rectangle 32"/>
          <p:cNvSpPr/>
          <p:nvPr/>
        </p:nvSpPr>
        <p:spPr>
          <a:xfrm>
            <a:off x="4728632" y="3024246"/>
            <a:ext cx="23611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What is biologically sensible?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30408" y="3024246"/>
            <a:ext cx="19298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Consider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model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Settings: Regularization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1" y="657734"/>
            <a:ext cx="82295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We don’t necessarily want to fit the constraints exactly, they just need to be close</a:t>
            </a:r>
          </a:p>
          <a:p>
            <a:r>
              <a:rPr lang="en-US" dirty="0" smtClean="0"/>
              <a:t>- Is the optimal temperature for your species 17.45°?  Or is 17-18° better?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i="1" dirty="0" smtClean="0"/>
              <a:t>Regularization </a:t>
            </a:r>
            <a:r>
              <a:rPr lang="en-US" dirty="0" smtClean="0"/>
              <a:t>alters the gain function to avoid overfitting the data</a:t>
            </a:r>
          </a:p>
          <a:p>
            <a:pPr>
              <a:buFontTx/>
              <a:buChar char="-"/>
            </a:pPr>
            <a:r>
              <a:rPr lang="en-US" dirty="0" smtClean="0"/>
              <a:t> Also acts as a penalty for including parameters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39433" y="4137722"/>
            <a:ext cx="1589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Probability</a:t>
            </a:r>
            <a:endParaRPr lang="en-US" sz="25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863" y="2400127"/>
            <a:ext cx="2964183" cy="197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746" y="2365029"/>
            <a:ext cx="3016201" cy="201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2863" y="4489648"/>
            <a:ext cx="2964183" cy="197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745" y="4489649"/>
            <a:ext cx="3016201" cy="19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095334" y="6380946"/>
            <a:ext cx="24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Predictor variable</a:t>
            </a:r>
            <a:endParaRPr lang="en-US" sz="2500" dirty="0"/>
          </a:p>
        </p:txBody>
      </p:sp>
      <p:sp>
        <p:nvSpPr>
          <p:cNvPr id="16" name="Rectangle 15"/>
          <p:cNvSpPr/>
          <p:nvPr/>
        </p:nvSpPr>
        <p:spPr>
          <a:xfrm>
            <a:off x="4728631" y="3027430"/>
            <a:ext cx="23611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What is biologically sensible?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0407" y="3027430"/>
            <a:ext cx="19298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Consider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model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4932" y="1249986"/>
            <a:ext cx="1734340" cy="227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Rectangle 102"/>
          <p:cNvSpPr/>
          <p:nvPr/>
        </p:nvSpPr>
        <p:spPr>
          <a:xfrm>
            <a:off x="447684" y="115423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91445" y="1249986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43845" y="1402386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77140" y="159763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34292" y="1469091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39092" y="144523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29540" y="175003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515601" y="1597633"/>
            <a:ext cx="578537" cy="471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286697" y="1760623"/>
            <a:ext cx="914400" cy="914400"/>
          </a:xfrm>
          <a:prstGeom prst="rect">
            <a:avLst/>
          </a:prstGeom>
          <a:gradFill flip="none" rotWithShape="1">
            <a:gsLst>
              <a:gs pos="12000">
                <a:schemeClr val="accent1">
                  <a:shade val="63000"/>
                  <a:satMod val="165000"/>
                </a:schemeClr>
              </a:gs>
              <a:gs pos="100000">
                <a:srgbClr val="0080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439097" y="1913023"/>
            <a:ext cx="914400" cy="914400"/>
          </a:xfrm>
          <a:prstGeom prst="rect">
            <a:avLst/>
          </a:prstGeom>
          <a:gradFill flip="none" rotWithShape="1">
            <a:gsLst>
              <a:gs pos="12000">
                <a:srgbClr val="0000FF"/>
              </a:gs>
              <a:gs pos="100000">
                <a:srgbClr val="FF0000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591497" y="206542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8000"/>
              </a:gs>
              <a:gs pos="5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28695" y="252262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86761" y="25868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62037" y="25868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09637" y="320053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95400" y="29106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76342" y="29106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86761" y="3310083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39161" y="27392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14437" y="27392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04884" y="3310083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47800" y="30630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28742" y="30630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165745" y="3310083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122897" y="25868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33427" y="295350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208592" y="278211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185827" y="310590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1515601" y="2442165"/>
            <a:ext cx="578537" cy="516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628438" y="2442165"/>
            <a:ext cx="516261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676484" y="2440577"/>
            <a:ext cx="136710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201398" y="1983377"/>
            <a:ext cx="1418385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201398" y="2100724"/>
            <a:ext cx="141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Probability distribution for occurrence points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06042" y="711730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Occurrence </a:t>
            </a:r>
          </a:p>
          <a:p>
            <a:pPr algn="ctr"/>
            <a:r>
              <a:rPr lang="en-US" sz="1200" dirty="0" smtClean="0"/>
              <a:t>points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52844" y="3452478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Background</a:t>
            </a:r>
          </a:p>
          <a:p>
            <a:pPr algn="ctr"/>
            <a:r>
              <a:rPr lang="en-US" sz="1200" dirty="0" smtClean="0"/>
              <a:t>points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199595" y="2990813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Predictor</a:t>
            </a:r>
          </a:p>
          <a:p>
            <a:pPr algn="ctr"/>
            <a:r>
              <a:rPr lang="en-US" sz="1200" dirty="0" smtClean="0"/>
              <a:t>variables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Settings: Regularization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1" y="657734"/>
            <a:ext cx="82295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We don’t necessarily want to fit the constraints exactly, they just need to be close</a:t>
            </a:r>
          </a:p>
          <a:p>
            <a:r>
              <a:rPr lang="en-US" dirty="0" smtClean="0"/>
              <a:t>- Is the optimal temperature for your species 17.45°?  Or is 17-18° better?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i="1" dirty="0" smtClean="0"/>
              <a:t>Regularization </a:t>
            </a:r>
            <a:r>
              <a:rPr lang="en-US" dirty="0" smtClean="0"/>
              <a:t>alters the gain function to avoid overfitting the data</a:t>
            </a:r>
          </a:p>
          <a:p>
            <a:pPr>
              <a:buFontTx/>
              <a:buChar char="-"/>
            </a:pPr>
            <a:r>
              <a:rPr lang="en-US" dirty="0" smtClean="0"/>
              <a:t> Also acts as a penalty for including parameters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39433" y="4137722"/>
            <a:ext cx="1589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Probability</a:t>
            </a:r>
            <a:endParaRPr lang="en-US" sz="25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863" y="2400127"/>
            <a:ext cx="2964183" cy="197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746" y="2365029"/>
            <a:ext cx="3016201" cy="201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2863" y="4489648"/>
            <a:ext cx="2964183" cy="197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745" y="4489649"/>
            <a:ext cx="3016201" cy="19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095334" y="6380946"/>
            <a:ext cx="24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Predictor variable</a:t>
            </a:r>
            <a:endParaRPr lang="en-US" sz="2500" dirty="0"/>
          </a:p>
        </p:txBody>
      </p:sp>
      <p:sp>
        <p:nvSpPr>
          <p:cNvPr id="13" name="Freeform 12"/>
          <p:cNvSpPr/>
          <p:nvPr/>
        </p:nvSpPr>
        <p:spPr>
          <a:xfrm>
            <a:off x="4739968" y="2697083"/>
            <a:ext cx="2290607" cy="1419418"/>
          </a:xfrm>
          <a:custGeom>
            <a:avLst/>
            <a:gdLst>
              <a:gd name="connsiteX0" fmla="*/ 0 w 2290607"/>
              <a:gd name="connsiteY0" fmla="*/ 1408078 h 1419418"/>
              <a:gd name="connsiteX1" fmla="*/ 1020568 w 2290607"/>
              <a:gd name="connsiteY1" fmla="*/ 1890 h 1419418"/>
              <a:gd name="connsiteX2" fmla="*/ 2290607 w 2290607"/>
              <a:gd name="connsiteY2" fmla="*/ 1419418 h 141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0607" h="1419418">
                <a:moveTo>
                  <a:pt x="0" y="1408078"/>
                </a:moveTo>
                <a:cubicBezTo>
                  <a:pt x="319400" y="704039"/>
                  <a:pt x="638800" y="0"/>
                  <a:pt x="1020568" y="1890"/>
                </a:cubicBezTo>
                <a:cubicBezTo>
                  <a:pt x="1402336" y="3780"/>
                  <a:pt x="2290607" y="1419418"/>
                  <a:pt x="2290607" y="1419418"/>
                </a:cubicBezTo>
              </a:path>
            </a:pathLst>
          </a:cu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632908" y="4768564"/>
            <a:ext cx="2358644" cy="1434538"/>
          </a:xfrm>
          <a:custGeom>
            <a:avLst/>
            <a:gdLst>
              <a:gd name="connsiteX0" fmla="*/ 0 w 2358644"/>
              <a:gd name="connsiteY0" fmla="*/ 1434538 h 1434538"/>
              <a:gd name="connsiteX1" fmla="*/ 1111284 w 2358644"/>
              <a:gd name="connsiteY1" fmla="*/ 5670 h 1434538"/>
              <a:gd name="connsiteX2" fmla="*/ 2358644 w 2358644"/>
              <a:gd name="connsiteY2" fmla="*/ 1400517 h 143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644" h="1434538">
                <a:moveTo>
                  <a:pt x="0" y="1434538"/>
                </a:moveTo>
                <a:cubicBezTo>
                  <a:pt x="359088" y="722939"/>
                  <a:pt x="718177" y="11340"/>
                  <a:pt x="1111284" y="5670"/>
                </a:cubicBezTo>
                <a:cubicBezTo>
                  <a:pt x="1504391" y="0"/>
                  <a:pt x="2358644" y="1400517"/>
                  <a:pt x="2358644" y="1400517"/>
                </a:cubicBezTo>
              </a:path>
            </a:pathLst>
          </a:cu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66927" y="2721654"/>
            <a:ext cx="2347305" cy="1383507"/>
          </a:xfrm>
          <a:custGeom>
            <a:avLst/>
            <a:gdLst>
              <a:gd name="connsiteX0" fmla="*/ 0 w 2347305"/>
              <a:gd name="connsiteY0" fmla="*/ 1383507 h 1383507"/>
              <a:gd name="connsiteX1" fmla="*/ 328849 w 2347305"/>
              <a:gd name="connsiteY1" fmla="*/ 1383507 h 1383507"/>
              <a:gd name="connsiteX2" fmla="*/ 566982 w 2347305"/>
              <a:gd name="connsiteY2" fmla="*/ 0 h 1383507"/>
              <a:gd name="connsiteX3" fmla="*/ 2347305 w 2347305"/>
              <a:gd name="connsiteY3" fmla="*/ 22680 h 138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305" h="1383507">
                <a:moveTo>
                  <a:pt x="0" y="1383507"/>
                </a:moveTo>
                <a:lnTo>
                  <a:pt x="328849" y="1383507"/>
                </a:lnTo>
                <a:lnTo>
                  <a:pt x="566982" y="0"/>
                </a:lnTo>
                <a:lnTo>
                  <a:pt x="2347305" y="22680"/>
                </a:lnTo>
              </a:path>
            </a:pathLst>
          </a:custGeom>
          <a:ln w="635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28631" y="3027430"/>
            <a:ext cx="23611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What is biologically sensible?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0407" y="3027430"/>
            <a:ext cx="19298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Consider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model complexity</a:t>
            </a:r>
          </a:p>
        </p:txBody>
      </p:sp>
      <p:sp>
        <p:nvSpPr>
          <p:cNvPr id="18" name="Freeform 17"/>
          <p:cNvSpPr/>
          <p:nvPr/>
        </p:nvSpPr>
        <p:spPr>
          <a:xfrm>
            <a:off x="4705949" y="4785574"/>
            <a:ext cx="2335966" cy="1394848"/>
          </a:xfrm>
          <a:custGeom>
            <a:avLst/>
            <a:gdLst>
              <a:gd name="connsiteX0" fmla="*/ 0 w 2335966"/>
              <a:gd name="connsiteY0" fmla="*/ 1394848 h 1394848"/>
              <a:gd name="connsiteX1" fmla="*/ 498945 w 2335966"/>
              <a:gd name="connsiteY1" fmla="*/ 0 h 1394848"/>
              <a:gd name="connsiteX2" fmla="*/ 2335966 w 2335966"/>
              <a:gd name="connsiteY2" fmla="*/ 34021 h 139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5966" h="1394848">
                <a:moveTo>
                  <a:pt x="0" y="1394848"/>
                </a:moveTo>
                <a:lnTo>
                  <a:pt x="498945" y="0"/>
                </a:lnTo>
                <a:lnTo>
                  <a:pt x="2335966" y="34021"/>
                </a:lnTo>
              </a:path>
            </a:pathLst>
          </a:custGeom>
          <a:ln w="635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6599"/>
            <a:ext cx="8685359" cy="493299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Feature classes</a:t>
            </a:r>
          </a:p>
          <a:p>
            <a:pPr lvl="1"/>
            <a:r>
              <a:rPr lang="en-US" dirty="0" smtClean="0"/>
              <a:t>Should be biologically sensible</a:t>
            </a:r>
          </a:p>
          <a:p>
            <a:pPr lvl="1"/>
            <a:r>
              <a:rPr lang="en-US" dirty="0" smtClean="0"/>
              <a:t>Allowing more types increases complexity</a:t>
            </a:r>
          </a:p>
          <a:p>
            <a:pPr lvl="1"/>
            <a:endParaRPr lang="en-US" b="1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Regularization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Higher values relax constraints (smoothes response curves)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Higher values = higher penalty for complexity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Choosing settings: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sz="2595" u="sng" dirty="0" smtClean="0">
                <a:solidFill>
                  <a:schemeClr val="bg1"/>
                </a:solidFill>
              </a:rPr>
              <a:t>Think! </a:t>
            </a:r>
            <a:r>
              <a:rPr lang="en-US" sz="2595" i="1" dirty="0" smtClean="0">
                <a:solidFill>
                  <a:schemeClr val="bg1"/>
                </a:solidFill>
              </a:rPr>
              <a:t>What makes sense for the biology of your organism? </a:t>
            </a:r>
          </a:p>
          <a:p>
            <a:pPr lvl="1">
              <a:buNone/>
            </a:pPr>
            <a:r>
              <a:rPr lang="en-US" sz="2595" dirty="0" smtClean="0">
                <a:solidFill>
                  <a:schemeClr val="bg1"/>
                </a:solidFill>
              </a:rPr>
              <a:t>	</a:t>
            </a:r>
            <a:r>
              <a:rPr lang="en-US" sz="2595" i="1" dirty="0" smtClean="0">
                <a:solidFill>
                  <a:schemeClr val="bg1"/>
                </a:solidFill>
              </a:rPr>
              <a:t>The question) you are addressing?</a:t>
            </a:r>
          </a:p>
          <a:p>
            <a:pPr lvl="1"/>
            <a:r>
              <a:rPr lang="en-US" sz="2595" dirty="0" smtClean="0">
                <a:solidFill>
                  <a:schemeClr val="bg1"/>
                </a:solidFill>
              </a:rPr>
              <a:t>Refer to Merow </a:t>
            </a:r>
            <a:r>
              <a:rPr lang="en-US" sz="2595" i="1" dirty="0" smtClean="0">
                <a:solidFill>
                  <a:schemeClr val="bg1"/>
                </a:solidFill>
              </a:rPr>
              <a:t>et al</a:t>
            </a:r>
            <a:r>
              <a:rPr lang="en-US" sz="2595" dirty="0" smtClean="0">
                <a:solidFill>
                  <a:schemeClr val="bg1"/>
                </a:solidFill>
              </a:rPr>
              <a:t>. 2013</a:t>
            </a:r>
          </a:p>
          <a:p>
            <a:pPr lvl="1"/>
            <a:r>
              <a:rPr lang="en-US" sz="2595" dirty="0" smtClean="0">
                <a:solidFill>
                  <a:schemeClr val="bg1"/>
                </a:solidFill>
              </a:rPr>
              <a:t>Use ‘ENMeval’ R-package to choose based on evaluation statistics (more on this tomorrow!)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Settings: Take home messages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6599"/>
            <a:ext cx="8685359" cy="493299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Feature classes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Should be biologically sensible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Allowing more types increases complexity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Regularization</a:t>
            </a:r>
            <a:endParaRPr lang="en-US" dirty="0" smtClean="0"/>
          </a:p>
          <a:p>
            <a:pPr lvl="1"/>
            <a:r>
              <a:rPr lang="en-US" dirty="0" smtClean="0"/>
              <a:t>Higher values relax constraints (smoothes response curves)</a:t>
            </a:r>
          </a:p>
          <a:p>
            <a:pPr lvl="1"/>
            <a:r>
              <a:rPr lang="en-US" dirty="0" smtClean="0"/>
              <a:t>Higher values = higher penalty for complexity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FFFFFF"/>
                </a:solidFill>
              </a:rPr>
              <a:t>Choosing settings: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sz="2595" u="sng" dirty="0" smtClean="0">
                <a:solidFill>
                  <a:srgbClr val="FFFFFF"/>
                </a:solidFill>
              </a:rPr>
              <a:t>Think! </a:t>
            </a:r>
            <a:r>
              <a:rPr lang="en-US" sz="2595" i="1" dirty="0" smtClean="0">
                <a:solidFill>
                  <a:srgbClr val="FFFFFF"/>
                </a:solidFill>
              </a:rPr>
              <a:t>What makes sense for the biology of your organism? </a:t>
            </a:r>
          </a:p>
          <a:p>
            <a:pPr lvl="1">
              <a:buNone/>
            </a:pPr>
            <a:r>
              <a:rPr lang="en-US" sz="2595" dirty="0" smtClean="0">
                <a:solidFill>
                  <a:srgbClr val="FFFFFF"/>
                </a:solidFill>
              </a:rPr>
              <a:t>	</a:t>
            </a:r>
            <a:r>
              <a:rPr lang="en-US" sz="2595" i="1" dirty="0" smtClean="0">
                <a:solidFill>
                  <a:srgbClr val="FFFFFF"/>
                </a:solidFill>
              </a:rPr>
              <a:t>The questions you are addressing?</a:t>
            </a:r>
          </a:p>
          <a:p>
            <a:pPr lvl="1"/>
            <a:r>
              <a:rPr lang="en-US" sz="2595" dirty="0" smtClean="0">
                <a:solidFill>
                  <a:srgbClr val="FFFFFF"/>
                </a:solidFill>
              </a:rPr>
              <a:t>Refer to Merow </a:t>
            </a:r>
            <a:r>
              <a:rPr lang="en-US" sz="2595" i="1" dirty="0" smtClean="0">
                <a:solidFill>
                  <a:srgbClr val="FFFFFF"/>
                </a:solidFill>
              </a:rPr>
              <a:t>et al</a:t>
            </a:r>
            <a:r>
              <a:rPr lang="en-US" sz="2595" dirty="0" smtClean="0">
                <a:solidFill>
                  <a:srgbClr val="FFFFFF"/>
                </a:solidFill>
              </a:rPr>
              <a:t>. 2013</a:t>
            </a:r>
          </a:p>
          <a:p>
            <a:pPr lvl="1"/>
            <a:r>
              <a:rPr lang="en-US" sz="2595" dirty="0" smtClean="0">
                <a:solidFill>
                  <a:srgbClr val="FFFFFF"/>
                </a:solidFill>
              </a:rPr>
              <a:t>Use ‘ENMeval’ R-package to choose based on evaluation statistics (more on this tomorrow!)</a:t>
            </a:r>
          </a:p>
          <a:p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Settings: Take home messages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6599"/>
            <a:ext cx="8685359" cy="493299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7F7F7F"/>
                </a:solidFill>
              </a:rPr>
              <a:t>Feature classes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Should be biologically sensible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Allowing more types increases complexity</a:t>
            </a:r>
          </a:p>
          <a:p>
            <a:pPr lvl="1"/>
            <a:endParaRPr lang="en-US" b="1" dirty="0" smtClean="0">
              <a:solidFill>
                <a:srgbClr val="7F7F7F"/>
              </a:solidFill>
            </a:endParaRPr>
          </a:p>
          <a:p>
            <a:r>
              <a:rPr lang="en-US" b="1" dirty="0" smtClean="0">
                <a:solidFill>
                  <a:srgbClr val="7F7F7F"/>
                </a:solidFill>
              </a:rPr>
              <a:t>Regularization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Higher values relax constraints (smoothes response curves)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Higher values = higher penalty for complexity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Choosing settings:</a:t>
            </a:r>
            <a:endParaRPr lang="en-US" dirty="0" smtClean="0"/>
          </a:p>
          <a:p>
            <a:pPr lvl="1"/>
            <a:r>
              <a:rPr lang="en-US" sz="2595" u="sng" dirty="0" smtClean="0"/>
              <a:t>Think!</a:t>
            </a:r>
            <a:r>
              <a:rPr lang="en-US" sz="2595" dirty="0" smtClean="0"/>
              <a:t> </a:t>
            </a:r>
            <a:r>
              <a:rPr lang="en-US" sz="2595" i="1" dirty="0" smtClean="0"/>
              <a:t>What makes sense for the biology of your organism? </a:t>
            </a:r>
          </a:p>
          <a:p>
            <a:pPr lvl="1">
              <a:buNone/>
            </a:pPr>
            <a:r>
              <a:rPr lang="en-US" sz="2595" dirty="0" smtClean="0"/>
              <a:t>	</a:t>
            </a:r>
            <a:r>
              <a:rPr lang="en-US" sz="2595" i="1" dirty="0" smtClean="0"/>
              <a:t>The questions you are addressing?</a:t>
            </a:r>
          </a:p>
          <a:p>
            <a:pPr lvl="1"/>
            <a:r>
              <a:rPr lang="en-US" sz="2595" dirty="0" smtClean="0"/>
              <a:t>Refer to Merow </a:t>
            </a:r>
            <a:r>
              <a:rPr lang="en-US" sz="2595" i="1" dirty="0" smtClean="0"/>
              <a:t>et al</a:t>
            </a:r>
            <a:r>
              <a:rPr lang="en-US" sz="2595" dirty="0" smtClean="0"/>
              <a:t>. 2013</a:t>
            </a:r>
          </a:p>
          <a:p>
            <a:pPr lvl="1"/>
            <a:r>
              <a:rPr lang="en-US" sz="2595" dirty="0" smtClean="0"/>
              <a:t>Use ‘ENMeval’ R-package to choose based on evaluation statistics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Settings: Take home messages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CMIC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0771" y="1191487"/>
            <a:ext cx="3559206" cy="35592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31198" y="3977449"/>
            <a:ext cx="530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AICc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8591" y="2471601"/>
            <a:ext cx="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Default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5742" y="2655871"/>
            <a:ext cx="294103" cy="2606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593249" y="4128608"/>
            <a:ext cx="291627" cy="158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334075" y="2672843"/>
            <a:ext cx="114474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   ΔAICc    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21" name="Picture 20" descr="Fig2_small.jpg"/>
          <p:cNvPicPr>
            <a:picLocks noChangeAspect="1"/>
          </p:cNvPicPr>
          <p:nvPr/>
        </p:nvPicPr>
        <p:blipFill>
          <a:blip r:embed="rId4"/>
          <a:srcRect t="51364"/>
          <a:stretch>
            <a:fillRect/>
          </a:stretch>
        </p:blipFill>
        <p:spPr>
          <a:xfrm>
            <a:off x="3465901" y="1335684"/>
            <a:ext cx="5664492" cy="26514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903568" y="1037618"/>
            <a:ext cx="1044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Default</a:t>
            </a:r>
            <a:endParaRPr lang="en-US" sz="2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29875" y="1037618"/>
            <a:ext cx="69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AICc</a:t>
            </a:r>
            <a:endParaRPr lang="en-US" sz="2200" b="1" dirty="0"/>
          </a:p>
        </p:txBody>
      </p:sp>
      <p:sp>
        <p:nvSpPr>
          <p:cNvPr id="26" name="Rectangle 25"/>
          <p:cNvSpPr/>
          <p:nvPr/>
        </p:nvSpPr>
        <p:spPr>
          <a:xfrm>
            <a:off x="6035030" y="1486330"/>
            <a:ext cx="322116" cy="322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39972" y="1485264"/>
            <a:ext cx="322116" cy="322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95870" y="3041337"/>
            <a:ext cx="727255" cy="561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12152" y="3074291"/>
            <a:ext cx="727255" cy="323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42874" y="4059792"/>
            <a:ext cx="4098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In this case, default settings gave a model that was relatively overfit to presence points.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Settings: Take home messages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80799"/>
            <a:ext cx="9142558" cy="3573842"/>
          </a:xfrm>
        </p:spPr>
        <p:txBody>
          <a:bodyPr>
            <a:normAutofit/>
          </a:bodyPr>
          <a:lstStyle/>
          <a:p>
            <a:pPr lvl="1"/>
            <a:r>
              <a:rPr lang="en-US" sz="2200" dirty="0" smtClean="0"/>
              <a:t>A probability distribution that sums to 1 (across training points)</a:t>
            </a:r>
          </a:p>
          <a:p>
            <a:pPr lvl="2"/>
            <a:r>
              <a:rPr lang="en-US" sz="1800" b="1" dirty="0" smtClean="0">
                <a:solidFill>
                  <a:srgbClr val="0000FF"/>
                </a:solidFill>
              </a:rPr>
              <a:t>The relative probability of observing the species in each cell</a:t>
            </a:r>
          </a:p>
          <a:p>
            <a:pPr lvl="2"/>
            <a:r>
              <a:rPr lang="en-US" sz="1800" dirty="0" smtClean="0"/>
              <a:t>Transformed output values</a:t>
            </a:r>
            <a:r>
              <a:rPr lang="en-US" sz="1800" i="1" dirty="0" smtClean="0"/>
              <a:t>:</a:t>
            </a:r>
          </a:p>
          <a:p>
            <a:pPr lvl="3"/>
            <a:r>
              <a:rPr lang="en-US" sz="1400" i="1" dirty="0" smtClean="0"/>
              <a:t>logistic (0-1, visualization), </a:t>
            </a:r>
          </a:p>
          <a:p>
            <a:pPr lvl="3"/>
            <a:r>
              <a:rPr lang="en-US" sz="1400" i="1" dirty="0" smtClean="0"/>
              <a:t>cumulative (probability density)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7283" y="4401483"/>
            <a:ext cx="1734340" cy="227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40035" y="430573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3796" y="440148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196" y="455388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491" y="474913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6643" y="4620588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31443" y="459673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1891" y="490153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07952" y="4749130"/>
            <a:ext cx="578537" cy="471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79048" y="4912120"/>
            <a:ext cx="914400" cy="914400"/>
          </a:xfrm>
          <a:prstGeom prst="rect">
            <a:avLst/>
          </a:prstGeom>
          <a:gradFill flip="none" rotWithShape="1">
            <a:gsLst>
              <a:gs pos="12000">
                <a:schemeClr val="accent1">
                  <a:shade val="63000"/>
                  <a:satMod val="165000"/>
                </a:schemeClr>
              </a:gs>
              <a:gs pos="100000">
                <a:srgbClr val="0080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1448" y="5064520"/>
            <a:ext cx="914400" cy="914400"/>
          </a:xfrm>
          <a:prstGeom prst="rect">
            <a:avLst/>
          </a:prstGeom>
          <a:gradFill flip="none" rotWithShape="1">
            <a:gsLst>
              <a:gs pos="12000">
                <a:srgbClr val="0000FF"/>
              </a:gs>
              <a:gs pos="100000">
                <a:srgbClr val="FF0000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83848" y="521692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8000"/>
              </a:gs>
              <a:gs pos="5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1046" y="567412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9112" y="57383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4388" y="57383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988" y="635202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751" y="606215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8693" y="606215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9112" y="64615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1512" y="58907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06788" y="58907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7235" y="64615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0151" y="621455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1093" y="621455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8096" y="64615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15248" y="57383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25778" y="610499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200943" y="593360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78178" y="625739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507952" y="5593662"/>
            <a:ext cx="578537" cy="516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20789" y="5593662"/>
            <a:ext cx="516261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68835" y="5592074"/>
            <a:ext cx="136710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93749" y="5134874"/>
            <a:ext cx="1418385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93749" y="5252221"/>
            <a:ext cx="14183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Probability distribution for occurrence points</a:t>
            </a:r>
            <a:endParaRPr lang="en-US" sz="1100" dirty="0"/>
          </a:p>
        </p:txBody>
      </p:sp>
      <p:sp>
        <p:nvSpPr>
          <p:cNvPr id="42" name="Rectangle 41"/>
          <p:cNvSpPr/>
          <p:nvPr/>
        </p:nvSpPr>
        <p:spPr>
          <a:xfrm>
            <a:off x="5829517" y="4494610"/>
            <a:ext cx="8833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</a:rPr>
              <a:t>Projecting</a:t>
            </a:r>
            <a:endParaRPr lang="en-US" sz="13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59417" y="4274976"/>
            <a:ext cx="6343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FF0000"/>
                </a:solidFill>
              </a:rPr>
              <a:t>Model </a:t>
            </a:r>
          </a:p>
          <a:p>
            <a:pPr algn="ctr"/>
            <a:r>
              <a:rPr lang="en-US" sz="1300" b="1" dirty="0" smtClean="0">
                <a:solidFill>
                  <a:srgbClr val="FF0000"/>
                </a:solidFill>
              </a:rPr>
              <a:t>fitting</a:t>
            </a:r>
            <a:endParaRPr lang="en-US" sz="1300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44" idx="2"/>
          </p:cNvCxnSpPr>
          <p:nvPr/>
        </p:nvCxnSpPr>
        <p:spPr>
          <a:xfrm rot="16200000" flipH="1">
            <a:off x="3532971" y="5111031"/>
            <a:ext cx="687226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5927203" y="5130611"/>
            <a:ext cx="687226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Output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80799"/>
            <a:ext cx="9142558" cy="3573842"/>
          </a:xfrm>
        </p:spPr>
        <p:txBody>
          <a:bodyPr>
            <a:normAutofit/>
          </a:bodyPr>
          <a:lstStyle/>
          <a:p>
            <a:pPr lvl="1"/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 probability distribution that sums to 1 (across training points)</a:t>
            </a:r>
          </a:p>
          <a:p>
            <a:pPr lvl="2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relative probability of observing the species in each cell</a:t>
            </a:r>
          </a:p>
          <a:p>
            <a:pPr lvl="2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Transformed output values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3"/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logistic (0-1, visualization), </a:t>
            </a:r>
          </a:p>
          <a:p>
            <a:pPr lvl="3"/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cumulative (probability density)</a:t>
            </a:r>
            <a:endParaRPr lang="en-US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200" b="1" dirty="0" smtClean="0"/>
              <a:t>Other diagnostics and evaluation statistics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7283" y="4401483"/>
            <a:ext cx="1734340" cy="227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40035" y="430573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3796" y="440148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196" y="455388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491" y="474913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6643" y="4620588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31443" y="459673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1891" y="490153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07952" y="4749130"/>
            <a:ext cx="578537" cy="471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79048" y="4912120"/>
            <a:ext cx="914400" cy="914400"/>
          </a:xfrm>
          <a:prstGeom prst="rect">
            <a:avLst/>
          </a:prstGeom>
          <a:gradFill flip="none" rotWithShape="1">
            <a:gsLst>
              <a:gs pos="12000">
                <a:schemeClr val="accent1">
                  <a:shade val="63000"/>
                  <a:satMod val="165000"/>
                </a:schemeClr>
              </a:gs>
              <a:gs pos="100000">
                <a:srgbClr val="0080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1448" y="5064520"/>
            <a:ext cx="914400" cy="914400"/>
          </a:xfrm>
          <a:prstGeom prst="rect">
            <a:avLst/>
          </a:prstGeom>
          <a:gradFill flip="none" rotWithShape="1">
            <a:gsLst>
              <a:gs pos="12000">
                <a:srgbClr val="0000FF"/>
              </a:gs>
              <a:gs pos="100000">
                <a:srgbClr val="FF0000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83848" y="521692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8000"/>
              </a:gs>
              <a:gs pos="5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1046" y="567412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9112" y="57383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4388" y="57383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988" y="635202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751" y="606215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8693" y="606215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9112" y="64615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1512" y="58907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06788" y="58907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7235" y="64615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0151" y="621455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1093" y="621455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8096" y="64615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15248" y="57383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25778" y="610499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200943" y="593360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78178" y="625739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507952" y="5593662"/>
            <a:ext cx="578537" cy="516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20789" y="5593662"/>
            <a:ext cx="516261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68835" y="5592074"/>
            <a:ext cx="136710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93749" y="5134874"/>
            <a:ext cx="1418385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93749" y="5252221"/>
            <a:ext cx="14183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Probability distribution for occurrence points</a:t>
            </a:r>
            <a:endParaRPr lang="en-US" sz="1100" dirty="0"/>
          </a:p>
        </p:txBody>
      </p:sp>
      <p:sp>
        <p:nvSpPr>
          <p:cNvPr id="42" name="Rectangle 41"/>
          <p:cNvSpPr/>
          <p:nvPr/>
        </p:nvSpPr>
        <p:spPr>
          <a:xfrm>
            <a:off x="5829517" y="4494610"/>
            <a:ext cx="8833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</a:rPr>
              <a:t>Projecting</a:t>
            </a:r>
            <a:endParaRPr lang="en-US" sz="13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59417" y="4274976"/>
            <a:ext cx="6343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FF0000"/>
                </a:solidFill>
              </a:rPr>
              <a:t>Model </a:t>
            </a:r>
          </a:p>
          <a:p>
            <a:pPr algn="ctr"/>
            <a:r>
              <a:rPr lang="en-US" sz="1300" b="1" dirty="0" smtClean="0">
                <a:solidFill>
                  <a:srgbClr val="FF0000"/>
                </a:solidFill>
              </a:rPr>
              <a:t>fitting</a:t>
            </a:r>
            <a:endParaRPr lang="en-US" sz="1300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44" idx="2"/>
          </p:cNvCxnSpPr>
          <p:nvPr/>
        </p:nvCxnSpPr>
        <p:spPr>
          <a:xfrm rot="16200000" flipH="1">
            <a:off x="3532971" y="5111031"/>
            <a:ext cx="687226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5927203" y="5130611"/>
            <a:ext cx="687226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Output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80799"/>
            <a:ext cx="9142558" cy="3573842"/>
          </a:xfrm>
        </p:spPr>
        <p:txBody>
          <a:bodyPr>
            <a:normAutofit/>
          </a:bodyPr>
          <a:lstStyle/>
          <a:p>
            <a:pPr lvl="1"/>
            <a:r>
              <a:rPr lang="en-US" sz="2200" dirty="0" smtClean="0">
                <a:solidFill>
                  <a:srgbClr val="7F7F7F"/>
                </a:solidFill>
              </a:rPr>
              <a:t>A probability distribution that sums to 1 (across training points)</a:t>
            </a:r>
          </a:p>
          <a:p>
            <a:pPr lvl="2"/>
            <a:r>
              <a:rPr lang="en-US" sz="1800" dirty="0" smtClean="0">
                <a:solidFill>
                  <a:srgbClr val="7F7F7F"/>
                </a:solidFill>
              </a:rPr>
              <a:t>The relative probability of observing the species in each cell</a:t>
            </a:r>
          </a:p>
          <a:p>
            <a:pPr lvl="2"/>
            <a:r>
              <a:rPr lang="en-US" sz="1800" dirty="0" smtClean="0">
                <a:solidFill>
                  <a:srgbClr val="7F7F7F"/>
                </a:solidFill>
              </a:rPr>
              <a:t>Transformed output values</a:t>
            </a:r>
            <a:r>
              <a:rPr lang="en-US" sz="1800" i="1" dirty="0" smtClean="0">
                <a:solidFill>
                  <a:srgbClr val="7F7F7F"/>
                </a:solidFill>
              </a:rPr>
              <a:t>:</a:t>
            </a:r>
          </a:p>
          <a:p>
            <a:pPr lvl="3"/>
            <a:r>
              <a:rPr lang="en-US" sz="1400" i="1" dirty="0" smtClean="0">
                <a:solidFill>
                  <a:srgbClr val="7F7F7F"/>
                </a:solidFill>
              </a:rPr>
              <a:t>logistic (0-1, visualization), </a:t>
            </a:r>
          </a:p>
          <a:p>
            <a:pPr lvl="3"/>
            <a:r>
              <a:rPr lang="en-US" sz="1400" i="1" dirty="0" smtClean="0">
                <a:solidFill>
                  <a:srgbClr val="7F7F7F"/>
                </a:solidFill>
              </a:rPr>
              <a:t>cumulative (probability density)</a:t>
            </a:r>
            <a:endParaRPr lang="en-US" sz="2200" dirty="0" smtClean="0">
              <a:solidFill>
                <a:srgbClr val="7F7F7F"/>
              </a:solidFill>
            </a:endParaRPr>
          </a:p>
          <a:p>
            <a:pPr lvl="1"/>
            <a:r>
              <a:rPr lang="en-US" sz="2200" dirty="0" smtClean="0">
                <a:solidFill>
                  <a:srgbClr val="7F7F7F"/>
                </a:solidFill>
              </a:rPr>
              <a:t>Other diagnostics and evaluation statistics</a:t>
            </a:r>
          </a:p>
          <a:p>
            <a:pPr lvl="1"/>
            <a:r>
              <a:rPr lang="en-US" sz="2200" b="1" dirty="0" smtClean="0"/>
              <a:t>Relative variable contribution to model</a:t>
            </a:r>
          </a:p>
          <a:p>
            <a:pPr lvl="1"/>
            <a:endParaRPr 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7283" y="4401483"/>
            <a:ext cx="1734340" cy="227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40035" y="430573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3796" y="440148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196" y="455388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491" y="474913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6643" y="4620588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31443" y="459673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1891" y="4901530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07952" y="4749130"/>
            <a:ext cx="578537" cy="471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79048" y="4912120"/>
            <a:ext cx="914400" cy="914400"/>
          </a:xfrm>
          <a:prstGeom prst="rect">
            <a:avLst/>
          </a:prstGeom>
          <a:gradFill flip="none" rotWithShape="1">
            <a:gsLst>
              <a:gs pos="12000">
                <a:schemeClr val="accent1">
                  <a:shade val="63000"/>
                  <a:satMod val="165000"/>
                </a:schemeClr>
              </a:gs>
              <a:gs pos="100000">
                <a:srgbClr val="0080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1448" y="5064520"/>
            <a:ext cx="914400" cy="914400"/>
          </a:xfrm>
          <a:prstGeom prst="rect">
            <a:avLst/>
          </a:prstGeom>
          <a:gradFill flip="none" rotWithShape="1">
            <a:gsLst>
              <a:gs pos="12000">
                <a:srgbClr val="0000FF"/>
              </a:gs>
              <a:gs pos="100000">
                <a:srgbClr val="FF0000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83848" y="521692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8000"/>
              </a:gs>
              <a:gs pos="5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1046" y="567412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9112" y="57383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4388" y="57383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988" y="635202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751" y="606215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8693" y="606215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9112" y="64615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1512" y="58907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06788" y="58907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7235" y="64615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0151" y="621455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1093" y="621455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8096" y="6461580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15248" y="573836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25778" y="610499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200943" y="593360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78178" y="6257398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507952" y="5593662"/>
            <a:ext cx="578537" cy="516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20789" y="5593662"/>
            <a:ext cx="516261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68835" y="5592074"/>
            <a:ext cx="136710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93749" y="5134874"/>
            <a:ext cx="1418385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93749" y="5252221"/>
            <a:ext cx="14183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Probability distribution for occurrence points</a:t>
            </a:r>
            <a:endParaRPr lang="en-US" sz="1100" dirty="0"/>
          </a:p>
        </p:txBody>
      </p:sp>
      <p:sp>
        <p:nvSpPr>
          <p:cNvPr id="42" name="Rectangle 41"/>
          <p:cNvSpPr/>
          <p:nvPr/>
        </p:nvSpPr>
        <p:spPr>
          <a:xfrm>
            <a:off x="5829517" y="4494610"/>
            <a:ext cx="8833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</a:rPr>
              <a:t>Projecting</a:t>
            </a:r>
            <a:endParaRPr lang="en-US" sz="13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59417" y="4274976"/>
            <a:ext cx="6343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FF0000"/>
                </a:solidFill>
              </a:rPr>
              <a:t>Model </a:t>
            </a:r>
          </a:p>
          <a:p>
            <a:pPr algn="ctr"/>
            <a:r>
              <a:rPr lang="en-US" sz="1300" b="1" dirty="0" smtClean="0">
                <a:solidFill>
                  <a:srgbClr val="FF0000"/>
                </a:solidFill>
              </a:rPr>
              <a:t>fitting</a:t>
            </a:r>
            <a:endParaRPr lang="en-US" sz="1300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44" idx="2"/>
          </p:cNvCxnSpPr>
          <p:nvPr/>
        </p:nvCxnSpPr>
        <p:spPr>
          <a:xfrm rot="16200000" flipH="1">
            <a:off x="3532971" y="5111031"/>
            <a:ext cx="687226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5927203" y="5130611"/>
            <a:ext cx="687226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Output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72" y="895879"/>
            <a:ext cx="8437328" cy="55226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Presence only data</a:t>
            </a:r>
          </a:p>
          <a:p>
            <a:r>
              <a:rPr lang="en-US" sz="2000" dirty="0" smtClean="0"/>
              <a:t>Explore complex relationships with environment (But don’t retain ALL the complex relationships)</a:t>
            </a:r>
          </a:p>
          <a:p>
            <a:r>
              <a:rPr lang="en-US" sz="2000" dirty="0" smtClean="0"/>
              <a:t>Good for small data sets</a:t>
            </a:r>
          </a:p>
          <a:p>
            <a:r>
              <a:rPr lang="en-US" sz="2000" dirty="0" smtClean="0"/>
              <a:t>Many species to process</a:t>
            </a:r>
          </a:p>
          <a:p>
            <a:r>
              <a:rPr lang="en-US" sz="2000" dirty="0" smtClean="0"/>
              <a:t>Predictions compare favorably to presence/</a:t>
            </a:r>
            <a:r>
              <a:rPr lang="en-US" sz="2000" dirty="0" err="1" smtClean="0"/>
              <a:t>psuedo</a:t>
            </a:r>
            <a:r>
              <a:rPr lang="en-US" sz="2000" dirty="0" smtClean="0"/>
              <a:t>-absence models when tested against real pres/abs data (e.g., </a:t>
            </a:r>
            <a:r>
              <a:rPr lang="en-US" sz="2000" dirty="0" err="1" smtClean="0"/>
              <a:t>Elith</a:t>
            </a:r>
            <a:r>
              <a:rPr lang="en-US" sz="2000" dirty="0" smtClean="0"/>
              <a:t> et al 2006)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Why use Maxent?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72" y="895879"/>
            <a:ext cx="8437328" cy="55226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Presence only data</a:t>
            </a:r>
          </a:p>
          <a:p>
            <a:r>
              <a:rPr lang="en-US" sz="2000" dirty="0" smtClean="0"/>
              <a:t>Explore complex relationships with environment (But don’t retain ALL the complex relationships)</a:t>
            </a:r>
          </a:p>
          <a:p>
            <a:r>
              <a:rPr lang="en-US" sz="2000" dirty="0" smtClean="0"/>
              <a:t>Good for small data sets</a:t>
            </a:r>
          </a:p>
          <a:p>
            <a:r>
              <a:rPr lang="en-US" sz="2000" dirty="0" smtClean="0"/>
              <a:t>Many species to process</a:t>
            </a:r>
          </a:p>
          <a:p>
            <a:r>
              <a:rPr lang="en-US" sz="2000" dirty="0" smtClean="0"/>
              <a:t>Predictions compare favorably to presence/</a:t>
            </a:r>
            <a:r>
              <a:rPr lang="en-US" sz="2000" dirty="0" err="1" smtClean="0"/>
              <a:t>psuedo</a:t>
            </a:r>
            <a:r>
              <a:rPr lang="en-US" sz="2000" dirty="0" smtClean="0"/>
              <a:t>-absence models when tested against real pres/abs data (e.g., </a:t>
            </a:r>
            <a:r>
              <a:rPr lang="en-US" sz="2000" dirty="0" err="1" smtClean="0"/>
              <a:t>Elith</a:t>
            </a:r>
            <a:r>
              <a:rPr lang="en-US" sz="2000" dirty="0" smtClean="0"/>
              <a:t> et al 2006)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you have Presence/Absence data, where you believe the absences at the spatial scale that you’re modeling</a:t>
            </a:r>
          </a:p>
          <a:p>
            <a:r>
              <a:rPr lang="en-US" sz="2000" dirty="0" smtClean="0"/>
              <a:t>Statistical properties not well understood – prediction variance limited to resampling methods</a:t>
            </a:r>
          </a:p>
          <a:p>
            <a:r>
              <a:rPr lang="en-US" sz="2000" dirty="0" smtClean="0"/>
              <a:t>Software is a bit of a black box (use R!)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Why use Maxent?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67921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Why NOT use Maxent?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9142559" cy="36792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val 100"/>
          <p:cNvSpPr/>
          <p:nvPr/>
        </p:nvSpPr>
        <p:spPr>
          <a:xfrm>
            <a:off x="2094138" y="332765"/>
            <a:ext cx="4433798" cy="942368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4932" y="1249986"/>
            <a:ext cx="1734340" cy="227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Rectangle 102"/>
          <p:cNvSpPr/>
          <p:nvPr/>
        </p:nvSpPr>
        <p:spPr>
          <a:xfrm>
            <a:off x="447684" y="115423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91445" y="1249986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43845" y="1402386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77140" y="159763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34292" y="1469091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39092" y="144523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29540" y="175003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515601" y="1597633"/>
            <a:ext cx="578537" cy="471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286697" y="1760623"/>
            <a:ext cx="914400" cy="914400"/>
          </a:xfrm>
          <a:prstGeom prst="rect">
            <a:avLst/>
          </a:prstGeom>
          <a:gradFill flip="none" rotWithShape="1">
            <a:gsLst>
              <a:gs pos="12000">
                <a:schemeClr val="accent1">
                  <a:shade val="63000"/>
                  <a:satMod val="165000"/>
                </a:schemeClr>
              </a:gs>
              <a:gs pos="100000">
                <a:srgbClr val="0080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439097" y="1913023"/>
            <a:ext cx="914400" cy="914400"/>
          </a:xfrm>
          <a:prstGeom prst="rect">
            <a:avLst/>
          </a:prstGeom>
          <a:gradFill flip="none" rotWithShape="1">
            <a:gsLst>
              <a:gs pos="12000">
                <a:srgbClr val="0000FF"/>
              </a:gs>
              <a:gs pos="100000">
                <a:srgbClr val="FF0000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591497" y="206542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8000"/>
              </a:gs>
              <a:gs pos="5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28695" y="252262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86761" y="25868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62037" y="25868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09637" y="320053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95400" y="29106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76342" y="29106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86761" y="3310083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39161" y="27392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14437" y="27392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04884" y="3310083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47800" y="30630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28742" y="30630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165745" y="3310083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122897" y="25868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33427" y="295350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208592" y="278211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185827" y="310590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1515601" y="2442165"/>
            <a:ext cx="578537" cy="516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628438" y="2442165"/>
            <a:ext cx="516261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676484" y="2440577"/>
            <a:ext cx="136710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201398" y="1983377"/>
            <a:ext cx="1418385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201398" y="2100724"/>
            <a:ext cx="141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Probability distribution for occurrence points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4891532" y="711730"/>
            <a:ext cx="1313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Projecting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311677" y="601745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Data input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718967" y="502865"/>
            <a:ext cx="851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Model </a:t>
            </a:r>
          </a:p>
          <a:p>
            <a:pPr algn="ctr"/>
            <a:r>
              <a:rPr lang="en-US" b="1" dirty="0" smtClean="0">
                <a:solidFill>
                  <a:srgbClr val="008000"/>
                </a:solidFill>
              </a:rPr>
              <a:t>fitting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40" name="Straight Arrow Connector 139"/>
          <p:cNvCxnSpPr>
            <a:stCxn id="139" idx="2"/>
          </p:cNvCxnSpPr>
          <p:nvPr/>
        </p:nvCxnSpPr>
        <p:spPr>
          <a:xfrm rot="5400000">
            <a:off x="3464351" y="1642379"/>
            <a:ext cx="1173532" cy="187167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7" idx="2"/>
          </p:cNvCxnSpPr>
          <p:nvPr/>
        </p:nvCxnSpPr>
        <p:spPr>
          <a:xfrm rot="16200000" flipH="1">
            <a:off x="5248992" y="1380280"/>
            <a:ext cx="1241668" cy="643232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8" idx="2"/>
          </p:cNvCxnSpPr>
          <p:nvPr/>
        </p:nvCxnSpPr>
        <p:spPr>
          <a:xfrm rot="5400000">
            <a:off x="2348118" y="934638"/>
            <a:ext cx="583710" cy="656589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06042" y="711730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Occurrence </a:t>
            </a:r>
          </a:p>
          <a:p>
            <a:pPr algn="ctr"/>
            <a:r>
              <a:rPr lang="en-US" sz="1200" dirty="0" smtClean="0"/>
              <a:t>points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52844" y="3452478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Background</a:t>
            </a:r>
          </a:p>
          <a:p>
            <a:pPr algn="ctr"/>
            <a:r>
              <a:rPr lang="en-US" sz="1200" dirty="0" smtClean="0"/>
              <a:t>points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199595" y="2990813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Predictor</a:t>
            </a:r>
          </a:p>
          <a:p>
            <a:pPr algn="ctr"/>
            <a:r>
              <a:rPr lang="en-US" sz="1200" dirty="0" smtClean="0"/>
              <a:t>variables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662267" y="0"/>
            <a:ext cx="108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Process</a:t>
            </a:r>
            <a:endParaRPr lang="en-US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xentGU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" y="782517"/>
            <a:ext cx="4494053" cy="3776253"/>
          </a:xfrm>
          <a:prstGeom prst="rect">
            <a:avLst/>
          </a:prstGeom>
        </p:spPr>
      </p:pic>
      <p:pic>
        <p:nvPicPr>
          <p:cNvPr id="6" name="Picture 5" descr="Rwindow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77" y="782517"/>
            <a:ext cx="4196629" cy="5568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966761" y="4127883"/>
            <a:ext cx="38327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i="1" dirty="0" smtClean="0">
                <a:solidFill>
                  <a:srgbClr val="FF0000"/>
                </a:solidFill>
              </a:rPr>
              <a:t>via ‘dismo’ package…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1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		Maxent GUI						Maxent in R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7853" y="907216"/>
            <a:ext cx="78703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660066"/>
                </a:solidFill>
                <a:latin typeface="Andale Mono"/>
                <a:cs typeface="Andale Mono"/>
              </a:rPr>
              <a:t>&gt; </a:t>
            </a:r>
            <a:r>
              <a:rPr lang="en-US" sz="220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library(dismo</a:t>
            </a:r>
            <a:r>
              <a:rPr lang="en-US" sz="2200" b="1" dirty="0" smtClean="0">
                <a:solidFill>
                  <a:srgbClr val="0000FF"/>
                </a:solidFill>
                <a:latin typeface="Andale Mono"/>
                <a:cs typeface="Andale Mono"/>
              </a:rPr>
              <a:t>)</a:t>
            </a:r>
            <a:r>
              <a:rPr lang="en-US" sz="2200" b="1" dirty="0" smtClean="0">
                <a:solidFill>
                  <a:srgbClr val="660066"/>
                </a:solidFill>
                <a:latin typeface="Andale Mono"/>
                <a:cs typeface="Andale Mono"/>
              </a:rPr>
              <a:t> </a:t>
            </a:r>
            <a:r>
              <a:rPr lang="en-US" sz="2200" b="1" dirty="0" smtClean="0">
                <a:latin typeface="Andale Mono"/>
                <a:cs typeface="Andale Mono"/>
              </a:rPr>
              <a:t> </a:t>
            </a:r>
          </a:p>
          <a:p>
            <a:r>
              <a:rPr lang="en-US" sz="2200" b="1" dirty="0" smtClean="0">
                <a:solidFill>
                  <a:srgbClr val="660066"/>
                </a:solidFill>
                <a:latin typeface="Andale Mono"/>
                <a:cs typeface="Andale Mono"/>
              </a:rPr>
              <a:t>&gt; </a:t>
            </a:r>
            <a:r>
              <a:rPr lang="en-US" sz="2200" b="1" dirty="0" smtClean="0">
                <a:solidFill>
                  <a:srgbClr val="0000FF"/>
                </a:solidFill>
                <a:latin typeface="Andale Mono"/>
                <a:cs typeface="Andale Mono"/>
              </a:rPr>
              <a:t>maxent (</a:t>
            </a:r>
            <a:r>
              <a:rPr lang="en-US" sz="220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2200" b="1" dirty="0" smtClean="0">
                <a:solidFill>
                  <a:srgbClr val="0000FF"/>
                </a:solidFill>
                <a:latin typeface="Andale Mono"/>
                <a:cs typeface="Andale Mono"/>
              </a:rPr>
              <a:t>, p, ...)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sz="800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x</a:t>
            </a:r>
            <a:r>
              <a:rPr lang="en-US" dirty="0" smtClean="0"/>
              <a:t> = predictors (typically a </a:t>
            </a:r>
            <a:r>
              <a:rPr lang="en-US" dirty="0" err="1" smtClean="0"/>
              <a:t>RasterStack</a:t>
            </a:r>
            <a:r>
              <a:rPr lang="en-US" dirty="0" smtClean="0"/>
              <a:t>)*</a:t>
            </a:r>
          </a:p>
          <a:p>
            <a:r>
              <a:rPr lang="en-US" dirty="0" smtClean="0"/>
              <a:t>	p = presence points (typically matrix of lat/</a:t>
            </a:r>
            <a:r>
              <a:rPr lang="en-US" dirty="0" err="1" smtClean="0"/>
              <a:t>lon</a:t>
            </a:r>
            <a:r>
              <a:rPr lang="en-US" dirty="0" smtClean="0"/>
              <a:t>)*</a:t>
            </a:r>
          </a:p>
          <a:p>
            <a:r>
              <a:rPr lang="en-US" dirty="0" smtClean="0"/>
              <a:t>	… = Additional arguments (</a:t>
            </a:r>
            <a:r>
              <a:rPr lang="en-US" i="1" dirty="0" smtClean="0"/>
              <a:t>all </a:t>
            </a:r>
            <a:r>
              <a:rPr lang="en-US" dirty="0" smtClean="0"/>
              <a:t>options of GUI </a:t>
            </a:r>
            <a:r>
              <a:rPr lang="en-US" u="sng" dirty="0" smtClean="0"/>
              <a:t>are</a:t>
            </a:r>
            <a:r>
              <a:rPr lang="en-US" dirty="0" smtClean="0"/>
              <a:t> available in R)</a:t>
            </a:r>
            <a:endParaRPr lang="en-US" dirty="0"/>
          </a:p>
        </p:txBody>
      </p:sp>
      <p:pic>
        <p:nvPicPr>
          <p:cNvPr id="12" name="Picture 11" descr="maxentinr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0" y="3223730"/>
            <a:ext cx="8897500" cy="27341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13146" y="4689185"/>
            <a:ext cx="574707" cy="2381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5538" y="6488668"/>
            <a:ext cx="305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Other formats are possible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1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Running Maxent in R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7853" y="907216"/>
            <a:ext cx="78703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660066"/>
                </a:solidFill>
                <a:latin typeface="Andale Mono"/>
                <a:cs typeface="Andale Mono"/>
              </a:rPr>
              <a:t>&gt; </a:t>
            </a:r>
            <a:r>
              <a:rPr lang="en-US" sz="220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library(dismo</a:t>
            </a:r>
            <a:r>
              <a:rPr lang="en-US" sz="2200" b="1" dirty="0" smtClean="0">
                <a:solidFill>
                  <a:srgbClr val="0000FF"/>
                </a:solidFill>
                <a:latin typeface="Andale Mono"/>
                <a:cs typeface="Andale Mono"/>
              </a:rPr>
              <a:t>)</a:t>
            </a:r>
            <a:r>
              <a:rPr lang="en-US" sz="2200" b="1" dirty="0" smtClean="0">
                <a:solidFill>
                  <a:srgbClr val="660066"/>
                </a:solidFill>
                <a:latin typeface="Andale Mono"/>
                <a:cs typeface="Andale Mono"/>
              </a:rPr>
              <a:t> </a:t>
            </a:r>
            <a:r>
              <a:rPr lang="en-US" sz="2200" b="1" dirty="0" smtClean="0">
                <a:latin typeface="Andale Mono"/>
                <a:cs typeface="Andale Mono"/>
              </a:rPr>
              <a:t> </a:t>
            </a:r>
          </a:p>
          <a:p>
            <a:r>
              <a:rPr lang="en-US" sz="2200" b="1" dirty="0" smtClean="0">
                <a:solidFill>
                  <a:srgbClr val="660066"/>
                </a:solidFill>
                <a:latin typeface="Andale Mono"/>
                <a:cs typeface="Andale Mono"/>
              </a:rPr>
              <a:t>&gt; </a:t>
            </a:r>
            <a:r>
              <a:rPr lang="en-US" sz="2200" b="1" dirty="0" smtClean="0">
                <a:solidFill>
                  <a:srgbClr val="0000FF"/>
                </a:solidFill>
                <a:latin typeface="Andale Mono"/>
                <a:cs typeface="Andale Mono"/>
              </a:rPr>
              <a:t>maxent (</a:t>
            </a:r>
            <a:r>
              <a:rPr lang="en-US" sz="220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2200" b="1" dirty="0" smtClean="0">
                <a:solidFill>
                  <a:srgbClr val="0000FF"/>
                </a:solidFill>
                <a:latin typeface="Andale Mono"/>
                <a:cs typeface="Andale Mono"/>
              </a:rPr>
              <a:t>, p, ...)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sz="800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x</a:t>
            </a:r>
            <a:r>
              <a:rPr lang="en-US" dirty="0" smtClean="0"/>
              <a:t> = predictors (typically a </a:t>
            </a:r>
            <a:r>
              <a:rPr lang="en-US" dirty="0" err="1" smtClean="0"/>
              <a:t>RasterStack</a:t>
            </a:r>
            <a:r>
              <a:rPr lang="en-US" dirty="0" smtClean="0"/>
              <a:t>)*</a:t>
            </a:r>
          </a:p>
          <a:p>
            <a:r>
              <a:rPr lang="en-US" dirty="0" smtClean="0"/>
              <a:t>	p = presence points (typically matrix of lat/</a:t>
            </a:r>
            <a:r>
              <a:rPr lang="en-US" dirty="0" err="1" smtClean="0"/>
              <a:t>lon</a:t>
            </a:r>
            <a:r>
              <a:rPr lang="en-US" dirty="0" smtClean="0"/>
              <a:t>)*</a:t>
            </a:r>
          </a:p>
          <a:p>
            <a:r>
              <a:rPr lang="en-US" dirty="0" smtClean="0"/>
              <a:t>	… = Additional arguments (</a:t>
            </a:r>
            <a:r>
              <a:rPr lang="en-US" i="1" dirty="0" smtClean="0"/>
              <a:t>all </a:t>
            </a:r>
            <a:r>
              <a:rPr lang="en-US" dirty="0" smtClean="0"/>
              <a:t>options of GUI </a:t>
            </a:r>
            <a:r>
              <a:rPr lang="en-US" u="sng" dirty="0" smtClean="0"/>
              <a:t>are</a:t>
            </a:r>
            <a:r>
              <a:rPr lang="en-US" dirty="0" smtClean="0"/>
              <a:t> available in R)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1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Running Maxent in R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9"/>
          <p:cNvGraphicFramePr>
            <a:graphicFrameLocks noGrp="1"/>
          </p:cNvGraphicFramePr>
          <p:nvPr>
            <p:ph idx="1"/>
          </p:nvPr>
        </p:nvGraphicFramePr>
        <p:xfrm>
          <a:off x="758955" y="3609290"/>
          <a:ext cx="7626089" cy="3062073"/>
        </p:xfrm>
        <a:graphic>
          <a:graphicData uri="http://schemas.openxmlformats.org/drawingml/2006/table">
            <a:tbl>
              <a:tblPr/>
              <a:tblGrid>
                <a:gridCol w="2418654"/>
                <a:gridCol w="597284"/>
                <a:gridCol w="701072"/>
                <a:gridCol w="727366"/>
                <a:gridCol w="3181713"/>
              </a:tblGrid>
              <a:tr h="1711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latin typeface="Verdana"/>
                        </a:rPr>
                        <a:t>Flag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err="1">
                          <a:latin typeface="Verdana"/>
                        </a:rPr>
                        <a:t>Abbrv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latin typeface="Verdana"/>
                        </a:rPr>
                        <a:t>Type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latin typeface="Verdana"/>
                        </a:rPr>
                        <a:t>Default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latin typeface="Verdana"/>
                        </a:rPr>
                        <a:t>Meaning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73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latin typeface="Verdana"/>
                        </a:rPr>
                        <a:t>addallsamplestobackground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latin typeface="Verdana"/>
                        </a:rPr>
                        <a:t> 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latin typeface="Verdana"/>
                        </a:rPr>
                        <a:t>boolean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latin typeface="Verdana"/>
                        </a:rPr>
                        <a:t>FALSE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latin typeface="Verdana"/>
                        </a:rPr>
                        <a:t>Add all samples to the background, even if they have combinations of environmental values that are already present in the background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latin typeface="Verdana"/>
                        </a:rPr>
                        <a:t>addsamplestobackground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latin typeface="Verdana"/>
                        </a:rPr>
                        <a:t>d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latin typeface="Verdana"/>
                        </a:rPr>
                        <a:t>boolean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latin typeface="Verdana"/>
                        </a:rPr>
                        <a:t>TRUE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latin typeface="Verdana"/>
                        </a:rPr>
                        <a:t>Add to the background any sample for which has a combination of environmental values that isn't already present in the background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73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latin typeface="Verdana"/>
                        </a:rPr>
                        <a:t>adjustsampleradius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latin typeface="Verdana"/>
                        </a:rPr>
                        <a:t> 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latin typeface="Verdana"/>
                        </a:rPr>
                        <a:t>integer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latin typeface="Verdana"/>
                        </a:rPr>
                        <a:t>0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latin typeface="Verdana"/>
                        </a:rPr>
                        <a:t>Add this number of pixels to the radius of white/purple dots for samples on pictures of predictions. Negative values reduce size of dots.</a:t>
                      </a: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latin typeface="Verdana"/>
                        </a:rPr>
                        <a:t>…</a:t>
                      </a:r>
                      <a:endParaRPr lang="en-US" sz="900" b="0" i="0" u="none" strike="noStrike" dirty="0">
                        <a:latin typeface="Verdana"/>
                      </a:endParaRP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latin typeface="Verdana"/>
                        </a:rPr>
                        <a:t>…</a:t>
                      </a:r>
                      <a:endParaRPr lang="en-US" sz="900" b="0" i="0" u="none" strike="noStrike" dirty="0">
                        <a:latin typeface="Verdana"/>
                      </a:endParaRP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latin typeface="Verdana"/>
                        </a:rPr>
                        <a:t>…</a:t>
                      </a:r>
                      <a:endParaRPr lang="en-US" sz="900" b="0" i="0" u="none" strike="noStrike" dirty="0">
                        <a:latin typeface="Verdana"/>
                      </a:endParaRP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latin typeface="Verdana"/>
                        </a:rPr>
                        <a:t>…</a:t>
                      </a:r>
                      <a:endParaRPr lang="en-US" sz="900" b="0" i="0" u="none" strike="noStrike" dirty="0">
                        <a:latin typeface="Verdana"/>
                      </a:endParaRP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latin typeface="Verdana"/>
                        </a:rPr>
                        <a:t>…</a:t>
                      </a:r>
                      <a:endParaRPr lang="en-US" sz="900" b="0" i="0" u="none" strike="noStrike" dirty="0">
                        <a:latin typeface="Verdana"/>
                      </a:endParaRPr>
                    </a:p>
                  </a:txBody>
                  <a:tcPr marL="12225" marR="12225" marT="122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58955" y="3239958"/>
            <a:ext cx="2689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* See Resources Folder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0200" y="830199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9000" b="1" dirty="0" smtClean="0"/>
              <a:t>Questions?</a:t>
            </a:r>
            <a:endParaRPr lang="en-US" sz="9000" b="1" dirty="0"/>
          </a:p>
        </p:txBody>
      </p:sp>
      <p:pic>
        <p:nvPicPr>
          <p:cNvPr id="7" name="Picture 6" descr="Pel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223766" y="1186891"/>
            <a:ext cx="2779906" cy="5371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774" y="2789691"/>
            <a:ext cx="54681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Exercise using GUI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Follow step-by-step “Maxent GUI </a:t>
            </a:r>
            <a:r>
              <a:rPr lang="en-US" dirty="0" err="1" smtClean="0"/>
              <a:t>demo.pdf</a:t>
            </a:r>
            <a:r>
              <a:rPr lang="en-US" dirty="0" smtClean="0"/>
              <a:t>”</a:t>
            </a:r>
          </a:p>
          <a:p>
            <a:pPr marL="800100" lvl="1" indent="-342900">
              <a:buFontTx/>
              <a:buChar char="-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Exercise using 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Follow R script “</a:t>
            </a:r>
            <a:r>
              <a:rPr lang="en-US" dirty="0" err="1" smtClean="0"/>
              <a:t>Maxent_exercises.R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/>
          <p:cNvSpPr txBox="1"/>
          <p:nvPr/>
        </p:nvSpPr>
        <p:spPr>
          <a:xfrm>
            <a:off x="3662267" y="0"/>
            <a:ext cx="108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Process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4934" y="1249986"/>
            <a:ext cx="1734340" cy="227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" name="Rectangle 112"/>
          <p:cNvSpPr/>
          <p:nvPr/>
        </p:nvSpPr>
        <p:spPr>
          <a:xfrm>
            <a:off x="447686" y="115423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91447" y="1249986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43847" y="1402386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77142" y="159763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34294" y="1469091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939094" y="144523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829542" y="175003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28697" y="252262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86763" y="25868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862039" y="25868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09639" y="320053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95402" y="29106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76344" y="29106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86763" y="3310083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39163" y="27392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14439" y="27392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904886" y="3310083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47802" y="30630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928744" y="30630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165747" y="3310083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122899" y="25868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33429" y="295350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208594" y="278211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185829" y="310590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1515603" y="2442165"/>
            <a:ext cx="578537" cy="516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06044" y="711730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Occurrence </a:t>
            </a:r>
          </a:p>
          <a:p>
            <a:pPr algn="ctr"/>
            <a:r>
              <a:rPr lang="en-US" sz="1200" dirty="0" smtClean="0"/>
              <a:t>points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52846" y="3452478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Background</a:t>
            </a:r>
          </a:p>
          <a:p>
            <a:pPr algn="ctr"/>
            <a:r>
              <a:rPr lang="en-US" sz="1200" dirty="0" smtClean="0"/>
              <a:t>points</a:t>
            </a:r>
            <a:endParaRPr lang="en-US" sz="12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323152" y="2586864"/>
            <a:ext cx="7837900" cy="2635203"/>
            <a:chOff x="323150" y="3024028"/>
            <a:chExt cx="7837900" cy="2635203"/>
          </a:xfrm>
        </p:grpSpPr>
        <p:sp>
          <p:nvSpPr>
            <p:cNvPr id="142" name="Oval 141"/>
            <p:cNvSpPr/>
            <p:nvPr/>
          </p:nvSpPr>
          <p:spPr>
            <a:xfrm>
              <a:off x="323150" y="4155875"/>
              <a:ext cx="7837900" cy="1202064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18715" y="4378880"/>
              <a:ext cx="2495459" cy="6924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i="1" dirty="0" smtClean="0">
                  <a:solidFill>
                    <a:srgbClr val="FF0000"/>
                  </a:solidFill>
                </a:rPr>
                <a:t>How to define background?</a:t>
              </a:r>
            </a:p>
            <a:p>
              <a:r>
                <a:rPr lang="en-US" sz="1300" b="1" i="1" dirty="0" smtClean="0">
                  <a:solidFill>
                    <a:srgbClr val="FF0000"/>
                  </a:solidFill>
                </a:rPr>
                <a:t>What variables matter?</a:t>
              </a:r>
            </a:p>
            <a:p>
              <a:r>
                <a:rPr lang="en-US" sz="1300" b="1" i="1" dirty="0" smtClean="0">
                  <a:solidFill>
                    <a:srgbClr val="FF0000"/>
                  </a:solidFill>
                </a:rPr>
                <a:t>Are the data biased?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46391" y="4535593"/>
              <a:ext cx="243912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i="1" dirty="0" smtClean="0">
                  <a:solidFill>
                    <a:srgbClr val="FF0000"/>
                  </a:solidFill>
                </a:rPr>
                <a:t>What settings should I use?</a:t>
              </a:r>
            </a:p>
            <a:p>
              <a:r>
                <a:rPr lang="en-US" sz="1300" b="1" i="1" dirty="0" smtClean="0">
                  <a:solidFill>
                    <a:srgbClr val="FF0000"/>
                  </a:solidFill>
                </a:rPr>
                <a:t>How should I evaluate?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685174" y="4501574"/>
              <a:ext cx="189218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i="1" dirty="0" smtClean="0">
                  <a:solidFill>
                    <a:srgbClr val="FF0000"/>
                  </a:solidFill>
                </a:rPr>
                <a:t>What type of output?</a:t>
              </a:r>
            </a:p>
            <a:p>
              <a:r>
                <a:rPr lang="en-US" sz="1300" b="1" i="1" dirty="0" smtClean="0">
                  <a:solidFill>
                    <a:srgbClr val="FF0000"/>
                  </a:solidFill>
                </a:rPr>
                <a:t>Clamping?</a:t>
              </a:r>
            </a:p>
          </p:txBody>
        </p:sp>
        <p:cxnSp>
          <p:nvCxnSpPr>
            <p:cNvPr id="146" name="Straight Arrow Connector 145"/>
            <p:cNvCxnSpPr>
              <a:stCxn id="143" idx="0"/>
            </p:cNvCxnSpPr>
            <p:nvPr/>
          </p:nvCxnSpPr>
          <p:spPr>
            <a:xfrm rot="5400000" flipH="1" flipV="1">
              <a:off x="1545019" y="3795736"/>
              <a:ext cx="1004570" cy="161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4" idx="0"/>
            </p:cNvCxnSpPr>
            <p:nvPr/>
          </p:nvCxnSpPr>
          <p:spPr>
            <a:xfrm rot="16200000" flipV="1">
              <a:off x="3398811" y="3668447"/>
              <a:ext cx="1425870" cy="3084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5" idx="0"/>
            </p:cNvCxnSpPr>
            <p:nvPr/>
          </p:nvCxnSpPr>
          <p:spPr>
            <a:xfrm rot="16200000" flipV="1">
              <a:off x="5756942" y="3627248"/>
              <a:ext cx="1477546" cy="271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2766688" y="5289899"/>
              <a:ext cx="2938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Technical considerations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4891534" y="711730"/>
            <a:ext cx="1313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Projecting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311679" y="601745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Data input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718969" y="502865"/>
            <a:ext cx="851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Model </a:t>
            </a:r>
          </a:p>
          <a:p>
            <a:pPr algn="ctr"/>
            <a:r>
              <a:rPr lang="en-US" b="1" dirty="0" smtClean="0">
                <a:solidFill>
                  <a:srgbClr val="008000"/>
                </a:solidFill>
              </a:rPr>
              <a:t>fitting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53" name="Straight Arrow Connector 152"/>
          <p:cNvCxnSpPr>
            <a:stCxn id="152" idx="2"/>
          </p:cNvCxnSpPr>
          <p:nvPr/>
        </p:nvCxnSpPr>
        <p:spPr>
          <a:xfrm rot="5400000">
            <a:off x="3464353" y="1642379"/>
            <a:ext cx="1173532" cy="187167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0" idx="2"/>
          </p:cNvCxnSpPr>
          <p:nvPr/>
        </p:nvCxnSpPr>
        <p:spPr>
          <a:xfrm rot="16200000" flipH="1">
            <a:off x="5248994" y="1380280"/>
            <a:ext cx="1241668" cy="643232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1" idx="2"/>
          </p:cNvCxnSpPr>
          <p:nvPr/>
        </p:nvCxnSpPr>
        <p:spPr>
          <a:xfrm rot="5400000">
            <a:off x="2348120" y="934638"/>
            <a:ext cx="583710" cy="656589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094140" y="332765"/>
            <a:ext cx="4433798" cy="942368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742397" y="56677"/>
            <a:ext cx="5027368" cy="23870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515603" y="1597633"/>
            <a:ext cx="578537" cy="471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286699" y="1760623"/>
            <a:ext cx="914400" cy="914400"/>
          </a:xfrm>
          <a:prstGeom prst="rect">
            <a:avLst/>
          </a:prstGeom>
          <a:gradFill flip="none" rotWithShape="1">
            <a:gsLst>
              <a:gs pos="12000">
                <a:schemeClr val="accent1">
                  <a:shade val="63000"/>
                  <a:satMod val="165000"/>
                </a:schemeClr>
              </a:gs>
              <a:gs pos="100000">
                <a:srgbClr val="0080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439099" y="1913023"/>
            <a:ext cx="914400" cy="914400"/>
          </a:xfrm>
          <a:prstGeom prst="rect">
            <a:avLst/>
          </a:prstGeom>
          <a:gradFill flip="none" rotWithShape="1">
            <a:gsLst>
              <a:gs pos="12000">
                <a:srgbClr val="0000FF"/>
              </a:gs>
              <a:gs pos="100000">
                <a:srgbClr val="FF0000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591499" y="206542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8000"/>
              </a:gs>
              <a:gs pos="5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3628440" y="2442165"/>
            <a:ext cx="516261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676486" y="2440577"/>
            <a:ext cx="136710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4201400" y="1983377"/>
            <a:ext cx="1418385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4201400" y="2100724"/>
            <a:ext cx="141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Probability distribution for occurrence points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199597" y="2990813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Predictor</a:t>
            </a:r>
          </a:p>
          <a:p>
            <a:pPr algn="ctr"/>
            <a:r>
              <a:rPr lang="en-US" sz="1200" dirty="0" smtClean="0"/>
              <a:t>variables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3662267" y="0"/>
            <a:ext cx="108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Process</a:t>
            </a:r>
            <a:endParaRPr lang="en-US" b="1" dirty="0">
              <a:solidFill>
                <a:srgbClr val="008000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323152" y="2586864"/>
            <a:ext cx="7837900" cy="2635203"/>
            <a:chOff x="323150" y="3024028"/>
            <a:chExt cx="7837900" cy="2635203"/>
          </a:xfrm>
        </p:grpSpPr>
        <p:sp>
          <p:nvSpPr>
            <p:cNvPr id="160" name="Oval 159"/>
            <p:cNvSpPr/>
            <p:nvPr/>
          </p:nvSpPr>
          <p:spPr>
            <a:xfrm>
              <a:off x="323150" y="4155875"/>
              <a:ext cx="7837900" cy="1202064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18715" y="4378880"/>
              <a:ext cx="2495459" cy="6924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i="1" dirty="0" smtClean="0">
                  <a:solidFill>
                    <a:srgbClr val="FF0000"/>
                  </a:solidFill>
                </a:rPr>
                <a:t>How to define background?</a:t>
              </a:r>
            </a:p>
            <a:p>
              <a:r>
                <a:rPr lang="en-US" sz="1300" b="1" i="1" dirty="0" smtClean="0">
                  <a:solidFill>
                    <a:srgbClr val="FF0000"/>
                  </a:solidFill>
                </a:rPr>
                <a:t>What variables matter?</a:t>
              </a:r>
            </a:p>
            <a:p>
              <a:r>
                <a:rPr lang="en-US" sz="1300" b="1" i="1" dirty="0" smtClean="0">
                  <a:solidFill>
                    <a:srgbClr val="FF0000"/>
                  </a:solidFill>
                </a:rPr>
                <a:t>Are the data biased?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046391" y="4535593"/>
              <a:ext cx="243912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i="1" dirty="0" smtClean="0">
                  <a:solidFill>
                    <a:srgbClr val="FF0000"/>
                  </a:solidFill>
                </a:rPr>
                <a:t>What settings should I use?</a:t>
              </a:r>
            </a:p>
            <a:p>
              <a:r>
                <a:rPr lang="en-US" sz="1300" b="1" i="1" dirty="0" smtClean="0">
                  <a:solidFill>
                    <a:srgbClr val="FF0000"/>
                  </a:solidFill>
                </a:rPr>
                <a:t>How should I evaluate?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685174" y="4501574"/>
              <a:ext cx="189218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i="1" dirty="0" smtClean="0">
                  <a:solidFill>
                    <a:srgbClr val="FF0000"/>
                  </a:solidFill>
                </a:rPr>
                <a:t>What type of output?</a:t>
              </a:r>
            </a:p>
            <a:p>
              <a:r>
                <a:rPr lang="en-US" sz="1300" b="1" i="1" dirty="0" smtClean="0">
                  <a:solidFill>
                    <a:srgbClr val="FF0000"/>
                  </a:solidFill>
                </a:rPr>
                <a:t>Clamping?</a:t>
              </a:r>
            </a:p>
          </p:txBody>
        </p:sp>
        <p:cxnSp>
          <p:nvCxnSpPr>
            <p:cNvPr id="164" name="Straight Arrow Connector 163"/>
            <p:cNvCxnSpPr>
              <a:stCxn id="161" idx="0"/>
            </p:cNvCxnSpPr>
            <p:nvPr/>
          </p:nvCxnSpPr>
          <p:spPr>
            <a:xfrm rot="5400000" flipH="1" flipV="1">
              <a:off x="1545019" y="3795736"/>
              <a:ext cx="1004570" cy="161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62" idx="0"/>
            </p:cNvCxnSpPr>
            <p:nvPr/>
          </p:nvCxnSpPr>
          <p:spPr>
            <a:xfrm rot="16200000" flipV="1">
              <a:off x="3398811" y="3668447"/>
              <a:ext cx="1425870" cy="3084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3" idx="0"/>
            </p:cNvCxnSpPr>
            <p:nvPr/>
          </p:nvCxnSpPr>
          <p:spPr>
            <a:xfrm rot="16200000" flipV="1">
              <a:off x="5756942" y="3627248"/>
              <a:ext cx="1477546" cy="271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2766688" y="5289899"/>
              <a:ext cx="2938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Technical considerations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293790" y="2484579"/>
            <a:ext cx="8302179" cy="29918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4934" y="1249986"/>
            <a:ext cx="1734340" cy="227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47686" y="115423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1447" y="1249986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3847" y="1402386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142" y="159763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4294" y="1469091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9094" y="144523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29542" y="1750033"/>
            <a:ext cx="85695" cy="85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8697" y="252262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6763" y="25868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2039" y="25868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9639" y="320053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5402" y="29106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344" y="29106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6763" y="3310083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9163" y="27392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14439" y="27392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04886" y="3310083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7802" y="30630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28744" y="306305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65747" y="3310083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22899" y="2586864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33429" y="295350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08594" y="278211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85829" y="3105901"/>
            <a:ext cx="85695" cy="856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515603" y="2442165"/>
            <a:ext cx="578537" cy="516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6044" y="711730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Occurrence </a:t>
            </a:r>
          </a:p>
          <a:p>
            <a:pPr algn="ctr"/>
            <a:r>
              <a:rPr lang="en-US" sz="1200" dirty="0" smtClean="0"/>
              <a:t>points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52846" y="3452478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Background</a:t>
            </a:r>
          </a:p>
          <a:p>
            <a:pPr algn="ctr"/>
            <a:r>
              <a:rPr lang="en-US" sz="1200" dirty="0" smtClean="0"/>
              <a:t>points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4891534" y="711730"/>
            <a:ext cx="1313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Projecting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311679" y="601745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Data input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18969" y="502865"/>
            <a:ext cx="851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Model </a:t>
            </a:r>
          </a:p>
          <a:p>
            <a:pPr algn="ctr"/>
            <a:r>
              <a:rPr lang="en-US" b="1" dirty="0" smtClean="0">
                <a:solidFill>
                  <a:srgbClr val="008000"/>
                </a:solidFill>
              </a:rPr>
              <a:t>fitting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91" name="Straight Arrow Connector 90"/>
          <p:cNvCxnSpPr>
            <a:stCxn id="90" idx="2"/>
          </p:cNvCxnSpPr>
          <p:nvPr/>
        </p:nvCxnSpPr>
        <p:spPr>
          <a:xfrm rot="5400000">
            <a:off x="3464353" y="1642379"/>
            <a:ext cx="1173532" cy="187167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 rot="16200000" flipH="1">
            <a:off x="5248994" y="1380280"/>
            <a:ext cx="1241668" cy="643232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9" idx="2"/>
          </p:cNvCxnSpPr>
          <p:nvPr/>
        </p:nvCxnSpPr>
        <p:spPr>
          <a:xfrm rot="5400000">
            <a:off x="2348120" y="934638"/>
            <a:ext cx="583710" cy="656589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094140" y="332765"/>
            <a:ext cx="4433798" cy="942368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742397" y="56677"/>
            <a:ext cx="5027368" cy="23870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515603" y="1597633"/>
            <a:ext cx="578537" cy="471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286699" y="1760623"/>
            <a:ext cx="914400" cy="914400"/>
          </a:xfrm>
          <a:prstGeom prst="rect">
            <a:avLst/>
          </a:prstGeom>
          <a:gradFill flip="none" rotWithShape="1">
            <a:gsLst>
              <a:gs pos="12000">
                <a:schemeClr val="accent1">
                  <a:shade val="63000"/>
                  <a:satMod val="165000"/>
                </a:schemeClr>
              </a:gs>
              <a:gs pos="100000">
                <a:srgbClr val="0080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439099" y="1913023"/>
            <a:ext cx="914400" cy="914400"/>
          </a:xfrm>
          <a:prstGeom prst="rect">
            <a:avLst/>
          </a:prstGeom>
          <a:gradFill flip="none" rotWithShape="1">
            <a:gsLst>
              <a:gs pos="12000">
                <a:srgbClr val="0000FF"/>
              </a:gs>
              <a:gs pos="100000">
                <a:srgbClr val="FF0000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591499" y="206542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8000"/>
              </a:gs>
              <a:gs pos="5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628440" y="2442165"/>
            <a:ext cx="516261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676486" y="2440577"/>
            <a:ext cx="136710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201400" y="1983377"/>
            <a:ext cx="1418385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201400" y="2100724"/>
            <a:ext cx="141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Probability distribution for occurrence points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99597" y="2990813"/>
            <a:ext cx="1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Predictor</a:t>
            </a:r>
          </a:p>
          <a:p>
            <a:pPr algn="ctr"/>
            <a:r>
              <a:rPr lang="en-US" sz="1200" dirty="0" smtClean="0"/>
              <a:t>variables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282450" y="5288336"/>
            <a:ext cx="7837900" cy="1202064"/>
          </a:xfrm>
          <a:prstGeom prst="ellipse">
            <a:avLst/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3995" y="5613401"/>
            <a:ext cx="239321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i="1" dirty="0" smtClean="0">
                <a:solidFill>
                  <a:srgbClr val="0000FF"/>
                </a:solidFill>
              </a:rPr>
              <a:t>What are my assumptions?</a:t>
            </a:r>
            <a:endParaRPr lang="en-US" sz="1300" b="1" i="1" dirty="0">
              <a:solidFill>
                <a:srgbClr val="0000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66716" y="5780229"/>
            <a:ext cx="19578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i="1" dirty="0" smtClean="0">
                <a:solidFill>
                  <a:srgbClr val="0000FF"/>
                </a:solidFill>
              </a:rPr>
              <a:t>Is my model </a:t>
            </a:r>
          </a:p>
          <a:p>
            <a:pPr algn="ctr"/>
            <a:r>
              <a:rPr lang="en-US" sz="1300" b="1" i="1" dirty="0" smtClean="0">
                <a:solidFill>
                  <a:srgbClr val="0000FF"/>
                </a:solidFill>
              </a:rPr>
              <a:t>biologically sensible?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78494" y="5634035"/>
            <a:ext cx="228210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i="1" dirty="0" smtClean="0">
                <a:solidFill>
                  <a:srgbClr val="0000FF"/>
                </a:solidFill>
              </a:rPr>
              <a:t>What does it really mean?</a:t>
            </a:r>
          </a:p>
        </p:txBody>
      </p:sp>
      <p:cxnSp>
        <p:nvCxnSpPr>
          <p:cNvPr id="60" name="Straight Arrow Connector 59"/>
          <p:cNvCxnSpPr>
            <a:stCxn id="57" idx="0"/>
          </p:cNvCxnSpPr>
          <p:nvPr/>
        </p:nvCxnSpPr>
        <p:spPr>
          <a:xfrm rot="5400000" flipH="1" flipV="1">
            <a:off x="602757" y="4122018"/>
            <a:ext cx="2729230" cy="253536"/>
          </a:xfrm>
          <a:prstGeom prst="straightConnector1">
            <a:avLst/>
          </a:prstGeom>
          <a:ln w="63500">
            <a:solidFill>
              <a:srgbClr val="0000F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0"/>
          </p:cNvCxnSpPr>
          <p:nvPr/>
        </p:nvCxnSpPr>
        <p:spPr>
          <a:xfrm rot="16200000" flipV="1">
            <a:off x="2600039" y="4134613"/>
            <a:ext cx="3003146" cy="288086"/>
          </a:xfrm>
          <a:prstGeom prst="straightConnector1">
            <a:avLst/>
          </a:prstGeom>
          <a:ln w="63500">
            <a:solidFill>
              <a:srgbClr val="0000F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5197191" y="3835532"/>
            <a:ext cx="2838783" cy="512836"/>
          </a:xfrm>
          <a:prstGeom prst="straightConnector1">
            <a:avLst/>
          </a:prstGeom>
          <a:ln w="63500">
            <a:solidFill>
              <a:srgbClr val="0000F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33511" y="6490400"/>
            <a:ext cx="222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Conceptual issues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260"/>
            <a:ext cx="8229600" cy="5150904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Maximum entropy </a:t>
            </a:r>
            <a:r>
              <a:rPr lang="en-US" sz="2500" dirty="0" smtClean="0"/>
              <a:t>methods are general ways to predict probability distributions (</a:t>
            </a:r>
            <a:r>
              <a:rPr lang="en-US" sz="2500" i="1" dirty="0" smtClean="0"/>
              <a:t>e.g. </a:t>
            </a:r>
            <a:r>
              <a:rPr lang="en-US" sz="2500" dirty="0" smtClean="0"/>
              <a:t>species occurrence) given constraints on their moments (</a:t>
            </a:r>
            <a:r>
              <a:rPr lang="en-US" sz="2500" i="1" dirty="0" smtClean="0"/>
              <a:t>e.g.</a:t>
            </a:r>
            <a:r>
              <a:rPr lang="en-US" sz="2500" dirty="0" smtClean="0"/>
              <a:t>, mean / variance of average temperature).</a:t>
            </a:r>
          </a:p>
          <a:p>
            <a:endParaRPr lang="en-US" sz="2500" dirty="0" smtClean="0"/>
          </a:p>
          <a:p>
            <a:pPr lvl="1"/>
            <a:r>
              <a:rPr lang="en-US" sz="2400" dirty="0" smtClean="0"/>
              <a:t>Species distributions along environmental gradients</a:t>
            </a:r>
          </a:p>
          <a:p>
            <a:pPr lvl="1"/>
            <a:r>
              <a:rPr lang="en-US" sz="2400" dirty="0" smtClean="0"/>
              <a:t>Species relative abundance curves</a:t>
            </a:r>
          </a:p>
          <a:p>
            <a:pPr lvl="1"/>
            <a:r>
              <a:rPr lang="en-US" sz="2400" dirty="0" smtClean="0"/>
              <a:t>Trait-based community composition</a:t>
            </a:r>
          </a:p>
          <a:p>
            <a:pPr lvl="1"/>
            <a:r>
              <a:rPr lang="en-US" sz="2400" dirty="0" smtClean="0"/>
              <a:t>Many other applications in and outside of ecology…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chemeClr val="bg1"/>
                </a:solidFill>
              </a:rPr>
              <a:t>Max</a:t>
            </a:r>
            <a:r>
              <a:rPr lang="en-US" sz="3000" dirty="0" smtClean="0">
                <a:solidFill>
                  <a:schemeClr val="bg1"/>
                </a:solidFill>
              </a:rPr>
              <a:t>imum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b="1" u="sng" dirty="0" smtClean="0">
                <a:solidFill>
                  <a:schemeClr val="bg1"/>
                </a:solidFill>
              </a:rPr>
              <a:t>Ent</a:t>
            </a:r>
            <a:r>
              <a:rPr lang="en-US" sz="3000" dirty="0" smtClean="0">
                <a:solidFill>
                  <a:schemeClr val="bg1"/>
                </a:solidFill>
              </a:rPr>
              <a:t>ropy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chemeClr val="bg1"/>
                </a:solidFill>
              </a:rPr>
              <a:t>Max</a:t>
            </a:r>
            <a:r>
              <a:rPr lang="en-US" sz="3000" dirty="0" smtClean="0">
                <a:solidFill>
                  <a:schemeClr val="bg1"/>
                </a:solidFill>
              </a:rPr>
              <a:t>imum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b="1" u="sng" dirty="0" smtClean="0">
                <a:solidFill>
                  <a:schemeClr val="bg1"/>
                </a:solidFill>
              </a:rPr>
              <a:t>Ent</a:t>
            </a:r>
            <a:r>
              <a:rPr lang="en-US" sz="3000" dirty="0" smtClean="0">
                <a:solidFill>
                  <a:schemeClr val="bg1"/>
                </a:solidFill>
              </a:rPr>
              <a:t>ropy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9752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entropy methods are general ways to predict probability distributions (</a:t>
            </a:r>
            <a:r>
              <a:rPr kumimoji="0" lang="en-US" sz="2500" b="0" i="1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</a:t>
            </a: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species occurrence) given constraints on their moments (</a:t>
            </a:r>
            <a:r>
              <a:rPr kumimoji="0" lang="en-US" sz="2500" b="0" i="1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</a:t>
            </a: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mean / variance of average temperature).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Entropy </a:t>
            </a: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amount of information contained in each piece of data.  We are trying to find the probability distribution with the maximum entropy given our observations (data) on the system.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255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What is entropy maximization? (in words)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75260"/>
            <a:ext cx="8685359" cy="515090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 smtClean="0"/>
              <a:t>Two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Constraints</a:t>
            </a:r>
          </a:p>
          <a:p>
            <a:pPr lvl="1"/>
            <a:r>
              <a:rPr lang="en-US" dirty="0" smtClean="0"/>
              <a:t>The data define moment constraints on the probability distribution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, The temperature at presence locations defines the mean of temperature where the species occurs</a:t>
            </a:r>
          </a:p>
          <a:p>
            <a:pPr lvl="1"/>
            <a:r>
              <a:rPr lang="en-US" dirty="0" smtClean="0"/>
              <a:t>The predicted distribution needs to fulfill the constraints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Entropy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Many distributions could fulfill the constraints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Maximizing entropy is a method to choose among the probability distributions that fit your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 by assuming the probability is uniform in geographic space and moves away from this distribution to fit the constraints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3334</TotalTime>
  <Words>2642</Words>
  <Application>Microsoft Macintosh PowerPoint</Application>
  <PresentationFormat>On-screen Show (4:3)</PresentationFormat>
  <Paragraphs>647</Paragraphs>
  <Slides>43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Introduction to Maxent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Questions?</vt:lpstr>
    </vt:vector>
  </TitlesOfParts>
  <Manager/>
  <Company>Columbia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Maxent</dc:title>
  <dc:subject/>
  <dc:creator>Robert Muscarella</dc:creator>
  <cp:keywords/>
  <dc:description/>
  <cp:lastModifiedBy>Robert Muscarella</cp:lastModifiedBy>
  <cp:revision>19</cp:revision>
  <dcterms:created xsi:type="dcterms:W3CDTF">2015-04-21T05:25:05Z</dcterms:created>
  <dcterms:modified xsi:type="dcterms:W3CDTF">2015-04-21T06:58:47Z</dcterms:modified>
  <cp:category/>
</cp:coreProperties>
</file>