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545084"/>
            <a:ext cx="61341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41780"/>
            <a:ext cx="6265545" cy="3113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87" y="236220"/>
            <a:ext cx="6116955" cy="1369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Introduction</a:t>
            </a:r>
            <a:r>
              <a:rPr dirty="0" sz="4400" spc="-30"/>
              <a:t> </a:t>
            </a:r>
            <a:r>
              <a:rPr dirty="0" sz="4400"/>
              <a:t>to</a:t>
            </a:r>
            <a:r>
              <a:rPr dirty="0" sz="4400" spc="-20"/>
              <a:t> </a:t>
            </a:r>
            <a:r>
              <a:rPr dirty="0" sz="4400" spc="-10"/>
              <a:t>SDMs:</a:t>
            </a:r>
            <a:endParaRPr sz="44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400" b="0">
                <a:latin typeface="Arial"/>
                <a:cs typeface="Arial"/>
              </a:rPr>
              <a:t>Theory</a:t>
            </a:r>
            <a:r>
              <a:rPr dirty="0" sz="4400" spc="-5" b="0">
                <a:latin typeface="Arial"/>
                <a:cs typeface="Arial"/>
              </a:rPr>
              <a:t> </a:t>
            </a:r>
            <a:r>
              <a:rPr dirty="0" sz="4400" b="0">
                <a:latin typeface="Arial"/>
                <a:cs typeface="Arial"/>
              </a:rPr>
              <a:t>and</a:t>
            </a:r>
            <a:r>
              <a:rPr dirty="0" sz="4400" spc="-5" b="0">
                <a:latin typeface="Arial"/>
                <a:cs typeface="Arial"/>
              </a:rPr>
              <a:t> </a:t>
            </a:r>
            <a:r>
              <a:rPr dirty="0" sz="4400" b="0">
                <a:latin typeface="Arial"/>
                <a:cs typeface="Arial"/>
              </a:rPr>
              <a:t>practice</a:t>
            </a:r>
            <a:r>
              <a:rPr dirty="0" sz="4400" spc="-5" b="0">
                <a:latin typeface="Arial"/>
                <a:cs typeface="Arial"/>
              </a:rPr>
              <a:t> </a:t>
            </a:r>
            <a:r>
              <a:rPr dirty="0" sz="4400" b="0">
                <a:latin typeface="Arial"/>
                <a:cs typeface="Arial"/>
              </a:rPr>
              <a:t>in </a:t>
            </a:r>
            <a:r>
              <a:rPr dirty="0" sz="4400" spc="-50" b="0">
                <a:latin typeface="Arial"/>
                <a:cs typeface="Arial"/>
              </a:rPr>
              <a:t>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1787" y="1888235"/>
            <a:ext cx="30702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Bob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Muscarella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Sapienza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University,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Roma </a:t>
            </a:r>
            <a:r>
              <a:rPr dirty="0" sz="2000" i="1">
                <a:latin typeface="Arial"/>
                <a:cs typeface="Arial"/>
              </a:rPr>
              <a:t>June </a:t>
            </a:r>
            <a:r>
              <a:rPr dirty="0" sz="2000" spc="-10" i="1">
                <a:latin typeface="Arial"/>
                <a:cs typeface="Arial"/>
              </a:rPr>
              <a:t>9-</a:t>
            </a:r>
            <a:r>
              <a:rPr dirty="0" sz="2000" spc="-25" i="1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98928" y="6293611"/>
            <a:ext cx="6844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latin typeface="Arial"/>
                <a:cs typeface="Arial"/>
              </a:rPr>
              <a:t>Course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spc="-120" b="1">
                <a:latin typeface="Arial"/>
                <a:cs typeface="Arial"/>
              </a:rPr>
              <a:t>website:</a:t>
            </a:r>
            <a:r>
              <a:rPr dirty="0" sz="1800" spc="90" b="1">
                <a:latin typeface="Arial"/>
                <a:cs typeface="Arial"/>
              </a:rPr>
              <a:t> </a:t>
            </a:r>
            <a:r>
              <a:rPr dirty="0" u="sng" sz="18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https://bobmuscarella.github.io/SDM-</a:t>
            </a:r>
            <a:r>
              <a:rPr dirty="0" u="sng" sz="18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course/index.html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327333" y="2192644"/>
            <a:ext cx="7183120" cy="3916679"/>
            <a:chOff x="4327333" y="2192644"/>
            <a:chExt cx="7183120" cy="391667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6853" y="2202167"/>
              <a:ext cx="7167669" cy="389940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332093" y="2197404"/>
              <a:ext cx="7173595" cy="3907154"/>
            </a:xfrm>
            <a:custGeom>
              <a:avLst/>
              <a:gdLst/>
              <a:ahLst/>
              <a:cxnLst/>
              <a:rect l="l" t="t" r="r" b="b"/>
              <a:pathLst>
                <a:path w="7173595" h="3907154">
                  <a:moveTo>
                    <a:pt x="0" y="0"/>
                  </a:moveTo>
                  <a:lnTo>
                    <a:pt x="7173533" y="0"/>
                  </a:lnTo>
                  <a:lnTo>
                    <a:pt x="7173533" y="3906937"/>
                  </a:lnTo>
                  <a:lnTo>
                    <a:pt x="0" y="3906937"/>
                  </a:lnTo>
                  <a:lnTo>
                    <a:pt x="0" y="0"/>
                  </a:lnTo>
                  <a:close/>
                </a:path>
              </a:pathLst>
            </a:custGeom>
            <a:ln w="9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Who</a:t>
            </a:r>
            <a:r>
              <a:rPr dirty="0" spc="-5"/>
              <a:t> </a:t>
            </a:r>
            <a:r>
              <a:rPr dirty="0"/>
              <a:t>am</a:t>
            </a:r>
            <a:r>
              <a:rPr dirty="0" spc="-5"/>
              <a:t> </a:t>
            </a:r>
            <a:r>
              <a:rPr dirty="0" spc="-25"/>
              <a:t>I?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621028"/>
            <a:ext cx="10808335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Associate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professor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Ecology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Evolution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Uppsala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355600" marR="378460" indent="-342900">
              <a:lnSpc>
                <a:spcPct val="1008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Tropical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forest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ecologist,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(functional)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diversity,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forest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dynamics,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natural</a:t>
            </a:r>
            <a:r>
              <a:rPr dirty="0" sz="2400" spc="-25">
                <a:latin typeface="Arial"/>
                <a:cs typeface="Arial"/>
              </a:rPr>
              <a:t> and </a:t>
            </a:r>
            <a:r>
              <a:rPr dirty="0" sz="2400">
                <a:latin typeface="Arial"/>
                <a:cs typeface="Arial"/>
              </a:rPr>
              <a:t>anthropogenic</a:t>
            </a:r>
            <a:r>
              <a:rPr dirty="0" sz="2400" spc="-10">
                <a:latin typeface="Arial"/>
                <a:cs typeface="Arial"/>
              </a:rPr>
              <a:t> disturbance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355600" marR="5080" indent="-342900">
              <a:lnSpc>
                <a:spcPct val="1008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Interest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applying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broader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diversity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patterns,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species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environmental </a:t>
            </a:r>
            <a:r>
              <a:rPr dirty="0" sz="2400" spc="-10"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Interest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methodological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(ENMeval R </a:t>
            </a:r>
            <a:r>
              <a:rPr dirty="0" sz="2400" spc="-10">
                <a:latin typeface="Arial"/>
                <a:cs typeface="Arial"/>
              </a:rPr>
              <a:t>package)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dirty="0" spc="-10"/>
              <a:t> 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035" y="1465580"/>
            <a:ext cx="9059545" cy="1574165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2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short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course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emphasis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practical </a:t>
            </a:r>
            <a:r>
              <a:rPr dirty="0" sz="2400" spc="-10">
                <a:latin typeface="Arial"/>
                <a:cs typeface="Arial"/>
              </a:rPr>
              <a:t>exercises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General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understanding of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main concepts +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hands-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days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spring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board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continued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65777" y="3419480"/>
            <a:ext cx="3258185" cy="3258185"/>
            <a:chOff x="1865777" y="3419480"/>
            <a:chExt cx="3258185" cy="32581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297" y="3429000"/>
              <a:ext cx="3240440" cy="324044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70537" y="3424240"/>
              <a:ext cx="3248660" cy="3248660"/>
            </a:xfrm>
            <a:custGeom>
              <a:avLst/>
              <a:gdLst/>
              <a:ahLst/>
              <a:cxnLst/>
              <a:rect l="l" t="t" r="r" b="b"/>
              <a:pathLst>
                <a:path w="3248660" h="3248659">
                  <a:moveTo>
                    <a:pt x="0" y="0"/>
                  </a:moveTo>
                  <a:lnTo>
                    <a:pt x="3248308" y="0"/>
                  </a:lnTo>
                  <a:lnTo>
                    <a:pt x="3248308" y="3248308"/>
                  </a:lnTo>
                  <a:lnTo>
                    <a:pt x="0" y="3248308"/>
                  </a:lnTo>
                  <a:lnTo>
                    <a:pt x="0" y="0"/>
                  </a:lnTo>
                  <a:close/>
                </a:path>
              </a:pathLst>
            </a:custGeom>
            <a:ln w="9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5216" y="4407916"/>
            <a:ext cx="132461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0070C0"/>
                </a:solidFill>
                <a:latin typeface="Arial"/>
                <a:cs typeface="Arial"/>
              </a:rPr>
              <a:t>Like </a:t>
            </a:r>
            <a:r>
              <a:rPr dirty="0" sz="4000" spc="-10">
                <a:solidFill>
                  <a:srgbClr val="0070C0"/>
                </a:solidFill>
                <a:latin typeface="Arial"/>
                <a:cs typeface="Arial"/>
              </a:rPr>
              <a:t>this…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36829" y="3419480"/>
            <a:ext cx="4987290" cy="3258185"/>
            <a:chOff x="5336829" y="3419480"/>
            <a:chExt cx="4987290" cy="32581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349" y="3429000"/>
              <a:ext cx="4970354" cy="324044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341589" y="3424240"/>
              <a:ext cx="4977765" cy="3248660"/>
            </a:xfrm>
            <a:custGeom>
              <a:avLst/>
              <a:gdLst/>
              <a:ahLst/>
              <a:cxnLst/>
              <a:rect l="l" t="t" r="r" b="b"/>
              <a:pathLst>
                <a:path w="4977765" h="3248659">
                  <a:moveTo>
                    <a:pt x="0" y="0"/>
                  </a:moveTo>
                  <a:lnTo>
                    <a:pt x="4977339" y="0"/>
                  </a:lnTo>
                  <a:lnTo>
                    <a:pt x="4977339" y="3248308"/>
                  </a:lnTo>
                  <a:lnTo>
                    <a:pt x="0" y="3248308"/>
                  </a:lnTo>
                  <a:lnTo>
                    <a:pt x="0" y="0"/>
                  </a:lnTo>
                  <a:close/>
                </a:path>
              </a:pathLst>
            </a:custGeom>
            <a:ln w="9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401551" y="4100067"/>
            <a:ext cx="132461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0070C0"/>
                </a:solidFill>
                <a:latin typeface="Arial"/>
                <a:cs typeface="Arial"/>
              </a:rPr>
              <a:t>Not </a:t>
            </a:r>
            <a:r>
              <a:rPr dirty="0" sz="4000" spc="-20">
                <a:solidFill>
                  <a:srgbClr val="0070C0"/>
                </a:solidFill>
                <a:latin typeface="Arial"/>
                <a:cs typeface="Arial"/>
              </a:rPr>
              <a:t>like </a:t>
            </a:r>
            <a:r>
              <a:rPr dirty="0" sz="4000" spc="-10">
                <a:solidFill>
                  <a:srgbClr val="0070C0"/>
                </a:solidFill>
                <a:latin typeface="Arial"/>
                <a:cs typeface="Arial"/>
              </a:rPr>
              <a:t>this…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dirty="0" spc="-30"/>
              <a:t> </a:t>
            </a: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465580"/>
            <a:ext cx="10885805" cy="209550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Familiar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basic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theory,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concepts,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terminology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20">
                <a:latin typeface="Arial"/>
                <a:cs typeface="Arial"/>
              </a:rPr>
              <a:t> ENMs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Design,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build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evaluate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ENMs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strengths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limitations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ENMs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SDMs/ENMs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describe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predict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species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distributions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space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400" y="4038600"/>
            <a:ext cx="3683000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Introductions</a:t>
            </a:r>
            <a:r>
              <a:rPr dirty="0" spc="-25"/>
              <a:t> </a:t>
            </a:r>
            <a:r>
              <a:rPr dirty="0"/>
              <a:t>(~</a:t>
            </a:r>
            <a:r>
              <a:rPr dirty="0" spc="-15"/>
              <a:t> </a:t>
            </a:r>
            <a:r>
              <a:rPr dirty="0"/>
              <a:t>2</a:t>
            </a:r>
            <a:r>
              <a:rPr dirty="0" spc="-15"/>
              <a:t> </a:t>
            </a:r>
            <a:r>
              <a:rPr dirty="0"/>
              <a:t>min</a:t>
            </a:r>
            <a:r>
              <a:rPr dirty="0" spc="-15"/>
              <a:t> </a:t>
            </a:r>
            <a:r>
              <a:rPr dirty="0" spc="-10"/>
              <a:t>each)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Name?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Department?</a:t>
            </a: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25"/>
              <a:t>Year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studies?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Research</a:t>
            </a:r>
            <a:r>
              <a:rPr dirty="0" spc="-5"/>
              <a:t> </a:t>
            </a:r>
            <a:r>
              <a:rPr dirty="0" spc="-10"/>
              <a:t>project?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Prior</a:t>
            </a:r>
            <a:r>
              <a:rPr dirty="0" spc="-10"/>
              <a:t> </a:t>
            </a:r>
            <a:r>
              <a:rPr dirty="0"/>
              <a:t>experience</a:t>
            </a:r>
            <a:r>
              <a:rPr dirty="0" spc="-5"/>
              <a:t>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/>
              <a:t>R and</a:t>
            </a:r>
            <a:r>
              <a:rPr dirty="0" spc="-5"/>
              <a:t> </a:t>
            </a:r>
            <a:r>
              <a:rPr dirty="0" spc="-10"/>
              <a:t>SDMs?</a:t>
            </a: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5"/>
              <a:t> </a:t>
            </a:r>
            <a:r>
              <a:rPr dirty="0"/>
              <a:t>you</a:t>
            </a:r>
            <a:r>
              <a:rPr dirty="0" spc="-10"/>
              <a:t> </a:t>
            </a:r>
            <a:r>
              <a:rPr dirty="0"/>
              <a:t>hope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gain</a:t>
            </a:r>
            <a:r>
              <a:rPr dirty="0" spc="-5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this</a:t>
            </a:r>
            <a:r>
              <a:rPr dirty="0" spc="-5"/>
              <a:t> </a:t>
            </a:r>
            <a:r>
              <a:rPr dirty="0" spc="-10"/>
              <a:t>course?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Anything</a:t>
            </a:r>
            <a:r>
              <a:rPr dirty="0" spc="-10"/>
              <a:t> else?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5120" y="3557396"/>
            <a:ext cx="4462956" cy="3025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0609" y="434340"/>
            <a:ext cx="258572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0" spc="-10">
                <a:solidFill>
                  <a:srgbClr val="E46C0A"/>
                </a:solidFill>
                <a:latin typeface="Impact"/>
                <a:cs typeface="Impact"/>
              </a:rPr>
              <a:t>pausa caffè</a:t>
            </a:r>
            <a:endParaRPr sz="8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2022-09-29T07:14:48Z</dcterms:created>
  <dcterms:modified xsi:type="dcterms:W3CDTF">2022-09-29T07:14:48Z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LastSaved">
    <vt:filetime>2022-09-29T00:00:00Z</vt:filetime>
  </property>
  <property fmtid="{D5CDD505-2E9C-101B-9397-08002B2CF9AE}" pid="4" name="Producer">
    <vt:lpwstr>macOS Version 10.15.7 (Build 19H2) Quartz PDFContext</vt:lpwstr>
  </property>
</Properties>
</file>