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23315"/>
            <a:ext cx="36728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57" y="3334872"/>
            <a:ext cx="3456440" cy="32148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32" y="59169"/>
            <a:ext cx="3596398" cy="655140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0357" y="23371"/>
            <a:ext cx="3456440" cy="32635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5729" y="41268"/>
            <a:ext cx="3635700" cy="66050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37" y="126491"/>
            <a:ext cx="10003157" cy="1192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5827"/>
            <a:ext cx="8933815" cy="384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Relationship Id="rId5" Type="http://schemas.openxmlformats.org/officeDocument/2006/relationships/image" Target="../media/image43.jpg"/><Relationship Id="rId6" Type="http://schemas.openxmlformats.org/officeDocument/2006/relationships/image" Target="../media/image44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43546" y="2711406"/>
            <a:ext cx="5703570" cy="103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95"/>
              </a:lnSpc>
              <a:spcBef>
                <a:spcPts val="100"/>
              </a:spcBef>
            </a:pPr>
            <a:r>
              <a:rPr dirty="0" sz="2350" spc="-40">
                <a:latin typeface="Arial"/>
                <a:cs typeface="Arial"/>
              </a:rPr>
              <a:t>Introduction</a:t>
            </a:r>
            <a:r>
              <a:rPr dirty="0" sz="2350" spc="-9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to</a:t>
            </a:r>
            <a:r>
              <a:rPr dirty="0" sz="2350" spc="-100">
                <a:latin typeface="Arial"/>
                <a:cs typeface="Arial"/>
              </a:rPr>
              <a:t> </a:t>
            </a:r>
            <a:r>
              <a:rPr dirty="0" sz="2350" spc="-200">
                <a:latin typeface="Arial"/>
                <a:cs typeface="Arial"/>
              </a:rPr>
              <a:t>SDMs:</a:t>
            </a:r>
            <a:r>
              <a:rPr dirty="0" sz="2350" spc="-90">
                <a:latin typeface="Arial"/>
                <a:cs typeface="Arial"/>
              </a:rPr>
              <a:t> </a:t>
            </a:r>
            <a:r>
              <a:rPr dirty="0" sz="2350" spc="-30">
                <a:latin typeface="Arial"/>
                <a:cs typeface="Arial"/>
              </a:rPr>
              <a:t>theory</a:t>
            </a:r>
            <a:r>
              <a:rPr dirty="0" sz="2350" spc="-90">
                <a:latin typeface="Arial"/>
                <a:cs typeface="Arial"/>
              </a:rPr>
              <a:t> </a:t>
            </a:r>
            <a:r>
              <a:rPr dirty="0" sz="2350" spc="-114">
                <a:latin typeface="Arial"/>
                <a:cs typeface="Arial"/>
              </a:rPr>
              <a:t>and</a:t>
            </a:r>
            <a:r>
              <a:rPr dirty="0" sz="2350" spc="-90">
                <a:latin typeface="Arial"/>
                <a:cs typeface="Arial"/>
              </a:rPr>
              <a:t> </a:t>
            </a:r>
            <a:r>
              <a:rPr dirty="0" sz="2350" spc="-75">
                <a:latin typeface="Arial"/>
                <a:cs typeface="Arial"/>
              </a:rPr>
              <a:t>practice</a:t>
            </a:r>
            <a:r>
              <a:rPr dirty="0" sz="2350" spc="-95">
                <a:latin typeface="Arial"/>
                <a:cs typeface="Arial"/>
              </a:rPr>
              <a:t> </a:t>
            </a:r>
            <a:r>
              <a:rPr dirty="0" sz="2350" spc="-10">
                <a:latin typeface="Arial"/>
                <a:cs typeface="Arial"/>
              </a:rPr>
              <a:t>in</a:t>
            </a:r>
            <a:r>
              <a:rPr dirty="0" sz="2350" spc="-95">
                <a:latin typeface="Arial"/>
                <a:cs typeface="Arial"/>
              </a:rPr>
              <a:t> </a:t>
            </a:r>
            <a:r>
              <a:rPr dirty="0" sz="2350" spc="-475">
                <a:latin typeface="Arial"/>
                <a:cs typeface="Arial"/>
              </a:rPr>
              <a:t>R</a:t>
            </a:r>
            <a:endParaRPr sz="2350">
              <a:latin typeface="Arial"/>
              <a:cs typeface="Arial"/>
            </a:endParaRPr>
          </a:p>
          <a:p>
            <a:pPr algn="ctr" marL="1268095" marR="1258570">
              <a:lnSpc>
                <a:spcPts val="2500"/>
              </a:lnSpc>
              <a:spcBef>
                <a:spcPts val="275"/>
              </a:spcBef>
            </a:pPr>
            <a:r>
              <a:rPr dirty="0" sz="2400" spc="-200" i="1">
                <a:latin typeface="Arial"/>
                <a:cs typeface="Arial"/>
              </a:rPr>
              <a:t>Sapienza</a:t>
            </a:r>
            <a:r>
              <a:rPr dirty="0" sz="2400" spc="-105" i="1">
                <a:latin typeface="Arial"/>
                <a:cs typeface="Arial"/>
              </a:rPr>
              <a:t> </a:t>
            </a:r>
            <a:r>
              <a:rPr dirty="0" sz="2400" spc="-125" i="1">
                <a:latin typeface="Arial"/>
                <a:cs typeface="Arial"/>
              </a:rPr>
              <a:t>University,</a:t>
            </a:r>
            <a:r>
              <a:rPr dirty="0" sz="2400" spc="-90" i="1">
                <a:latin typeface="Arial"/>
                <a:cs typeface="Arial"/>
              </a:rPr>
              <a:t> </a:t>
            </a:r>
            <a:r>
              <a:rPr dirty="0" sz="2400" spc="-225" i="1">
                <a:latin typeface="Arial"/>
                <a:cs typeface="Arial"/>
              </a:rPr>
              <a:t>Rome </a:t>
            </a:r>
            <a:r>
              <a:rPr dirty="0" sz="2400" spc="-105" i="1">
                <a:latin typeface="Arial"/>
                <a:cs typeface="Arial"/>
              </a:rPr>
              <a:t>9-</a:t>
            </a:r>
            <a:r>
              <a:rPr dirty="0" sz="2400" spc="-130" i="1">
                <a:latin typeface="Arial"/>
                <a:cs typeface="Arial"/>
              </a:rPr>
              <a:t>11</a:t>
            </a:r>
            <a:r>
              <a:rPr dirty="0" sz="2400" spc="-114" i="1">
                <a:latin typeface="Arial"/>
                <a:cs typeface="Arial"/>
              </a:rPr>
              <a:t> </a:t>
            </a:r>
            <a:r>
              <a:rPr dirty="0" sz="2400" spc="-210" i="1">
                <a:latin typeface="Arial"/>
                <a:cs typeface="Arial"/>
              </a:rPr>
              <a:t>June,</a:t>
            </a:r>
            <a:r>
              <a:rPr dirty="0" sz="2400" spc="-11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3834" y="5013452"/>
            <a:ext cx="8876030" cy="1384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26505">
              <a:lnSpc>
                <a:spcPct val="125000"/>
              </a:lnSpc>
              <a:spcBef>
                <a:spcPts val="100"/>
              </a:spcBef>
            </a:pPr>
            <a:r>
              <a:rPr dirty="0" sz="2400" spc="-185">
                <a:latin typeface="Arial"/>
                <a:cs typeface="Arial"/>
              </a:rPr>
              <a:t>Jamie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M.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305">
                <a:latin typeface="Arial"/>
                <a:cs typeface="Arial"/>
              </a:rPr>
              <a:t>Kass </a:t>
            </a:r>
            <a:r>
              <a:rPr dirty="0" sz="2400" spc="-105">
                <a:latin typeface="Arial"/>
                <a:cs typeface="Arial"/>
              </a:rPr>
              <a:t>Postdoctoral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40">
                <a:latin typeface="Arial"/>
                <a:cs typeface="Arial"/>
              </a:rPr>
              <a:t>Scholar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135">
                <a:latin typeface="Arial"/>
                <a:cs typeface="Arial"/>
              </a:rPr>
              <a:t>Okinawa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Institute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Science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and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55">
                <a:latin typeface="Arial"/>
                <a:cs typeface="Arial"/>
              </a:rPr>
              <a:t>Technology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Graduate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University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(OIST)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1577" y="1201779"/>
            <a:ext cx="5908040" cy="10115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450" spc="-95">
                <a:latin typeface="Arial"/>
                <a:cs typeface="Arial"/>
              </a:rPr>
              <a:t>Model</a:t>
            </a:r>
            <a:r>
              <a:rPr dirty="0" sz="6450" spc="-350">
                <a:latin typeface="Arial"/>
                <a:cs typeface="Arial"/>
              </a:rPr>
              <a:t> </a:t>
            </a:r>
            <a:r>
              <a:rPr dirty="0" sz="6450" spc="-165">
                <a:latin typeface="Arial"/>
                <a:cs typeface="Arial"/>
              </a:rPr>
              <a:t>evaluation</a:t>
            </a:r>
            <a:endParaRPr sz="6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95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Popular</a:t>
            </a:r>
            <a:r>
              <a:rPr dirty="0" spc="-25"/>
              <a:t> </a:t>
            </a:r>
            <a:r>
              <a:rPr dirty="0"/>
              <a:t>SDM</a:t>
            </a:r>
            <a:r>
              <a:rPr dirty="0" spc="-15"/>
              <a:t> </a:t>
            </a:r>
            <a:r>
              <a:rPr dirty="0"/>
              <a:t>evaluation</a:t>
            </a:r>
            <a:r>
              <a:rPr dirty="0" spc="-5"/>
              <a:t> </a:t>
            </a:r>
            <a:r>
              <a:rPr dirty="0" spc="-10"/>
              <a:t>metrics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95500" y="1329610"/>
          <a:ext cx="1149858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220"/>
                <a:gridCol w="1588770"/>
                <a:gridCol w="1397000"/>
                <a:gridCol w="882014"/>
                <a:gridCol w="882015"/>
                <a:gridCol w="2425700"/>
                <a:gridCol w="2425700"/>
              </a:tblGrid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threshold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16205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dirty="0" sz="1800" spc="-1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caveats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3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packages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AUC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84785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cannot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compare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spp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extents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767715">
                        <a:lnSpc>
                          <a:spcPts val="2110"/>
                        </a:lnSpc>
                        <a:spcBef>
                          <a:spcPts val="370"/>
                        </a:spcBef>
                      </a:pPr>
                      <a:r>
                        <a:rPr dirty="0" sz="1800" spc="-90" i="1">
                          <a:latin typeface="Arial"/>
                          <a:cs typeface="Arial"/>
                        </a:rPr>
                        <a:t>dismo,</a:t>
                      </a:r>
                      <a:r>
                        <a:rPr dirty="0" sz="18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5" i="1">
                          <a:latin typeface="Arial"/>
                          <a:cs typeface="Arial"/>
                        </a:rPr>
                        <a:t>ENMeval, </a:t>
                      </a:r>
                      <a:r>
                        <a:rPr dirty="0" sz="1800" spc="-110" i="1">
                          <a:latin typeface="Arial"/>
                          <a:cs typeface="Arial"/>
                        </a:rPr>
                        <a:t>SDMtune,</a:t>
                      </a:r>
                      <a:r>
                        <a:rPr dirty="0" sz="18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40" i="1">
                          <a:latin typeface="Arial"/>
                          <a:cs typeface="Arial"/>
                        </a:rPr>
                        <a:t>ROCR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9137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pROC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50">
                          <a:latin typeface="Arial"/>
                          <a:cs typeface="Arial"/>
                        </a:rPr>
                        <a:t>AUC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ratio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244475">
                        <a:lnSpc>
                          <a:spcPct val="99400"/>
                        </a:lnSpc>
                        <a:spcBef>
                          <a:spcPts val="275"/>
                        </a:spcBef>
                      </a:pPr>
                      <a:r>
                        <a:rPr dirty="0" sz="1800" spc="-100">
                          <a:latin typeface="Arial"/>
                          <a:cs typeface="Arial"/>
                        </a:rPr>
                        <a:t>user-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acceptable 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level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omission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error 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800" spc="-110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6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>
                          <a:latin typeface="Arial"/>
                          <a:cs typeface="Arial"/>
                        </a:rPr>
                        <a:t>100%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AUC)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29" i="1">
                          <a:latin typeface="Arial"/>
                          <a:cs typeface="Arial"/>
                        </a:rPr>
                        <a:t>pROC,</a:t>
                      </a:r>
                      <a:r>
                        <a:rPr dirty="0" sz="18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0" i="1">
                          <a:latin typeface="Arial"/>
                          <a:cs typeface="Arial"/>
                        </a:rPr>
                        <a:t>kuenm,</a:t>
                      </a:r>
                      <a:r>
                        <a:rPr dirty="0" sz="1800" spc="-3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i="1">
                          <a:latin typeface="Arial"/>
                          <a:cs typeface="Arial"/>
                        </a:rPr>
                        <a:t>ntbox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 marR="119380">
                        <a:lnSpc>
                          <a:spcPts val="2110"/>
                        </a:lnSpc>
                        <a:spcBef>
                          <a:spcPts val="375"/>
                        </a:spcBef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Continuous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5">
                          <a:latin typeface="Arial"/>
                          <a:cs typeface="Arial"/>
                        </a:rPr>
                        <a:t>Boyce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95" i="1">
                          <a:latin typeface="Arial"/>
                          <a:cs typeface="Arial"/>
                        </a:rPr>
                        <a:t>ecospat,</a:t>
                      </a:r>
                      <a:r>
                        <a:rPr dirty="0" sz="18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ENMeval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omission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rate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90" i="1">
                          <a:latin typeface="Arial"/>
                          <a:cs typeface="Arial"/>
                        </a:rPr>
                        <a:t>dismo,</a:t>
                      </a:r>
                      <a:r>
                        <a:rPr dirty="0" sz="1800" spc="-8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ENMeval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360">
                          <a:latin typeface="Arial"/>
                          <a:cs typeface="Arial"/>
                        </a:rPr>
                        <a:t>TSS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84785">
                        <a:lnSpc>
                          <a:spcPts val="2090"/>
                        </a:lnSpc>
                        <a:spcBef>
                          <a:spcPts val="405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cannot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compare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spp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extents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SDMtune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kappa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84785">
                        <a:lnSpc>
                          <a:spcPts val="2090"/>
                        </a:lnSpc>
                        <a:spcBef>
                          <a:spcPts val="405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cannot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compare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4">
                          <a:latin typeface="Arial"/>
                          <a:cs typeface="Arial"/>
                        </a:rPr>
                        <a:t>spp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extents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dismo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AICc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independent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relative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836294">
                        <a:lnSpc>
                          <a:spcPts val="2090"/>
                        </a:lnSpc>
                        <a:spcBef>
                          <a:spcPts val="409"/>
                        </a:spcBef>
                      </a:pPr>
                      <a:r>
                        <a:rPr dirty="0" sz="1800" spc="-65">
                          <a:latin typeface="Arial"/>
                          <a:cs typeface="Arial"/>
                        </a:rPr>
                        <a:t>cannot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 evaluate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transferability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10" i="1">
                          <a:latin typeface="Arial"/>
                          <a:cs typeface="Arial"/>
                        </a:rPr>
                        <a:t>ENMeval,</a:t>
                      </a:r>
                      <a:r>
                        <a:rPr dirty="0" sz="18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SDMtune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41" y="1981708"/>
            <a:ext cx="9125585" cy="351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able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accurately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20">
                <a:latin typeface="Times New Roman"/>
                <a:cs typeface="Times New Roman"/>
              </a:rPr>
              <a:t> 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accurately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independent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itself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30"/>
              <a:t> </a:t>
            </a:r>
            <a:r>
              <a:rPr dirty="0"/>
              <a:t>evaluation</a:t>
            </a:r>
            <a:r>
              <a:rPr dirty="0" spc="-15"/>
              <a:t> </a:t>
            </a:r>
            <a:r>
              <a:rPr dirty="0" spc="-10"/>
              <a:t>strategy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modeling:</a:t>
            </a:r>
            <a:r>
              <a:rPr dirty="0" spc="-5"/>
              <a:t> </a:t>
            </a:r>
            <a:r>
              <a:rPr dirty="0" spc="-10"/>
              <a:t>terminology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02" y="1629041"/>
            <a:ext cx="7333836" cy="448983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51477" y="4487164"/>
            <a:ext cx="1774189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14984" marR="5080" indent="-502920">
              <a:lnSpc>
                <a:spcPct val="101400"/>
              </a:lnSpc>
              <a:spcBef>
                <a:spcPts val="50"/>
              </a:spcBef>
            </a:pPr>
            <a:r>
              <a:rPr dirty="0" sz="2800" spc="-310">
                <a:latin typeface="Arial"/>
                <a:cs typeface="Arial"/>
              </a:rPr>
              <a:t>VALIDATION </a:t>
            </a:r>
            <a:r>
              <a:rPr dirty="0" sz="2800" spc="-44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70916" y="2313940"/>
            <a:ext cx="1279525" cy="8826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81305">
              <a:lnSpc>
                <a:spcPct val="100699"/>
              </a:lnSpc>
              <a:spcBef>
                <a:spcPts val="75"/>
              </a:spcBef>
            </a:pPr>
            <a:r>
              <a:rPr dirty="0" sz="2800" spc="-385">
                <a:latin typeface="Arial"/>
                <a:cs typeface="Arial"/>
              </a:rPr>
              <a:t>FULL </a:t>
            </a:r>
            <a:r>
              <a:rPr dirty="0" sz="2800" spc="-459">
                <a:latin typeface="Arial"/>
                <a:cs typeface="Arial"/>
              </a:rPr>
              <a:t>DATASET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39597" y="4508500"/>
            <a:ext cx="1461135" cy="8826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8140" marR="5080" indent="-346075">
              <a:lnSpc>
                <a:spcPct val="100699"/>
              </a:lnSpc>
              <a:spcBef>
                <a:spcPts val="75"/>
              </a:spcBef>
            </a:pPr>
            <a:r>
              <a:rPr dirty="0" sz="2800" spc="-280">
                <a:latin typeface="Arial"/>
                <a:cs typeface="Arial"/>
              </a:rPr>
              <a:t>TRAINING </a:t>
            </a:r>
            <a:r>
              <a:rPr dirty="0" sz="2800" spc="-44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2817" y="5444032"/>
            <a:ext cx="504380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48915">
              <a:lnSpc>
                <a:spcPct val="145000"/>
              </a:lnSpc>
              <a:spcBef>
                <a:spcPts val="100"/>
              </a:spcBef>
            </a:pP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cross-validation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16296" y="6301079"/>
            <a:ext cx="3810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827895" y="3803853"/>
            <a:ext cx="3261360" cy="2295525"/>
            <a:chOff x="8827895" y="3803853"/>
            <a:chExt cx="3261360" cy="2295525"/>
          </a:xfrm>
        </p:grpSpPr>
        <p:sp>
          <p:nvSpPr>
            <p:cNvPr id="10" name="object 10" descr=""/>
            <p:cNvSpPr/>
            <p:nvPr/>
          </p:nvSpPr>
          <p:spPr>
            <a:xfrm>
              <a:off x="8834242" y="3810194"/>
              <a:ext cx="3250565" cy="2284095"/>
            </a:xfrm>
            <a:custGeom>
              <a:avLst/>
              <a:gdLst/>
              <a:ahLst/>
              <a:cxnLst/>
              <a:rect l="l" t="t" r="r" b="b"/>
              <a:pathLst>
                <a:path w="3250565" h="2284095">
                  <a:moveTo>
                    <a:pt x="1625028" y="0"/>
                  </a:moveTo>
                  <a:lnTo>
                    <a:pt x="1569162" y="662"/>
                  </a:lnTo>
                  <a:lnTo>
                    <a:pt x="1513768" y="2634"/>
                  </a:lnTo>
                  <a:lnTo>
                    <a:pt x="1458877" y="5895"/>
                  </a:lnTo>
                  <a:lnTo>
                    <a:pt x="1404520" y="10424"/>
                  </a:lnTo>
                  <a:lnTo>
                    <a:pt x="1350726" y="16199"/>
                  </a:lnTo>
                  <a:lnTo>
                    <a:pt x="1297527" y="23199"/>
                  </a:lnTo>
                  <a:lnTo>
                    <a:pt x="1244951" y="31403"/>
                  </a:lnTo>
                  <a:lnTo>
                    <a:pt x="1193029" y="40790"/>
                  </a:lnTo>
                  <a:lnTo>
                    <a:pt x="1141792" y="51337"/>
                  </a:lnTo>
                  <a:lnTo>
                    <a:pt x="1091270" y="63025"/>
                  </a:lnTo>
                  <a:lnTo>
                    <a:pt x="1041493" y="75832"/>
                  </a:lnTo>
                  <a:lnTo>
                    <a:pt x="992491" y="89736"/>
                  </a:lnTo>
                  <a:lnTo>
                    <a:pt x="944295" y="104717"/>
                  </a:lnTo>
                  <a:lnTo>
                    <a:pt x="896935" y="120752"/>
                  </a:lnTo>
                  <a:lnTo>
                    <a:pt x="850441" y="137822"/>
                  </a:lnTo>
                  <a:lnTo>
                    <a:pt x="804843" y="155903"/>
                  </a:lnTo>
                  <a:lnTo>
                    <a:pt x="760171" y="174976"/>
                  </a:lnTo>
                  <a:lnTo>
                    <a:pt x="716457" y="195019"/>
                  </a:lnTo>
                  <a:lnTo>
                    <a:pt x="673729" y="216011"/>
                  </a:lnTo>
                  <a:lnTo>
                    <a:pt x="632019" y="237930"/>
                  </a:lnTo>
                  <a:lnTo>
                    <a:pt x="591357" y="260755"/>
                  </a:lnTo>
                  <a:lnTo>
                    <a:pt x="551772" y="284465"/>
                  </a:lnTo>
                  <a:lnTo>
                    <a:pt x="513296" y="309039"/>
                  </a:lnTo>
                  <a:lnTo>
                    <a:pt x="475957" y="334456"/>
                  </a:lnTo>
                  <a:lnTo>
                    <a:pt x="439788" y="360693"/>
                  </a:lnTo>
                  <a:lnTo>
                    <a:pt x="404817" y="387730"/>
                  </a:lnTo>
                  <a:lnTo>
                    <a:pt x="371075" y="415546"/>
                  </a:lnTo>
                  <a:lnTo>
                    <a:pt x="338593" y="444120"/>
                  </a:lnTo>
                  <a:lnTo>
                    <a:pt x="307400" y="473429"/>
                  </a:lnTo>
                  <a:lnTo>
                    <a:pt x="277527" y="503453"/>
                  </a:lnTo>
                  <a:lnTo>
                    <a:pt x="249005" y="534171"/>
                  </a:lnTo>
                  <a:lnTo>
                    <a:pt x="221862" y="565562"/>
                  </a:lnTo>
                  <a:lnTo>
                    <a:pt x="196131" y="597603"/>
                  </a:lnTo>
                  <a:lnTo>
                    <a:pt x="171840" y="630274"/>
                  </a:lnTo>
                  <a:lnTo>
                    <a:pt x="149020" y="663554"/>
                  </a:lnTo>
                  <a:lnTo>
                    <a:pt x="127702" y="697421"/>
                  </a:lnTo>
                  <a:lnTo>
                    <a:pt x="107915" y="731854"/>
                  </a:lnTo>
                  <a:lnTo>
                    <a:pt x="89690" y="766831"/>
                  </a:lnTo>
                  <a:lnTo>
                    <a:pt x="73057" y="802333"/>
                  </a:lnTo>
                  <a:lnTo>
                    <a:pt x="58047" y="838336"/>
                  </a:lnTo>
                  <a:lnTo>
                    <a:pt x="44689" y="874821"/>
                  </a:lnTo>
                  <a:lnTo>
                    <a:pt x="33014" y="911765"/>
                  </a:lnTo>
                  <a:lnTo>
                    <a:pt x="23052" y="949148"/>
                  </a:lnTo>
                  <a:lnTo>
                    <a:pt x="14834" y="986948"/>
                  </a:lnTo>
                  <a:lnTo>
                    <a:pt x="8389" y="1025144"/>
                  </a:lnTo>
                  <a:lnTo>
                    <a:pt x="3748" y="1063714"/>
                  </a:lnTo>
                  <a:lnTo>
                    <a:pt x="942" y="1102638"/>
                  </a:lnTo>
                  <a:lnTo>
                    <a:pt x="0" y="1141895"/>
                  </a:lnTo>
                  <a:lnTo>
                    <a:pt x="942" y="1181151"/>
                  </a:lnTo>
                  <a:lnTo>
                    <a:pt x="3748" y="1220075"/>
                  </a:lnTo>
                  <a:lnTo>
                    <a:pt x="8389" y="1258646"/>
                  </a:lnTo>
                  <a:lnTo>
                    <a:pt x="14834" y="1296841"/>
                  </a:lnTo>
                  <a:lnTo>
                    <a:pt x="23052" y="1334641"/>
                  </a:lnTo>
                  <a:lnTo>
                    <a:pt x="33014" y="1372024"/>
                  </a:lnTo>
                  <a:lnTo>
                    <a:pt x="44689" y="1408968"/>
                  </a:lnTo>
                  <a:lnTo>
                    <a:pt x="58047" y="1445453"/>
                  </a:lnTo>
                  <a:lnTo>
                    <a:pt x="73057" y="1481457"/>
                  </a:lnTo>
                  <a:lnTo>
                    <a:pt x="89690" y="1516958"/>
                  </a:lnTo>
                  <a:lnTo>
                    <a:pt x="107915" y="1551936"/>
                  </a:lnTo>
                  <a:lnTo>
                    <a:pt x="127702" y="1586369"/>
                  </a:lnTo>
                  <a:lnTo>
                    <a:pt x="149020" y="1620236"/>
                  </a:lnTo>
                  <a:lnTo>
                    <a:pt x="171840" y="1653515"/>
                  </a:lnTo>
                  <a:lnTo>
                    <a:pt x="196131" y="1686186"/>
                  </a:lnTo>
                  <a:lnTo>
                    <a:pt x="221862" y="1718228"/>
                  </a:lnTo>
                  <a:lnTo>
                    <a:pt x="249005" y="1749618"/>
                  </a:lnTo>
                  <a:lnTo>
                    <a:pt x="277527" y="1780336"/>
                  </a:lnTo>
                  <a:lnTo>
                    <a:pt x="307400" y="1810360"/>
                  </a:lnTo>
                  <a:lnTo>
                    <a:pt x="338593" y="1839670"/>
                  </a:lnTo>
                  <a:lnTo>
                    <a:pt x="371075" y="1868243"/>
                  </a:lnTo>
                  <a:lnTo>
                    <a:pt x="404817" y="1896059"/>
                  </a:lnTo>
                  <a:lnTo>
                    <a:pt x="439788" y="1923096"/>
                  </a:lnTo>
                  <a:lnTo>
                    <a:pt x="475957" y="1949334"/>
                  </a:lnTo>
                  <a:lnTo>
                    <a:pt x="513296" y="1974750"/>
                  </a:lnTo>
                  <a:lnTo>
                    <a:pt x="551772" y="1999324"/>
                  </a:lnTo>
                  <a:lnTo>
                    <a:pt x="591357" y="2023034"/>
                  </a:lnTo>
                  <a:lnTo>
                    <a:pt x="632019" y="2045859"/>
                  </a:lnTo>
                  <a:lnTo>
                    <a:pt x="673729" y="2067778"/>
                  </a:lnTo>
                  <a:lnTo>
                    <a:pt x="716457" y="2088770"/>
                  </a:lnTo>
                  <a:lnTo>
                    <a:pt x="760171" y="2108813"/>
                  </a:lnTo>
                  <a:lnTo>
                    <a:pt x="804843" y="2127886"/>
                  </a:lnTo>
                  <a:lnTo>
                    <a:pt x="850441" y="2145968"/>
                  </a:lnTo>
                  <a:lnTo>
                    <a:pt x="896935" y="2163037"/>
                  </a:lnTo>
                  <a:lnTo>
                    <a:pt x="944295" y="2179072"/>
                  </a:lnTo>
                  <a:lnTo>
                    <a:pt x="992491" y="2194053"/>
                  </a:lnTo>
                  <a:lnTo>
                    <a:pt x="1041493" y="2207957"/>
                  </a:lnTo>
                  <a:lnTo>
                    <a:pt x="1091270" y="2220764"/>
                  </a:lnTo>
                  <a:lnTo>
                    <a:pt x="1141792" y="2232452"/>
                  </a:lnTo>
                  <a:lnTo>
                    <a:pt x="1193029" y="2243000"/>
                  </a:lnTo>
                  <a:lnTo>
                    <a:pt x="1244951" y="2252386"/>
                  </a:lnTo>
                  <a:lnTo>
                    <a:pt x="1297527" y="2260590"/>
                  </a:lnTo>
                  <a:lnTo>
                    <a:pt x="1350726" y="2267590"/>
                  </a:lnTo>
                  <a:lnTo>
                    <a:pt x="1404520" y="2273365"/>
                  </a:lnTo>
                  <a:lnTo>
                    <a:pt x="1458877" y="2277894"/>
                  </a:lnTo>
                  <a:lnTo>
                    <a:pt x="1513768" y="2281155"/>
                  </a:lnTo>
                  <a:lnTo>
                    <a:pt x="1569162" y="2283128"/>
                  </a:lnTo>
                  <a:lnTo>
                    <a:pt x="1625028" y="2283790"/>
                  </a:lnTo>
                  <a:lnTo>
                    <a:pt x="1680894" y="2283128"/>
                  </a:lnTo>
                  <a:lnTo>
                    <a:pt x="1736286" y="2281155"/>
                  </a:lnTo>
                  <a:lnTo>
                    <a:pt x="1791176" y="2277894"/>
                  </a:lnTo>
                  <a:lnTo>
                    <a:pt x="1845533" y="2273365"/>
                  </a:lnTo>
                  <a:lnTo>
                    <a:pt x="1899326" y="2267590"/>
                  </a:lnTo>
                  <a:lnTo>
                    <a:pt x="1952525" y="2260590"/>
                  </a:lnTo>
                  <a:lnTo>
                    <a:pt x="2005100" y="2252386"/>
                  </a:lnTo>
                  <a:lnTo>
                    <a:pt x="2057021" y="2243000"/>
                  </a:lnTo>
                  <a:lnTo>
                    <a:pt x="2108258" y="2232452"/>
                  </a:lnTo>
                  <a:lnTo>
                    <a:pt x="2158779" y="2220764"/>
                  </a:lnTo>
                  <a:lnTo>
                    <a:pt x="2208556" y="2207957"/>
                  </a:lnTo>
                  <a:lnTo>
                    <a:pt x="2257557" y="2194053"/>
                  </a:lnTo>
                  <a:lnTo>
                    <a:pt x="2305753" y="2179072"/>
                  </a:lnTo>
                  <a:lnTo>
                    <a:pt x="2353113" y="2163037"/>
                  </a:lnTo>
                  <a:lnTo>
                    <a:pt x="2399607" y="2145968"/>
                  </a:lnTo>
                  <a:lnTo>
                    <a:pt x="2445204" y="2127886"/>
                  </a:lnTo>
                  <a:lnTo>
                    <a:pt x="2489875" y="2108813"/>
                  </a:lnTo>
                  <a:lnTo>
                    <a:pt x="2533590" y="2088770"/>
                  </a:lnTo>
                  <a:lnTo>
                    <a:pt x="2576317" y="2067778"/>
                  </a:lnTo>
                  <a:lnTo>
                    <a:pt x="2618026" y="2045859"/>
                  </a:lnTo>
                  <a:lnTo>
                    <a:pt x="2658689" y="2023034"/>
                  </a:lnTo>
                  <a:lnTo>
                    <a:pt x="2698273" y="1999324"/>
                  </a:lnTo>
                  <a:lnTo>
                    <a:pt x="2736749" y="1974750"/>
                  </a:lnTo>
                  <a:lnTo>
                    <a:pt x="2774087" y="1949334"/>
                  </a:lnTo>
                  <a:lnTo>
                    <a:pt x="2810257" y="1923096"/>
                  </a:lnTo>
                  <a:lnTo>
                    <a:pt x="2845228" y="1896059"/>
                  </a:lnTo>
                  <a:lnTo>
                    <a:pt x="2878969" y="1868243"/>
                  </a:lnTo>
                  <a:lnTo>
                    <a:pt x="2911451" y="1839670"/>
                  </a:lnTo>
                  <a:lnTo>
                    <a:pt x="2942644" y="1810360"/>
                  </a:lnTo>
                  <a:lnTo>
                    <a:pt x="2972516" y="1780336"/>
                  </a:lnTo>
                  <a:lnTo>
                    <a:pt x="3001039" y="1749618"/>
                  </a:lnTo>
                  <a:lnTo>
                    <a:pt x="3028181" y="1718228"/>
                  </a:lnTo>
                  <a:lnTo>
                    <a:pt x="3053913" y="1686186"/>
                  </a:lnTo>
                  <a:lnTo>
                    <a:pt x="3078204" y="1653515"/>
                  </a:lnTo>
                  <a:lnTo>
                    <a:pt x="3101024" y="1620236"/>
                  </a:lnTo>
                  <a:lnTo>
                    <a:pt x="3122342" y="1586369"/>
                  </a:lnTo>
                  <a:lnTo>
                    <a:pt x="3142129" y="1551936"/>
                  </a:lnTo>
                  <a:lnTo>
                    <a:pt x="3160354" y="1516958"/>
                  </a:lnTo>
                  <a:lnTo>
                    <a:pt x="3176986" y="1481457"/>
                  </a:lnTo>
                  <a:lnTo>
                    <a:pt x="3191997" y="1445453"/>
                  </a:lnTo>
                  <a:lnTo>
                    <a:pt x="3205354" y="1408968"/>
                  </a:lnTo>
                  <a:lnTo>
                    <a:pt x="3217029" y="1372024"/>
                  </a:lnTo>
                  <a:lnTo>
                    <a:pt x="3226991" y="1334641"/>
                  </a:lnTo>
                  <a:lnTo>
                    <a:pt x="3235209" y="1296841"/>
                  </a:lnTo>
                  <a:lnTo>
                    <a:pt x="3241654" y="1258646"/>
                  </a:lnTo>
                  <a:lnTo>
                    <a:pt x="3246295" y="1220075"/>
                  </a:lnTo>
                  <a:lnTo>
                    <a:pt x="3249102" y="1181151"/>
                  </a:lnTo>
                  <a:lnTo>
                    <a:pt x="3250044" y="1141895"/>
                  </a:lnTo>
                  <a:lnTo>
                    <a:pt x="3249102" y="1102638"/>
                  </a:lnTo>
                  <a:lnTo>
                    <a:pt x="3246295" y="1063714"/>
                  </a:lnTo>
                  <a:lnTo>
                    <a:pt x="3241654" y="1025144"/>
                  </a:lnTo>
                  <a:lnTo>
                    <a:pt x="3235209" y="986948"/>
                  </a:lnTo>
                  <a:lnTo>
                    <a:pt x="3226991" y="949148"/>
                  </a:lnTo>
                  <a:lnTo>
                    <a:pt x="3217029" y="911765"/>
                  </a:lnTo>
                  <a:lnTo>
                    <a:pt x="3205354" y="874821"/>
                  </a:lnTo>
                  <a:lnTo>
                    <a:pt x="3191997" y="838336"/>
                  </a:lnTo>
                  <a:lnTo>
                    <a:pt x="3176986" y="802333"/>
                  </a:lnTo>
                  <a:lnTo>
                    <a:pt x="3160354" y="766831"/>
                  </a:lnTo>
                  <a:lnTo>
                    <a:pt x="3142129" y="731854"/>
                  </a:lnTo>
                  <a:lnTo>
                    <a:pt x="3122342" y="697421"/>
                  </a:lnTo>
                  <a:lnTo>
                    <a:pt x="3101024" y="663554"/>
                  </a:lnTo>
                  <a:lnTo>
                    <a:pt x="3078204" y="630274"/>
                  </a:lnTo>
                  <a:lnTo>
                    <a:pt x="3053913" y="597603"/>
                  </a:lnTo>
                  <a:lnTo>
                    <a:pt x="3028181" y="565562"/>
                  </a:lnTo>
                  <a:lnTo>
                    <a:pt x="3001039" y="534171"/>
                  </a:lnTo>
                  <a:lnTo>
                    <a:pt x="2972516" y="503453"/>
                  </a:lnTo>
                  <a:lnTo>
                    <a:pt x="2942644" y="473429"/>
                  </a:lnTo>
                  <a:lnTo>
                    <a:pt x="2911451" y="444120"/>
                  </a:lnTo>
                  <a:lnTo>
                    <a:pt x="2878969" y="415546"/>
                  </a:lnTo>
                  <a:lnTo>
                    <a:pt x="2845228" y="387730"/>
                  </a:lnTo>
                  <a:lnTo>
                    <a:pt x="2810257" y="360693"/>
                  </a:lnTo>
                  <a:lnTo>
                    <a:pt x="2774087" y="334456"/>
                  </a:lnTo>
                  <a:lnTo>
                    <a:pt x="2736749" y="309039"/>
                  </a:lnTo>
                  <a:lnTo>
                    <a:pt x="2698273" y="284465"/>
                  </a:lnTo>
                  <a:lnTo>
                    <a:pt x="2658689" y="260755"/>
                  </a:lnTo>
                  <a:lnTo>
                    <a:pt x="2618026" y="237930"/>
                  </a:lnTo>
                  <a:lnTo>
                    <a:pt x="2576317" y="216011"/>
                  </a:lnTo>
                  <a:lnTo>
                    <a:pt x="2533590" y="195019"/>
                  </a:lnTo>
                  <a:lnTo>
                    <a:pt x="2489875" y="174976"/>
                  </a:lnTo>
                  <a:lnTo>
                    <a:pt x="2445204" y="155903"/>
                  </a:lnTo>
                  <a:lnTo>
                    <a:pt x="2399607" y="137822"/>
                  </a:lnTo>
                  <a:lnTo>
                    <a:pt x="2353113" y="120752"/>
                  </a:lnTo>
                  <a:lnTo>
                    <a:pt x="2305753" y="104717"/>
                  </a:lnTo>
                  <a:lnTo>
                    <a:pt x="2257557" y="89736"/>
                  </a:lnTo>
                  <a:lnTo>
                    <a:pt x="2208556" y="75832"/>
                  </a:lnTo>
                  <a:lnTo>
                    <a:pt x="2158779" y="63025"/>
                  </a:lnTo>
                  <a:lnTo>
                    <a:pt x="2108258" y="51337"/>
                  </a:lnTo>
                  <a:lnTo>
                    <a:pt x="2057021" y="40790"/>
                  </a:lnTo>
                  <a:lnTo>
                    <a:pt x="2005100" y="31403"/>
                  </a:lnTo>
                  <a:lnTo>
                    <a:pt x="1952525" y="23199"/>
                  </a:lnTo>
                  <a:lnTo>
                    <a:pt x="1899326" y="16199"/>
                  </a:lnTo>
                  <a:lnTo>
                    <a:pt x="1845533" y="10424"/>
                  </a:lnTo>
                  <a:lnTo>
                    <a:pt x="1791176" y="5895"/>
                  </a:lnTo>
                  <a:lnTo>
                    <a:pt x="1736286" y="2634"/>
                  </a:lnTo>
                  <a:lnTo>
                    <a:pt x="1680894" y="662"/>
                  </a:lnTo>
                  <a:lnTo>
                    <a:pt x="1625028" y="0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34242" y="3810200"/>
              <a:ext cx="3248660" cy="2282825"/>
            </a:xfrm>
            <a:custGeom>
              <a:avLst/>
              <a:gdLst/>
              <a:ahLst/>
              <a:cxnLst/>
              <a:rect l="l" t="t" r="r" b="b"/>
              <a:pathLst>
                <a:path w="3248659" h="2282825">
                  <a:moveTo>
                    <a:pt x="0" y="1141306"/>
                  </a:moveTo>
                  <a:lnTo>
                    <a:pt x="941" y="1102070"/>
                  </a:lnTo>
                  <a:lnTo>
                    <a:pt x="3747" y="1063165"/>
                  </a:lnTo>
                  <a:lnTo>
                    <a:pt x="8385" y="1024614"/>
                  </a:lnTo>
                  <a:lnTo>
                    <a:pt x="14826" y="986438"/>
                  </a:lnTo>
                  <a:lnTo>
                    <a:pt x="23041" y="948657"/>
                  </a:lnTo>
                  <a:lnTo>
                    <a:pt x="32997" y="911293"/>
                  </a:lnTo>
                  <a:lnTo>
                    <a:pt x="44666" y="874368"/>
                  </a:lnTo>
                  <a:lnTo>
                    <a:pt x="58017" y="837902"/>
                  </a:lnTo>
                  <a:lnTo>
                    <a:pt x="73020" y="801916"/>
                  </a:lnTo>
                  <a:lnTo>
                    <a:pt x="89644" y="766433"/>
                  </a:lnTo>
                  <a:lnTo>
                    <a:pt x="107860" y="731473"/>
                  </a:lnTo>
                  <a:lnTo>
                    <a:pt x="127637" y="697058"/>
                  </a:lnTo>
                  <a:lnTo>
                    <a:pt x="148944" y="663209"/>
                  </a:lnTo>
                  <a:lnTo>
                    <a:pt x="171753" y="629946"/>
                  </a:lnTo>
                  <a:lnTo>
                    <a:pt x="196031" y="597292"/>
                  </a:lnTo>
                  <a:lnTo>
                    <a:pt x="221750" y="565267"/>
                  </a:lnTo>
                  <a:lnTo>
                    <a:pt x="248878" y="533893"/>
                  </a:lnTo>
                  <a:lnTo>
                    <a:pt x="277387" y="503191"/>
                  </a:lnTo>
                  <a:lnTo>
                    <a:pt x="307244" y="473182"/>
                  </a:lnTo>
                  <a:lnTo>
                    <a:pt x="338421" y="443888"/>
                  </a:lnTo>
                  <a:lnTo>
                    <a:pt x="370887" y="415329"/>
                  </a:lnTo>
                  <a:lnTo>
                    <a:pt x="404611" y="387528"/>
                  </a:lnTo>
                  <a:lnTo>
                    <a:pt x="439564" y="360504"/>
                  </a:lnTo>
                  <a:lnTo>
                    <a:pt x="475715" y="334280"/>
                  </a:lnTo>
                  <a:lnTo>
                    <a:pt x="513034" y="308877"/>
                  </a:lnTo>
                  <a:lnTo>
                    <a:pt x="551491" y="284316"/>
                  </a:lnTo>
                  <a:lnTo>
                    <a:pt x="591056" y="260618"/>
                  </a:lnTo>
                  <a:lnTo>
                    <a:pt x="631698" y="237805"/>
                  </a:lnTo>
                  <a:lnTo>
                    <a:pt x="673386" y="215897"/>
                  </a:lnTo>
                  <a:lnTo>
                    <a:pt x="716092" y="194917"/>
                  </a:lnTo>
                  <a:lnTo>
                    <a:pt x="759784" y="174884"/>
                  </a:lnTo>
                  <a:lnTo>
                    <a:pt x="804432" y="155821"/>
                  </a:lnTo>
                  <a:lnTo>
                    <a:pt x="850007" y="137749"/>
                  </a:lnTo>
                  <a:lnTo>
                    <a:pt x="896477" y="120689"/>
                  </a:lnTo>
                  <a:lnTo>
                    <a:pt x="943813" y="104662"/>
                  </a:lnTo>
                  <a:lnTo>
                    <a:pt x="991985" y="89689"/>
                  </a:lnTo>
                  <a:lnTo>
                    <a:pt x="1040961" y="75792"/>
                  </a:lnTo>
                  <a:lnTo>
                    <a:pt x="1090713" y="62992"/>
                  </a:lnTo>
                  <a:lnTo>
                    <a:pt x="1141209" y="51310"/>
                  </a:lnTo>
                  <a:lnTo>
                    <a:pt x="1192419" y="40768"/>
                  </a:lnTo>
                  <a:lnTo>
                    <a:pt x="1244314" y="31386"/>
                  </a:lnTo>
                  <a:lnTo>
                    <a:pt x="1296863" y="23187"/>
                  </a:lnTo>
                  <a:lnTo>
                    <a:pt x="1350035" y="16190"/>
                  </a:lnTo>
                  <a:lnTo>
                    <a:pt x="1403801" y="10418"/>
                  </a:lnTo>
                  <a:lnTo>
                    <a:pt x="1458130" y="5892"/>
                  </a:lnTo>
                  <a:lnTo>
                    <a:pt x="1512992" y="2633"/>
                  </a:lnTo>
                  <a:lnTo>
                    <a:pt x="1568357" y="661"/>
                  </a:lnTo>
                  <a:lnTo>
                    <a:pt x="1624195" y="0"/>
                  </a:lnTo>
                  <a:lnTo>
                    <a:pt x="1680032" y="661"/>
                  </a:lnTo>
                  <a:lnTo>
                    <a:pt x="1735397" y="2633"/>
                  </a:lnTo>
                  <a:lnTo>
                    <a:pt x="1790260" y="5892"/>
                  </a:lnTo>
                  <a:lnTo>
                    <a:pt x="1844589" y="10418"/>
                  </a:lnTo>
                  <a:lnTo>
                    <a:pt x="1898355" y="16190"/>
                  </a:lnTo>
                  <a:lnTo>
                    <a:pt x="1951527" y="23187"/>
                  </a:lnTo>
                  <a:lnTo>
                    <a:pt x="2004076" y="31386"/>
                  </a:lnTo>
                  <a:lnTo>
                    <a:pt x="2055971" y="40768"/>
                  </a:lnTo>
                  <a:lnTo>
                    <a:pt x="2107181" y="51310"/>
                  </a:lnTo>
                  <a:lnTo>
                    <a:pt x="2157677" y="62992"/>
                  </a:lnTo>
                  <a:lnTo>
                    <a:pt x="2207429" y="75792"/>
                  </a:lnTo>
                  <a:lnTo>
                    <a:pt x="2256405" y="89689"/>
                  </a:lnTo>
                  <a:lnTo>
                    <a:pt x="2304577" y="104662"/>
                  </a:lnTo>
                  <a:lnTo>
                    <a:pt x="2351913" y="120689"/>
                  </a:lnTo>
                  <a:lnTo>
                    <a:pt x="2398383" y="137749"/>
                  </a:lnTo>
                  <a:lnTo>
                    <a:pt x="2443958" y="155821"/>
                  </a:lnTo>
                  <a:lnTo>
                    <a:pt x="2488606" y="174884"/>
                  </a:lnTo>
                  <a:lnTo>
                    <a:pt x="2532299" y="194917"/>
                  </a:lnTo>
                  <a:lnTo>
                    <a:pt x="2575004" y="215897"/>
                  </a:lnTo>
                  <a:lnTo>
                    <a:pt x="2616693" y="237805"/>
                  </a:lnTo>
                  <a:lnTo>
                    <a:pt x="2657335" y="260618"/>
                  </a:lnTo>
                  <a:lnTo>
                    <a:pt x="2696899" y="284316"/>
                  </a:lnTo>
                  <a:lnTo>
                    <a:pt x="2735356" y="308877"/>
                  </a:lnTo>
                  <a:lnTo>
                    <a:pt x="2772675" y="334280"/>
                  </a:lnTo>
                  <a:lnTo>
                    <a:pt x="2808826" y="360504"/>
                  </a:lnTo>
                  <a:lnTo>
                    <a:pt x="2843779" y="387528"/>
                  </a:lnTo>
                  <a:lnTo>
                    <a:pt x="2877504" y="415329"/>
                  </a:lnTo>
                  <a:lnTo>
                    <a:pt x="2909970" y="443888"/>
                  </a:lnTo>
                  <a:lnTo>
                    <a:pt x="2941146" y="473182"/>
                  </a:lnTo>
                  <a:lnTo>
                    <a:pt x="2971004" y="503191"/>
                  </a:lnTo>
                  <a:lnTo>
                    <a:pt x="2999512" y="533893"/>
                  </a:lnTo>
                  <a:lnTo>
                    <a:pt x="3026641" y="565267"/>
                  </a:lnTo>
                  <a:lnTo>
                    <a:pt x="3052359" y="597292"/>
                  </a:lnTo>
                  <a:lnTo>
                    <a:pt x="3076638" y="629946"/>
                  </a:lnTo>
                  <a:lnTo>
                    <a:pt x="3099446" y="663209"/>
                  </a:lnTo>
                  <a:lnTo>
                    <a:pt x="3120754" y="697058"/>
                  </a:lnTo>
                  <a:lnTo>
                    <a:pt x="3140530" y="731473"/>
                  </a:lnTo>
                  <a:lnTo>
                    <a:pt x="3158746" y="766433"/>
                  </a:lnTo>
                  <a:lnTo>
                    <a:pt x="3175370" y="801916"/>
                  </a:lnTo>
                  <a:lnTo>
                    <a:pt x="3190373" y="837902"/>
                  </a:lnTo>
                  <a:lnTo>
                    <a:pt x="3203724" y="874368"/>
                  </a:lnTo>
                  <a:lnTo>
                    <a:pt x="3215393" y="911293"/>
                  </a:lnTo>
                  <a:lnTo>
                    <a:pt x="3225350" y="948657"/>
                  </a:lnTo>
                  <a:lnTo>
                    <a:pt x="3233564" y="986438"/>
                  </a:lnTo>
                  <a:lnTo>
                    <a:pt x="3240006" y="1024614"/>
                  </a:lnTo>
                  <a:lnTo>
                    <a:pt x="3244644" y="1063165"/>
                  </a:lnTo>
                  <a:lnTo>
                    <a:pt x="3247449" y="1102070"/>
                  </a:lnTo>
                  <a:lnTo>
                    <a:pt x="3248391" y="1141306"/>
                  </a:lnTo>
                  <a:lnTo>
                    <a:pt x="3247449" y="1180543"/>
                  </a:lnTo>
                  <a:lnTo>
                    <a:pt x="3244644" y="1219447"/>
                  </a:lnTo>
                  <a:lnTo>
                    <a:pt x="3240006" y="1257998"/>
                  </a:lnTo>
                  <a:lnTo>
                    <a:pt x="3233564" y="1296175"/>
                  </a:lnTo>
                  <a:lnTo>
                    <a:pt x="3225350" y="1333956"/>
                  </a:lnTo>
                  <a:lnTo>
                    <a:pt x="3215393" y="1371319"/>
                  </a:lnTo>
                  <a:lnTo>
                    <a:pt x="3203724" y="1408245"/>
                  </a:lnTo>
                  <a:lnTo>
                    <a:pt x="3190373" y="1444711"/>
                  </a:lnTo>
                  <a:lnTo>
                    <a:pt x="3175370" y="1480696"/>
                  </a:lnTo>
                  <a:lnTo>
                    <a:pt x="3158746" y="1516179"/>
                  </a:lnTo>
                  <a:lnTo>
                    <a:pt x="3140530" y="1551139"/>
                  </a:lnTo>
                  <a:lnTo>
                    <a:pt x="3120754" y="1585554"/>
                  </a:lnTo>
                  <a:lnTo>
                    <a:pt x="3099446" y="1619404"/>
                  </a:lnTo>
                  <a:lnTo>
                    <a:pt x="3076638" y="1652666"/>
                  </a:lnTo>
                  <a:lnTo>
                    <a:pt x="3052359" y="1685321"/>
                  </a:lnTo>
                  <a:lnTo>
                    <a:pt x="3026641" y="1717346"/>
                  </a:lnTo>
                  <a:lnTo>
                    <a:pt x="2999512" y="1748720"/>
                  </a:lnTo>
                  <a:lnTo>
                    <a:pt x="2971004" y="1779422"/>
                  </a:lnTo>
                  <a:lnTo>
                    <a:pt x="2941146" y="1809430"/>
                  </a:lnTo>
                  <a:lnTo>
                    <a:pt x="2909970" y="1838725"/>
                  </a:lnTo>
                  <a:lnTo>
                    <a:pt x="2877504" y="1867283"/>
                  </a:lnTo>
                  <a:lnTo>
                    <a:pt x="2843779" y="1895085"/>
                  </a:lnTo>
                  <a:lnTo>
                    <a:pt x="2808826" y="1922108"/>
                  </a:lnTo>
                  <a:lnTo>
                    <a:pt x="2772675" y="1948332"/>
                  </a:lnTo>
                  <a:lnTo>
                    <a:pt x="2735356" y="1973735"/>
                  </a:lnTo>
                  <a:lnTo>
                    <a:pt x="2696899" y="1998296"/>
                  </a:lnTo>
                  <a:lnTo>
                    <a:pt x="2657335" y="2021994"/>
                  </a:lnTo>
                  <a:lnTo>
                    <a:pt x="2616693" y="2044807"/>
                  </a:lnTo>
                  <a:lnTo>
                    <a:pt x="2575004" y="2066715"/>
                  </a:lnTo>
                  <a:lnTo>
                    <a:pt x="2532299" y="2087696"/>
                  </a:lnTo>
                  <a:lnTo>
                    <a:pt x="2488606" y="2107728"/>
                  </a:lnTo>
                  <a:lnTo>
                    <a:pt x="2443958" y="2126791"/>
                  </a:lnTo>
                  <a:lnTo>
                    <a:pt x="2398383" y="2144863"/>
                  </a:lnTo>
                  <a:lnTo>
                    <a:pt x="2351913" y="2161924"/>
                  </a:lnTo>
                  <a:lnTo>
                    <a:pt x="2304577" y="2177951"/>
                  </a:lnTo>
                  <a:lnTo>
                    <a:pt x="2256405" y="2192923"/>
                  </a:lnTo>
                  <a:lnTo>
                    <a:pt x="2207429" y="2206820"/>
                  </a:lnTo>
                  <a:lnTo>
                    <a:pt x="2157677" y="2219620"/>
                  </a:lnTo>
                  <a:lnTo>
                    <a:pt x="2107181" y="2231302"/>
                  </a:lnTo>
                  <a:lnTo>
                    <a:pt x="2055971" y="2241844"/>
                  </a:lnTo>
                  <a:lnTo>
                    <a:pt x="2004076" y="2251226"/>
                  </a:lnTo>
                  <a:lnTo>
                    <a:pt x="1951527" y="2259426"/>
                  </a:lnTo>
                  <a:lnTo>
                    <a:pt x="1898355" y="2266422"/>
                  </a:lnTo>
                  <a:lnTo>
                    <a:pt x="1844589" y="2272194"/>
                  </a:lnTo>
                  <a:lnTo>
                    <a:pt x="1790260" y="2276720"/>
                  </a:lnTo>
                  <a:lnTo>
                    <a:pt x="1735397" y="2279980"/>
                  </a:lnTo>
                  <a:lnTo>
                    <a:pt x="1680032" y="2281951"/>
                  </a:lnTo>
                  <a:lnTo>
                    <a:pt x="1624195" y="2282613"/>
                  </a:lnTo>
                  <a:lnTo>
                    <a:pt x="1568357" y="2281951"/>
                  </a:lnTo>
                  <a:lnTo>
                    <a:pt x="1512992" y="2279980"/>
                  </a:lnTo>
                  <a:lnTo>
                    <a:pt x="1458130" y="2276720"/>
                  </a:lnTo>
                  <a:lnTo>
                    <a:pt x="1403801" y="2272194"/>
                  </a:lnTo>
                  <a:lnTo>
                    <a:pt x="1350035" y="2266422"/>
                  </a:lnTo>
                  <a:lnTo>
                    <a:pt x="1296863" y="2259426"/>
                  </a:lnTo>
                  <a:lnTo>
                    <a:pt x="1244314" y="2251226"/>
                  </a:lnTo>
                  <a:lnTo>
                    <a:pt x="1192419" y="2241844"/>
                  </a:lnTo>
                  <a:lnTo>
                    <a:pt x="1141209" y="2231302"/>
                  </a:lnTo>
                  <a:lnTo>
                    <a:pt x="1090713" y="2219620"/>
                  </a:lnTo>
                  <a:lnTo>
                    <a:pt x="1040961" y="2206820"/>
                  </a:lnTo>
                  <a:lnTo>
                    <a:pt x="991985" y="2192923"/>
                  </a:lnTo>
                  <a:lnTo>
                    <a:pt x="943813" y="2177951"/>
                  </a:lnTo>
                  <a:lnTo>
                    <a:pt x="896477" y="2161924"/>
                  </a:lnTo>
                  <a:lnTo>
                    <a:pt x="850007" y="2144863"/>
                  </a:lnTo>
                  <a:lnTo>
                    <a:pt x="804432" y="2126791"/>
                  </a:lnTo>
                  <a:lnTo>
                    <a:pt x="759784" y="2107728"/>
                  </a:lnTo>
                  <a:lnTo>
                    <a:pt x="716092" y="2087696"/>
                  </a:lnTo>
                  <a:lnTo>
                    <a:pt x="673386" y="2066715"/>
                  </a:lnTo>
                  <a:lnTo>
                    <a:pt x="631698" y="2044807"/>
                  </a:lnTo>
                  <a:lnTo>
                    <a:pt x="591056" y="2021994"/>
                  </a:lnTo>
                  <a:lnTo>
                    <a:pt x="551491" y="1998296"/>
                  </a:lnTo>
                  <a:lnTo>
                    <a:pt x="513034" y="1973735"/>
                  </a:lnTo>
                  <a:lnTo>
                    <a:pt x="475715" y="1948332"/>
                  </a:lnTo>
                  <a:lnTo>
                    <a:pt x="439564" y="1922108"/>
                  </a:lnTo>
                  <a:lnTo>
                    <a:pt x="404611" y="1895085"/>
                  </a:lnTo>
                  <a:lnTo>
                    <a:pt x="370887" y="1867283"/>
                  </a:lnTo>
                  <a:lnTo>
                    <a:pt x="338421" y="1838725"/>
                  </a:lnTo>
                  <a:lnTo>
                    <a:pt x="307244" y="1809430"/>
                  </a:lnTo>
                  <a:lnTo>
                    <a:pt x="277387" y="1779422"/>
                  </a:lnTo>
                  <a:lnTo>
                    <a:pt x="248878" y="1748720"/>
                  </a:lnTo>
                  <a:lnTo>
                    <a:pt x="221750" y="1717346"/>
                  </a:lnTo>
                  <a:lnTo>
                    <a:pt x="196031" y="1685321"/>
                  </a:lnTo>
                  <a:lnTo>
                    <a:pt x="171753" y="1652666"/>
                  </a:lnTo>
                  <a:lnTo>
                    <a:pt x="148944" y="1619404"/>
                  </a:lnTo>
                  <a:lnTo>
                    <a:pt x="127637" y="1585554"/>
                  </a:lnTo>
                  <a:lnTo>
                    <a:pt x="107860" y="1551139"/>
                  </a:lnTo>
                  <a:lnTo>
                    <a:pt x="89644" y="1516179"/>
                  </a:lnTo>
                  <a:lnTo>
                    <a:pt x="73020" y="1480696"/>
                  </a:lnTo>
                  <a:lnTo>
                    <a:pt x="58017" y="1444711"/>
                  </a:lnTo>
                  <a:lnTo>
                    <a:pt x="44666" y="1408245"/>
                  </a:lnTo>
                  <a:lnTo>
                    <a:pt x="32997" y="1371319"/>
                  </a:lnTo>
                  <a:lnTo>
                    <a:pt x="23041" y="1333956"/>
                  </a:lnTo>
                  <a:lnTo>
                    <a:pt x="14826" y="1296175"/>
                  </a:lnTo>
                  <a:lnTo>
                    <a:pt x="8385" y="1257998"/>
                  </a:lnTo>
                  <a:lnTo>
                    <a:pt x="3747" y="1219447"/>
                  </a:lnTo>
                  <a:lnTo>
                    <a:pt x="941" y="1180543"/>
                  </a:lnTo>
                  <a:lnTo>
                    <a:pt x="0" y="1141306"/>
                  </a:lnTo>
                  <a:close/>
                </a:path>
              </a:pathLst>
            </a:custGeom>
            <a:ln w="12693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399609" y="4487164"/>
            <a:ext cx="2120265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687070" marR="5080" indent="-675005">
              <a:lnSpc>
                <a:spcPct val="101400"/>
              </a:lnSpc>
              <a:spcBef>
                <a:spcPts val="50"/>
              </a:spcBef>
            </a:pPr>
            <a:r>
              <a:rPr dirty="0" sz="2800" spc="-345">
                <a:latin typeface="Arial"/>
                <a:cs typeface="Arial"/>
              </a:rPr>
              <a:t>INDEPENDENT </a:t>
            </a:r>
            <a:r>
              <a:rPr dirty="0" sz="2800" spc="-44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7" y="1798828"/>
            <a:ext cx="4358005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1.</a:t>
            </a:r>
            <a:r>
              <a:rPr dirty="0" sz="2800">
                <a:latin typeface="Times New Roman"/>
                <a:cs typeface="Times New Roman"/>
              </a:rPr>
              <a:t>	Split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k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groups </a:t>
            </a:r>
            <a:r>
              <a:rPr dirty="0" sz="2800">
                <a:latin typeface="Times New Roman"/>
                <a:cs typeface="Times New Roman"/>
              </a:rPr>
              <a:t>(a.k.a.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subsets,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partitions)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dirty="0" spc="-10"/>
              <a:t>Cross</a:t>
            </a:r>
            <a:r>
              <a:rPr dirty="0"/>
              <a:t>	</a:t>
            </a:r>
            <a:r>
              <a:rPr dirty="0" spc="-10"/>
              <a:t>validation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890978" y="70957"/>
            <a:ext cx="7301230" cy="6787515"/>
            <a:chOff x="4890978" y="70957"/>
            <a:chExt cx="7301230" cy="67875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4481" y="141962"/>
              <a:ext cx="3262937" cy="331204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3322" y="75605"/>
              <a:ext cx="3262935" cy="33120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9819" y="3344372"/>
              <a:ext cx="3792180" cy="346102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36454" y="87332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36454" y="3442449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14275" y="3442449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14275" y="87332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7" y="1798828"/>
            <a:ext cx="3961129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2.</a:t>
            </a:r>
            <a:r>
              <a:rPr dirty="0" sz="2800">
                <a:latin typeface="Times New Roman"/>
                <a:cs typeface="Times New Roman"/>
              </a:rPr>
              <a:t>	Train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k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1 </a:t>
            </a:r>
            <a:r>
              <a:rPr dirty="0" sz="2800" spc="-10">
                <a:latin typeface="Times New Roman"/>
                <a:cs typeface="Times New Roman"/>
              </a:rPr>
              <a:t>subsets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890978" y="70957"/>
            <a:ext cx="7301230" cy="6787515"/>
            <a:chOff x="4890978" y="70957"/>
            <a:chExt cx="7301230" cy="67875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481" y="141962"/>
              <a:ext cx="3262937" cy="331204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3322" y="75605"/>
              <a:ext cx="3262935" cy="33120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819" y="3344372"/>
              <a:ext cx="3792180" cy="346102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36454" y="87332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836454" y="3442449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14275" y="3442449"/>
              <a:ext cx="3161665" cy="3164840"/>
            </a:xfrm>
            <a:custGeom>
              <a:avLst/>
              <a:gdLst/>
              <a:ahLst/>
              <a:cxnLst/>
              <a:rect l="l" t="t" r="r" b="b"/>
              <a:pathLst>
                <a:path w="3161665" h="3164840">
                  <a:moveTo>
                    <a:pt x="0" y="0"/>
                  </a:moveTo>
                  <a:lnTo>
                    <a:pt x="3161136" y="0"/>
                  </a:lnTo>
                  <a:lnTo>
                    <a:pt x="3161136" y="3164699"/>
                  </a:lnTo>
                  <a:lnTo>
                    <a:pt x="0" y="3164699"/>
                  </a:lnTo>
                  <a:lnTo>
                    <a:pt x="0" y="0"/>
                  </a:lnTo>
                  <a:close/>
                </a:path>
              </a:pathLst>
            </a:custGeom>
            <a:ln w="32751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dirty="0" spc="-10"/>
              <a:t>Cross</a:t>
            </a:r>
            <a:r>
              <a:rPr dirty="0"/>
              <a:t>	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9" y="1798827"/>
            <a:ext cx="4700905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3.</a:t>
            </a:r>
            <a:r>
              <a:rPr dirty="0" sz="2800">
                <a:latin typeface="Times New Roman"/>
                <a:cs typeface="Times New Roman"/>
              </a:rPr>
              <a:t>	Evaluate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0">
                <a:latin typeface="Times New Roman"/>
                <a:cs typeface="Times New Roman"/>
              </a:rPr>
              <a:t> subset </a:t>
            </a:r>
            <a:r>
              <a:rPr dirty="0" sz="2800" i="1">
                <a:latin typeface="Times New Roman"/>
                <a:cs typeface="Times New Roman"/>
              </a:rPr>
              <a:t>k</a:t>
            </a:r>
            <a:r>
              <a:rPr dirty="0" sz="2800" spc="-4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(calculate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evaluation statistic)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890978" y="68282"/>
            <a:ext cx="7301230" cy="6790055"/>
            <a:chOff x="4890978" y="68282"/>
            <a:chExt cx="7301230" cy="67900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481" y="141960"/>
              <a:ext cx="3262937" cy="33120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3322" y="75602"/>
              <a:ext cx="3262937" cy="331205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819" y="3344372"/>
              <a:ext cx="3792180" cy="3461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36454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836454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14275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03517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3162749" y="0"/>
                  </a:moveTo>
                  <a:lnTo>
                    <a:pt x="0" y="0"/>
                  </a:lnTo>
                  <a:lnTo>
                    <a:pt x="0" y="3166314"/>
                  </a:lnTo>
                  <a:lnTo>
                    <a:pt x="3162749" y="3166314"/>
                  </a:lnTo>
                  <a:lnTo>
                    <a:pt x="3162749" y="0"/>
                  </a:lnTo>
                  <a:close/>
                </a:path>
              </a:pathLst>
            </a:custGeom>
            <a:solidFill>
              <a:srgbClr val="FF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03517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dirty="0" spc="-5"/>
              <a:t> 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9" y="1798827"/>
            <a:ext cx="2719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4.</a:t>
            </a:r>
            <a:r>
              <a:rPr dirty="0" sz="2800">
                <a:latin typeface="Times New Roman"/>
                <a:cs typeface="Times New Roman"/>
              </a:rPr>
              <a:t>	Repeat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 i="1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890978" y="68282"/>
            <a:ext cx="7301230" cy="6790055"/>
            <a:chOff x="4890978" y="68282"/>
            <a:chExt cx="7301230" cy="67900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481" y="141960"/>
              <a:ext cx="3262937" cy="33120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3322" y="75602"/>
              <a:ext cx="3262937" cy="331205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819" y="3344372"/>
              <a:ext cx="3792180" cy="3461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36454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3162749" y="0"/>
                  </a:moveTo>
                  <a:lnTo>
                    <a:pt x="0" y="0"/>
                  </a:lnTo>
                  <a:lnTo>
                    <a:pt x="0" y="3166314"/>
                  </a:lnTo>
                  <a:lnTo>
                    <a:pt x="3162749" y="3166314"/>
                  </a:lnTo>
                  <a:lnTo>
                    <a:pt x="3162749" y="0"/>
                  </a:lnTo>
                  <a:close/>
                </a:path>
              </a:pathLst>
            </a:custGeom>
            <a:solidFill>
              <a:srgbClr val="0070C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836454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36454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14275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14275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dirty="0" spc="-5"/>
              <a:t> 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9" y="1798827"/>
            <a:ext cx="2719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4.</a:t>
            </a:r>
            <a:r>
              <a:rPr dirty="0" sz="2800">
                <a:latin typeface="Times New Roman"/>
                <a:cs typeface="Times New Roman"/>
              </a:rPr>
              <a:t>	Repeat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 i="1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890978" y="68282"/>
            <a:ext cx="7301230" cy="6790055"/>
            <a:chOff x="4890978" y="68282"/>
            <a:chExt cx="7301230" cy="67900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481" y="141960"/>
              <a:ext cx="3262937" cy="33120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3322" y="75602"/>
              <a:ext cx="3262937" cy="331205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819" y="3344372"/>
              <a:ext cx="3792180" cy="3461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14029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3162749" y="0"/>
                  </a:moveTo>
                  <a:lnTo>
                    <a:pt x="0" y="0"/>
                  </a:lnTo>
                  <a:lnTo>
                    <a:pt x="0" y="3166313"/>
                  </a:lnTo>
                  <a:lnTo>
                    <a:pt x="3162749" y="3166313"/>
                  </a:lnTo>
                  <a:lnTo>
                    <a:pt x="3162749" y="0"/>
                  </a:lnTo>
                  <a:close/>
                </a:path>
              </a:pathLst>
            </a:custGeom>
            <a:solidFill>
              <a:srgbClr val="00B05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14029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36454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14275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36454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dirty="0" spc="-5"/>
              <a:t> 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979" y="1798827"/>
            <a:ext cx="2719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4.</a:t>
            </a:r>
            <a:r>
              <a:rPr dirty="0" sz="2800">
                <a:latin typeface="Times New Roman"/>
                <a:cs typeface="Times New Roman"/>
              </a:rPr>
              <a:t>	Repeat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 i="1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890978" y="68282"/>
            <a:ext cx="7301230" cy="6790055"/>
            <a:chOff x="4890978" y="68282"/>
            <a:chExt cx="7301230" cy="67900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481" y="141960"/>
              <a:ext cx="3262937" cy="33120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978" y="3442449"/>
              <a:ext cx="3749944" cy="3415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3322" y="75602"/>
              <a:ext cx="3262937" cy="331205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819" y="3344372"/>
              <a:ext cx="3792180" cy="3461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14275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14275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35718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3162749" y="0"/>
                  </a:moveTo>
                  <a:lnTo>
                    <a:pt x="0" y="0"/>
                  </a:lnTo>
                  <a:lnTo>
                    <a:pt x="0" y="3166313"/>
                  </a:lnTo>
                  <a:lnTo>
                    <a:pt x="3162749" y="3166313"/>
                  </a:lnTo>
                  <a:lnTo>
                    <a:pt x="3162749" y="0"/>
                  </a:lnTo>
                  <a:close/>
                </a:path>
              </a:pathLst>
            </a:custGeom>
            <a:solidFill>
              <a:srgbClr val="7030A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35718" y="3442449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41473" y="87332"/>
              <a:ext cx="3162935" cy="3166745"/>
            </a:xfrm>
            <a:custGeom>
              <a:avLst/>
              <a:gdLst/>
              <a:ahLst/>
              <a:cxnLst/>
              <a:rect l="l" t="t" r="r" b="b"/>
              <a:pathLst>
                <a:path w="3162934" h="3166745">
                  <a:moveTo>
                    <a:pt x="0" y="0"/>
                  </a:moveTo>
                  <a:lnTo>
                    <a:pt x="3162749" y="0"/>
                  </a:lnTo>
                  <a:lnTo>
                    <a:pt x="3162749" y="3166314"/>
                  </a:lnTo>
                  <a:lnTo>
                    <a:pt x="0" y="31663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510" y="3160885"/>
            <a:ext cx="3565189" cy="365038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dirty="0" spc="-5"/>
              <a:t> 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1787" y="1673859"/>
            <a:ext cx="4662805" cy="33839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Times New Roman"/>
                <a:cs typeface="Times New Roman"/>
              </a:rPr>
              <a:t>5.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Take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summary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statistics </a:t>
            </a:r>
            <a:r>
              <a:rPr dirty="0" sz="2800">
                <a:latin typeface="Times New Roman"/>
                <a:cs typeface="Times New Roman"/>
              </a:rPr>
              <a:t>(mean,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sd,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etc.)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subset evaluations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 marR="371475">
              <a:lnSpc>
                <a:spcPts val="3000"/>
              </a:lnSpc>
            </a:pPr>
            <a:r>
              <a:rPr dirty="0" sz="2800" spc="-10">
                <a:latin typeface="Times New Roman"/>
                <a:cs typeface="Times New Roman"/>
              </a:rPr>
              <a:t>Finally,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 </a:t>
            </a:r>
            <a:r>
              <a:rPr dirty="0" sz="2800">
                <a:latin typeface="Times New Roman"/>
                <a:cs typeface="Times New Roman"/>
              </a:rPr>
              <a:t>evaluations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determine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parameter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settings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optimal complexity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7979" y="856734"/>
            <a:ext cx="5509350" cy="55484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3672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940" algn="l"/>
              </a:tabLst>
            </a:pPr>
            <a:r>
              <a:rPr dirty="0" spc="-10"/>
              <a:t>Cross</a:t>
            </a:r>
            <a:r>
              <a:rPr dirty="0"/>
              <a:t>	</a:t>
            </a:r>
            <a:r>
              <a:rPr dirty="0" spc="-10"/>
              <a:t>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complexity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8384" y="1673859"/>
            <a:ext cx="48596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messy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varying</a:t>
            </a:r>
            <a:r>
              <a:rPr dirty="0" sz="2800" spc="-10">
                <a:latin typeface="Times New Roman"/>
                <a:cs typeface="Times New Roman"/>
              </a:rPr>
              <a:t> degrees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3049" y="45267"/>
            <a:ext cx="5703682" cy="66995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41" y="1981708"/>
            <a:ext cx="9816465" cy="28752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967105" indent="-22923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implement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cross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suite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varying</a:t>
            </a:r>
            <a:r>
              <a:rPr dirty="0" sz="2800" spc="-10">
                <a:latin typeface="Times New Roman"/>
                <a:cs typeface="Times New Roman"/>
              </a:rPr>
              <a:t> complexity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associated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metrics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conduct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selection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choose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“optimal”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tuning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9895" y="919785"/>
            <a:ext cx="7143097" cy="57877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6941" y="1554988"/>
            <a:ext cx="3568065" cy="30029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209550" indent="-22923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downloaded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from </a:t>
            </a:r>
            <a:r>
              <a:rPr dirty="0" sz="2800">
                <a:latin typeface="Times New Roman"/>
                <a:cs typeface="Times New Roman"/>
              </a:rPr>
              <a:t>GBIF with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package spocc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Times New Roman"/>
                <a:cs typeface="Times New Roman"/>
              </a:rPr>
              <a:t>initially,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400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00"/>
              </a:lnSpc>
              <a:spcBef>
                <a:spcPts val="114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after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processing </a:t>
            </a:r>
            <a:r>
              <a:rPr dirty="0" sz="2800">
                <a:latin typeface="Times New Roman"/>
                <a:cs typeface="Times New Roman"/>
              </a:rPr>
              <a:t>(geographic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spatial </a:t>
            </a:r>
            <a:r>
              <a:rPr dirty="0" sz="2800">
                <a:latin typeface="Times New Roman"/>
                <a:cs typeface="Times New Roman"/>
              </a:rPr>
              <a:t>filtering),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155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10765" y="2017267"/>
            <a:ext cx="242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i="1">
                <a:latin typeface="Arial"/>
                <a:cs typeface="Arial"/>
              </a:rPr>
              <a:t>Myrmecophaga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tridactyla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9989" y="98348"/>
            <a:ext cx="2793993" cy="1892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25"/>
              <a:t> </a:t>
            </a:r>
            <a:r>
              <a:rPr dirty="0"/>
              <a:t>Giant</a:t>
            </a:r>
            <a:r>
              <a:rPr dirty="0" spc="-254"/>
              <a:t> </a:t>
            </a:r>
            <a:r>
              <a:rPr dirty="0" spc="-10"/>
              <a:t>Anteater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37" y="623315"/>
            <a:ext cx="8606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784" algn="l"/>
              </a:tabLst>
            </a:pPr>
            <a:r>
              <a:rPr dirty="0"/>
              <a:t>How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evaluate</a:t>
            </a:r>
            <a:r>
              <a:rPr dirty="0" spc="-15"/>
              <a:t> </a:t>
            </a:r>
            <a:r>
              <a:rPr dirty="0"/>
              <a:t>models</a:t>
            </a:r>
            <a:r>
              <a:rPr dirty="0" spc="-5"/>
              <a:t> </a:t>
            </a:r>
            <a:r>
              <a:rPr dirty="0" spc="-20"/>
              <a:t>when</a:t>
            </a:r>
            <a:r>
              <a:rPr dirty="0"/>
              <a:t>	</a:t>
            </a:r>
            <a:r>
              <a:rPr dirty="0" spc="-10"/>
              <a:t>tuning?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574" y="1878076"/>
            <a:ext cx="105689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could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ask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(training</a:t>
            </a:r>
            <a:r>
              <a:rPr dirty="0" sz="2800" spc="-10">
                <a:latin typeface="Times New Roman"/>
                <a:cs typeface="Times New Roman"/>
              </a:rPr>
              <a:t> data)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142" y="2485088"/>
            <a:ext cx="4182238" cy="428217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4740" y="2472899"/>
            <a:ext cx="4727778" cy="43363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37" y="623315"/>
            <a:ext cx="8606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784" algn="l"/>
              </a:tabLst>
            </a:pPr>
            <a:r>
              <a:rPr dirty="0"/>
              <a:t>How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evaluate</a:t>
            </a:r>
            <a:r>
              <a:rPr dirty="0" spc="-15"/>
              <a:t> </a:t>
            </a:r>
            <a:r>
              <a:rPr dirty="0"/>
              <a:t>models</a:t>
            </a:r>
            <a:r>
              <a:rPr dirty="0" spc="-5"/>
              <a:t> </a:t>
            </a:r>
            <a:r>
              <a:rPr dirty="0" spc="-20"/>
              <a:t>when</a:t>
            </a:r>
            <a:r>
              <a:rPr dirty="0"/>
              <a:t>	</a:t>
            </a:r>
            <a:r>
              <a:rPr dirty="0" spc="-10"/>
              <a:t>tuning?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574" y="1878076"/>
            <a:ext cx="89414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could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well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independent</a:t>
            </a:r>
            <a:r>
              <a:rPr dirty="0" sz="2800" spc="-20">
                <a:latin typeface="Times New Roman"/>
                <a:cs typeface="Times New Roman"/>
              </a:rPr>
              <a:t> data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796180" y="2909112"/>
            <a:ext cx="7228205" cy="3307079"/>
            <a:chOff x="4796180" y="2909112"/>
            <a:chExt cx="7228205" cy="330707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6180" y="2909112"/>
              <a:ext cx="3603299" cy="33070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990" y="2909112"/>
              <a:ext cx="3603305" cy="3307024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638" y="2555348"/>
            <a:ext cx="4138334" cy="42357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37" y="623315"/>
            <a:ext cx="8606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784" algn="l"/>
              </a:tabLst>
            </a:pPr>
            <a:r>
              <a:rPr dirty="0"/>
              <a:t>How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evaluate</a:t>
            </a:r>
            <a:r>
              <a:rPr dirty="0" spc="-15"/>
              <a:t> </a:t>
            </a:r>
            <a:r>
              <a:rPr dirty="0"/>
              <a:t>models</a:t>
            </a:r>
            <a:r>
              <a:rPr dirty="0" spc="-5"/>
              <a:t> </a:t>
            </a:r>
            <a:r>
              <a:rPr dirty="0" spc="-20"/>
              <a:t>when</a:t>
            </a:r>
            <a:r>
              <a:rPr dirty="0"/>
              <a:t>	</a:t>
            </a:r>
            <a:r>
              <a:rPr dirty="0" spc="-10"/>
              <a:t>tuning?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574" y="1878076"/>
            <a:ext cx="11880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could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well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holdout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average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(testing</a:t>
            </a:r>
            <a:r>
              <a:rPr dirty="0" sz="2800" spc="-10">
                <a:latin typeface="Times New Roman"/>
                <a:cs typeface="Times New Roman"/>
              </a:rPr>
              <a:t> data)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057" y="2566793"/>
            <a:ext cx="4088876" cy="41790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6589" y="2970834"/>
            <a:ext cx="7192803" cy="32756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199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1855" algn="l"/>
              </a:tabLst>
            </a:pPr>
            <a:r>
              <a:rPr dirty="0"/>
              <a:t>Ideal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15"/>
              <a:t> </a:t>
            </a:r>
            <a:r>
              <a:rPr dirty="0"/>
              <a:t>subset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-10"/>
              <a:t>cross</a:t>
            </a:r>
            <a:r>
              <a:rPr dirty="0"/>
              <a:t>	</a:t>
            </a:r>
            <a:r>
              <a:rPr dirty="0" spc="-10"/>
              <a:t>validation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73596"/>
            <a:ext cx="9359900" cy="268668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even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records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across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subsets</a:t>
            </a:r>
            <a:endParaRPr sz="28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always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feasible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records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even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sampling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across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always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feasible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records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absent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certain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environments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desirable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extrapolation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559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4290" algn="l"/>
              </a:tabLst>
            </a:pPr>
            <a:r>
              <a:rPr dirty="0"/>
              <a:t>Purpose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20"/>
              <a:t>cross</a:t>
            </a:r>
            <a:r>
              <a:rPr dirty="0"/>
              <a:t>	validation</a:t>
            </a:r>
            <a:r>
              <a:rPr dirty="0" spc="-20"/>
              <a:t> </a:t>
            </a:r>
            <a:r>
              <a:rPr dirty="0" spc="-10"/>
              <a:t>evaluation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7971"/>
            <a:ext cx="9906000" cy="351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ability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conditions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(interpolation)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ability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transfer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conditions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(extrapolation)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need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ask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yourself: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what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your model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do?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make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evaluations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ability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model</a:t>
            </a:r>
            <a:r>
              <a:rPr dirty="0" spc="-10"/>
              <a:t> </a:t>
            </a:r>
            <a:r>
              <a:rPr dirty="0"/>
              <a:t>transfer:</a:t>
            </a:r>
            <a:r>
              <a:rPr dirty="0" spc="-10"/>
              <a:t> terminology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14117" y="2725988"/>
            <a:ext cx="2845435" cy="2295525"/>
            <a:chOff x="414117" y="2725988"/>
            <a:chExt cx="2845435" cy="2295525"/>
          </a:xfrm>
        </p:grpSpPr>
        <p:sp>
          <p:nvSpPr>
            <p:cNvPr id="4" name="object 4" descr=""/>
            <p:cNvSpPr/>
            <p:nvPr/>
          </p:nvSpPr>
          <p:spPr>
            <a:xfrm>
              <a:off x="420466" y="2732345"/>
              <a:ext cx="2834005" cy="2284095"/>
            </a:xfrm>
            <a:custGeom>
              <a:avLst/>
              <a:gdLst/>
              <a:ahLst/>
              <a:cxnLst/>
              <a:rect l="l" t="t" r="r" b="b"/>
              <a:pathLst>
                <a:path w="2834004" h="2284095">
                  <a:moveTo>
                    <a:pt x="1416875" y="0"/>
                  </a:moveTo>
                  <a:lnTo>
                    <a:pt x="1363756" y="787"/>
                  </a:lnTo>
                  <a:lnTo>
                    <a:pt x="1311131" y="3132"/>
                  </a:lnTo>
                  <a:lnTo>
                    <a:pt x="1259034" y="7005"/>
                  </a:lnTo>
                  <a:lnTo>
                    <a:pt x="1207499" y="12380"/>
                  </a:lnTo>
                  <a:lnTo>
                    <a:pt x="1156559" y="19230"/>
                  </a:lnTo>
                  <a:lnTo>
                    <a:pt x="1106250" y="27525"/>
                  </a:lnTo>
                  <a:lnTo>
                    <a:pt x="1056606" y="37240"/>
                  </a:lnTo>
                  <a:lnTo>
                    <a:pt x="1007661" y="48346"/>
                  </a:lnTo>
                  <a:lnTo>
                    <a:pt x="959449" y="60815"/>
                  </a:lnTo>
                  <a:lnTo>
                    <a:pt x="912004" y="74620"/>
                  </a:lnTo>
                  <a:lnTo>
                    <a:pt x="865361" y="89734"/>
                  </a:lnTo>
                  <a:lnTo>
                    <a:pt x="819554" y="106129"/>
                  </a:lnTo>
                  <a:lnTo>
                    <a:pt x="774617" y="123777"/>
                  </a:lnTo>
                  <a:lnTo>
                    <a:pt x="730585" y="142650"/>
                  </a:lnTo>
                  <a:lnTo>
                    <a:pt x="687491" y="162722"/>
                  </a:lnTo>
                  <a:lnTo>
                    <a:pt x="645369" y="183964"/>
                  </a:lnTo>
                  <a:lnTo>
                    <a:pt x="604256" y="206349"/>
                  </a:lnTo>
                  <a:lnTo>
                    <a:pt x="564183" y="229849"/>
                  </a:lnTo>
                  <a:lnTo>
                    <a:pt x="525186" y="254436"/>
                  </a:lnTo>
                  <a:lnTo>
                    <a:pt x="487299" y="280084"/>
                  </a:lnTo>
                  <a:lnTo>
                    <a:pt x="450556" y="306764"/>
                  </a:lnTo>
                  <a:lnTo>
                    <a:pt x="414991" y="334449"/>
                  </a:lnTo>
                  <a:lnTo>
                    <a:pt x="380639" y="363111"/>
                  </a:lnTo>
                  <a:lnTo>
                    <a:pt x="347534" y="392723"/>
                  </a:lnTo>
                  <a:lnTo>
                    <a:pt x="315709" y="423257"/>
                  </a:lnTo>
                  <a:lnTo>
                    <a:pt x="285201" y="454686"/>
                  </a:lnTo>
                  <a:lnTo>
                    <a:pt x="256041" y="486981"/>
                  </a:lnTo>
                  <a:lnTo>
                    <a:pt x="228266" y="520115"/>
                  </a:lnTo>
                  <a:lnTo>
                    <a:pt x="201908" y="554061"/>
                  </a:lnTo>
                  <a:lnTo>
                    <a:pt x="177003" y="588791"/>
                  </a:lnTo>
                  <a:lnTo>
                    <a:pt x="153585" y="624278"/>
                  </a:lnTo>
                  <a:lnTo>
                    <a:pt x="131687" y="660493"/>
                  </a:lnTo>
                  <a:lnTo>
                    <a:pt x="111344" y="697410"/>
                  </a:lnTo>
                  <a:lnTo>
                    <a:pt x="92590" y="735000"/>
                  </a:lnTo>
                  <a:lnTo>
                    <a:pt x="75460" y="773237"/>
                  </a:lnTo>
                  <a:lnTo>
                    <a:pt x="59988" y="812091"/>
                  </a:lnTo>
                  <a:lnTo>
                    <a:pt x="46208" y="851537"/>
                  </a:lnTo>
                  <a:lnTo>
                    <a:pt x="34154" y="891546"/>
                  </a:lnTo>
                  <a:lnTo>
                    <a:pt x="23861" y="932090"/>
                  </a:lnTo>
                  <a:lnTo>
                    <a:pt x="15362" y="973143"/>
                  </a:lnTo>
                  <a:lnTo>
                    <a:pt x="8692" y="1014676"/>
                  </a:lnTo>
                  <a:lnTo>
                    <a:pt x="3886" y="1056662"/>
                  </a:lnTo>
                  <a:lnTo>
                    <a:pt x="977" y="1099073"/>
                  </a:lnTo>
                  <a:lnTo>
                    <a:pt x="0" y="1141882"/>
                  </a:lnTo>
                  <a:lnTo>
                    <a:pt x="977" y="1184691"/>
                  </a:lnTo>
                  <a:lnTo>
                    <a:pt x="3886" y="1227102"/>
                  </a:lnTo>
                  <a:lnTo>
                    <a:pt x="8692" y="1269088"/>
                  </a:lnTo>
                  <a:lnTo>
                    <a:pt x="15362" y="1310621"/>
                  </a:lnTo>
                  <a:lnTo>
                    <a:pt x="23861" y="1351674"/>
                  </a:lnTo>
                  <a:lnTo>
                    <a:pt x="34154" y="1392219"/>
                  </a:lnTo>
                  <a:lnTo>
                    <a:pt x="46208" y="1432228"/>
                  </a:lnTo>
                  <a:lnTo>
                    <a:pt x="59988" y="1471674"/>
                  </a:lnTo>
                  <a:lnTo>
                    <a:pt x="75460" y="1510529"/>
                  </a:lnTo>
                  <a:lnTo>
                    <a:pt x="92590" y="1548765"/>
                  </a:lnTo>
                  <a:lnTo>
                    <a:pt x="111344" y="1586356"/>
                  </a:lnTo>
                  <a:lnTo>
                    <a:pt x="131687" y="1623273"/>
                  </a:lnTo>
                  <a:lnTo>
                    <a:pt x="153585" y="1659489"/>
                  </a:lnTo>
                  <a:lnTo>
                    <a:pt x="177003" y="1694976"/>
                  </a:lnTo>
                  <a:lnTo>
                    <a:pt x="201908" y="1729706"/>
                  </a:lnTo>
                  <a:lnTo>
                    <a:pt x="228266" y="1763652"/>
                  </a:lnTo>
                  <a:lnTo>
                    <a:pt x="256041" y="1796787"/>
                  </a:lnTo>
                  <a:lnTo>
                    <a:pt x="285201" y="1829083"/>
                  </a:lnTo>
                  <a:lnTo>
                    <a:pt x="315709" y="1860512"/>
                  </a:lnTo>
                  <a:lnTo>
                    <a:pt x="347534" y="1891046"/>
                  </a:lnTo>
                  <a:lnTo>
                    <a:pt x="380639" y="1920658"/>
                  </a:lnTo>
                  <a:lnTo>
                    <a:pt x="414991" y="1949321"/>
                  </a:lnTo>
                  <a:lnTo>
                    <a:pt x="450556" y="1977006"/>
                  </a:lnTo>
                  <a:lnTo>
                    <a:pt x="487299" y="2003687"/>
                  </a:lnTo>
                  <a:lnTo>
                    <a:pt x="525186" y="2029335"/>
                  </a:lnTo>
                  <a:lnTo>
                    <a:pt x="564183" y="2053923"/>
                  </a:lnTo>
                  <a:lnTo>
                    <a:pt x="604256" y="2077424"/>
                  </a:lnTo>
                  <a:lnTo>
                    <a:pt x="645369" y="2099809"/>
                  </a:lnTo>
                  <a:lnTo>
                    <a:pt x="687491" y="2121051"/>
                  </a:lnTo>
                  <a:lnTo>
                    <a:pt x="730585" y="2141123"/>
                  </a:lnTo>
                  <a:lnTo>
                    <a:pt x="774617" y="2159997"/>
                  </a:lnTo>
                  <a:lnTo>
                    <a:pt x="819554" y="2177645"/>
                  </a:lnTo>
                  <a:lnTo>
                    <a:pt x="865361" y="2194040"/>
                  </a:lnTo>
                  <a:lnTo>
                    <a:pt x="912004" y="2209154"/>
                  </a:lnTo>
                  <a:lnTo>
                    <a:pt x="959449" y="2222960"/>
                  </a:lnTo>
                  <a:lnTo>
                    <a:pt x="1007661" y="2235430"/>
                  </a:lnTo>
                  <a:lnTo>
                    <a:pt x="1056606" y="2246536"/>
                  </a:lnTo>
                  <a:lnTo>
                    <a:pt x="1106250" y="2256250"/>
                  </a:lnTo>
                  <a:lnTo>
                    <a:pt x="1156559" y="2264546"/>
                  </a:lnTo>
                  <a:lnTo>
                    <a:pt x="1207499" y="2271396"/>
                  </a:lnTo>
                  <a:lnTo>
                    <a:pt x="1259034" y="2276771"/>
                  </a:lnTo>
                  <a:lnTo>
                    <a:pt x="1311131" y="2280645"/>
                  </a:lnTo>
                  <a:lnTo>
                    <a:pt x="1363756" y="2282989"/>
                  </a:lnTo>
                  <a:lnTo>
                    <a:pt x="1416875" y="2283777"/>
                  </a:lnTo>
                  <a:lnTo>
                    <a:pt x="1469993" y="2282989"/>
                  </a:lnTo>
                  <a:lnTo>
                    <a:pt x="1522617" y="2280645"/>
                  </a:lnTo>
                  <a:lnTo>
                    <a:pt x="1574714" y="2276771"/>
                  </a:lnTo>
                  <a:lnTo>
                    <a:pt x="1626248" y="2271396"/>
                  </a:lnTo>
                  <a:lnTo>
                    <a:pt x="1677187" y="2264546"/>
                  </a:lnTo>
                  <a:lnTo>
                    <a:pt x="1727495" y="2256250"/>
                  </a:lnTo>
                  <a:lnTo>
                    <a:pt x="1777139" y="2246536"/>
                  </a:lnTo>
                  <a:lnTo>
                    <a:pt x="1826083" y="2235430"/>
                  </a:lnTo>
                  <a:lnTo>
                    <a:pt x="1874295" y="2222960"/>
                  </a:lnTo>
                  <a:lnTo>
                    <a:pt x="1921739" y="2209154"/>
                  </a:lnTo>
                  <a:lnTo>
                    <a:pt x="1968381" y="2194040"/>
                  </a:lnTo>
                  <a:lnTo>
                    <a:pt x="2014188" y="2177645"/>
                  </a:lnTo>
                  <a:lnTo>
                    <a:pt x="2059125" y="2159997"/>
                  </a:lnTo>
                  <a:lnTo>
                    <a:pt x="2103157" y="2141123"/>
                  </a:lnTo>
                  <a:lnTo>
                    <a:pt x="2146250" y="2121051"/>
                  </a:lnTo>
                  <a:lnTo>
                    <a:pt x="2188371" y="2099809"/>
                  </a:lnTo>
                  <a:lnTo>
                    <a:pt x="2229485" y="2077424"/>
                  </a:lnTo>
                  <a:lnTo>
                    <a:pt x="2269557" y="2053923"/>
                  </a:lnTo>
                  <a:lnTo>
                    <a:pt x="2308554" y="2029335"/>
                  </a:lnTo>
                  <a:lnTo>
                    <a:pt x="2346441" y="2003687"/>
                  </a:lnTo>
                  <a:lnTo>
                    <a:pt x="2383183" y="1977006"/>
                  </a:lnTo>
                  <a:lnTo>
                    <a:pt x="2418748" y="1949321"/>
                  </a:lnTo>
                  <a:lnTo>
                    <a:pt x="2453100" y="1920658"/>
                  </a:lnTo>
                  <a:lnTo>
                    <a:pt x="2486205" y="1891046"/>
                  </a:lnTo>
                  <a:lnTo>
                    <a:pt x="2518029" y="1860512"/>
                  </a:lnTo>
                  <a:lnTo>
                    <a:pt x="2548538" y="1829083"/>
                  </a:lnTo>
                  <a:lnTo>
                    <a:pt x="2577697" y="1796787"/>
                  </a:lnTo>
                  <a:lnTo>
                    <a:pt x="2605472" y="1763652"/>
                  </a:lnTo>
                  <a:lnTo>
                    <a:pt x="2631829" y="1729706"/>
                  </a:lnTo>
                  <a:lnTo>
                    <a:pt x="2656735" y="1694976"/>
                  </a:lnTo>
                  <a:lnTo>
                    <a:pt x="2680153" y="1659489"/>
                  </a:lnTo>
                  <a:lnTo>
                    <a:pt x="2702051" y="1623273"/>
                  </a:lnTo>
                  <a:lnTo>
                    <a:pt x="2722394" y="1586356"/>
                  </a:lnTo>
                  <a:lnTo>
                    <a:pt x="2741147" y="1548765"/>
                  </a:lnTo>
                  <a:lnTo>
                    <a:pt x="2758277" y="1510529"/>
                  </a:lnTo>
                  <a:lnTo>
                    <a:pt x="2773749" y="1471674"/>
                  </a:lnTo>
                  <a:lnTo>
                    <a:pt x="2787529" y="1432228"/>
                  </a:lnTo>
                  <a:lnTo>
                    <a:pt x="2799583" y="1392219"/>
                  </a:lnTo>
                  <a:lnTo>
                    <a:pt x="2809877" y="1351674"/>
                  </a:lnTo>
                  <a:lnTo>
                    <a:pt x="2818375" y="1310621"/>
                  </a:lnTo>
                  <a:lnTo>
                    <a:pt x="2825045" y="1269088"/>
                  </a:lnTo>
                  <a:lnTo>
                    <a:pt x="2829852" y="1227102"/>
                  </a:lnTo>
                  <a:lnTo>
                    <a:pt x="2832761" y="1184691"/>
                  </a:lnTo>
                  <a:lnTo>
                    <a:pt x="2833738" y="1141882"/>
                  </a:lnTo>
                  <a:lnTo>
                    <a:pt x="2832761" y="1099073"/>
                  </a:lnTo>
                  <a:lnTo>
                    <a:pt x="2829852" y="1056662"/>
                  </a:lnTo>
                  <a:lnTo>
                    <a:pt x="2825045" y="1014676"/>
                  </a:lnTo>
                  <a:lnTo>
                    <a:pt x="2818375" y="973143"/>
                  </a:lnTo>
                  <a:lnTo>
                    <a:pt x="2809877" y="932090"/>
                  </a:lnTo>
                  <a:lnTo>
                    <a:pt x="2799583" y="891546"/>
                  </a:lnTo>
                  <a:lnTo>
                    <a:pt x="2787529" y="851537"/>
                  </a:lnTo>
                  <a:lnTo>
                    <a:pt x="2773749" y="812091"/>
                  </a:lnTo>
                  <a:lnTo>
                    <a:pt x="2758277" y="773237"/>
                  </a:lnTo>
                  <a:lnTo>
                    <a:pt x="2741147" y="735000"/>
                  </a:lnTo>
                  <a:lnTo>
                    <a:pt x="2722394" y="697410"/>
                  </a:lnTo>
                  <a:lnTo>
                    <a:pt x="2702051" y="660493"/>
                  </a:lnTo>
                  <a:lnTo>
                    <a:pt x="2680153" y="624278"/>
                  </a:lnTo>
                  <a:lnTo>
                    <a:pt x="2656735" y="588791"/>
                  </a:lnTo>
                  <a:lnTo>
                    <a:pt x="2631829" y="554061"/>
                  </a:lnTo>
                  <a:lnTo>
                    <a:pt x="2605472" y="520115"/>
                  </a:lnTo>
                  <a:lnTo>
                    <a:pt x="2577697" y="486981"/>
                  </a:lnTo>
                  <a:lnTo>
                    <a:pt x="2548538" y="454686"/>
                  </a:lnTo>
                  <a:lnTo>
                    <a:pt x="2518029" y="423257"/>
                  </a:lnTo>
                  <a:lnTo>
                    <a:pt x="2486205" y="392723"/>
                  </a:lnTo>
                  <a:lnTo>
                    <a:pt x="2453100" y="363111"/>
                  </a:lnTo>
                  <a:lnTo>
                    <a:pt x="2418748" y="334449"/>
                  </a:lnTo>
                  <a:lnTo>
                    <a:pt x="2383183" y="306764"/>
                  </a:lnTo>
                  <a:lnTo>
                    <a:pt x="2346441" y="280084"/>
                  </a:lnTo>
                  <a:lnTo>
                    <a:pt x="2308554" y="254436"/>
                  </a:lnTo>
                  <a:lnTo>
                    <a:pt x="2269557" y="229849"/>
                  </a:lnTo>
                  <a:lnTo>
                    <a:pt x="2229485" y="206349"/>
                  </a:lnTo>
                  <a:lnTo>
                    <a:pt x="2188371" y="183964"/>
                  </a:lnTo>
                  <a:lnTo>
                    <a:pt x="2146250" y="162722"/>
                  </a:lnTo>
                  <a:lnTo>
                    <a:pt x="2103157" y="142650"/>
                  </a:lnTo>
                  <a:lnTo>
                    <a:pt x="2059125" y="123777"/>
                  </a:lnTo>
                  <a:lnTo>
                    <a:pt x="2014188" y="106129"/>
                  </a:lnTo>
                  <a:lnTo>
                    <a:pt x="1968381" y="89734"/>
                  </a:lnTo>
                  <a:lnTo>
                    <a:pt x="1921739" y="74620"/>
                  </a:lnTo>
                  <a:lnTo>
                    <a:pt x="1874295" y="60815"/>
                  </a:lnTo>
                  <a:lnTo>
                    <a:pt x="1826083" y="48346"/>
                  </a:lnTo>
                  <a:lnTo>
                    <a:pt x="1777139" y="37240"/>
                  </a:lnTo>
                  <a:lnTo>
                    <a:pt x="1727495" y="27525"/>
                  </a:lnTo>
                  <a:lnTo>
                    <a:pt x="1677187" y="19230"/>
                  </a:lnTo>
                  <a:lnTo>
                    <a:pt x="1626248" y="12380"/>
                  </a:lnTo>
                  <a:lnTo>
                    <a:pt x="1574714" y="7005"/>
                  </a:lnTo>
                  <a:lnTo>
                    <a:pt x="1522617" y="3132"/>
                  </a:lnTo>
                  <a:lnTo>
                    <a:pt x="1469993" y="787"/>
                  </a:lnTo>
                  <a:lnTo>
                    <a:pt x="1416875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20467" y="2732338"/>
              <a:ext cx="2832735" cy="2282825"/>
            </a:xfrm>
            <a:custGeom>
              <a:avLst/>
              <a:gdLst/>
              <a:ahLst/>
              <a:cxnLst/>
              <a:rect l="l" t="t" r="r" b="b"/>
              <a:pathLst>
                <a:path w="2832735" h="2282825">
                  <a:moveTo>
                    <a:pt x="0" y="1141306"/>
                  </a:moveTo>
                  <a:lnTo>
                    <a:pt x="976" y="1098519"/>
                  </a:lnTo>
                  <a:lnTo>
                    <a:pt x="3884" y="1056129"/>
                  </a:lnTo>
                  <a:lnTo>
                    <a:pt x="8688" y="1014164"/>
                  </a:lnTo>
                  <a:lnTo>
                    <a:pt x="15354" y="972652"/>
                  </a:lnTo>
                  <a:lnTo>
                    <a:pt x="23849" y="931620"/>
                  </a:lnTo>
                  <a:lnTo>
                    <a:pt x="34137" y="891096"/>
                  </a:lnTo>
                  <a:lnTo>
                    <a:pt x="46185" y="851107"/>
                  </a:lnTo>
                  <a:lnTo>
                    <a:pt x="59958" y="811682"/>
                  </a:lnTo>
                  <a:lnTo>
                    <a:pt x="75422" y="772847"/>
                  </a:lnTo>
                  <a:lnTo>
                    <a:pt x="92544" y="734629"/>
                  </a:lnTo>
                  <a:lnTo>
                    <a:pt x="111288" y="697058"/>
                  </a:lnTo>
                  <a:lnTo>
                    <a:pt x="131620" y="660160"/>
                  </a:lnTo>
                  <a:lnTo>
                    <a:pt x="153507" y="623963"/>
                  </a:lnTo>
                  <a:lnTo>
                    <a:pt x="176913" y="588494"/>
                  </a:lnTo>
                  <a:lnTo>
                    <a:pt x="201806" y="553782"/>
                  </a:lnTo>
                  <a:lnTo>
                    <a:pt x="228150" y="519853"/>
                  </a:lnTo>
                  <a:lnTo>
                    <a:pt x="255911" y="486735"/>
                  </a:lnTo>
                  <a:lnTo>
                    <a:pt x="285056" y="454456"/>
                  </a:lnTo>
                  <a:lnTo>
                    <a:pt x="315549" y="423044"/>
                  </a:lnTo>
                  <a:lnTo>
                    <a:pt x="347357" y="392525"/>
                  </a:lnTo>
                  <a:lnTo>
                    <a:pt x="380445" y="362928"/>
                  </a:lnTo>
                  <a:lnTo>
                    <a:pt x="414780" y="334280"/>
                  </a:lnTo>
                  <a:lnTo>
                    <a:pt x="450327" y="306609"/>
                  </a:lnTo>
                  <a:lnTo>
                    <a:pt x="487051" y="279943"/>
                  </a:lnTo>
                  <a:lnTo>
                    <a:pt x="524919" y="254308"/>
                  </a:lnTo>
                  <a:lnTo>
                    <a:pt x="563896" y="229733"/>
                  </a:lnTo>
                  <a:lnTo>
                    <a:pt x="603948" y="206245"/>
                  </a:lnTo>
                  <a:lnTo>
                    <a:pt x="645041" y="183871"/>
                  </a:lnTo>
                  <a:lnTo>
                    <a:pt x="687140" y="162640"/>
                  </a:lnTo>
                  <a:lnTo>
                    <a:pt x="730212" y="142578"/>
                  </a:lnTo>
                  <a:lnTo>
                    <a:pt x="774222" y="123714"/>
                  </a:lnTo>
                  <a:lnTo>
                    <a:pt x="819136" y="106075"/>
                  </a:lnTo>
                  <a:lnTo>
                    <a:pt x="864920" y="89689"/>
                  </a:lnTo>
                  <a:lnTo>
                    <a:pt x="911539" y="74583"/>
                  </a:lnTo>
                  <a:lnTo>
                    <a:pt x="958959" y="60784"/>
                  </a:lnTo>
                  <a:lnTo>
                    <a:pt x="1007146" y="48321"/>
                  </a:lnTo>
                  <a:lnTo>
                    <a:pt x="1056066" y="37221"/>
                  </a:lnTo>
                  <a:lnTo>
                    <a:pt x="1105685" y="27512"/>
                  </a:lnTo>
                  <a:lnTo>
                    <a:pt x="1155968" y="19220"/>
                  </a:lnTo>
                  <a:lnTo>
                    <a:pt x="1206881" y="12374"/>
                  </a:lnTo>
                  <a:lnTo>
                    <a:pt x="1258390" y="7002"/>
                  </a:lnTo>
                  <a:lnTo>
                    <a:pt x="1310460" y="3130"/>
                  </a:lnTo>
                  <a:lnTo>
                    <a:pt x="1363058" y="787"/>
                  </a:lnTo>
                  <a:lnTo>
                    <a:pt x="1416149" y="0"/>
                  </a:lnTo>
                  <a:lnTo>
                    <a:pt x="1469240" y="787"/>
                  </a:lnTo>
                  <a:lnTo>
                    <a:pt x="1521838" y="3130"/>
                  </a:lnTo>
                  <a:lnTo>
                    <a:pt x="1573908" y="7002"/>
                  </a:lnTo>
                  <a:lnTo>
                    <a:pt x="1625417" y="12374"/>
                  </a:lnTo>
                  <a:lnTo>
                    <a:pt x="1676330" y="19220"/>
                  </a:lnTo>
                  <a:lnTo>
                    <a:pt x="1726613" y="27512"/>
                  </a:lnTo>
                  <a:lnTo>
                    <a:pt x="1776231" y="37221"/>
                  </a:lnTo>
                  <a:lnTo>
                    <a:pt x="1825151" y="48321"/>
                  </a:lnTo>
                  <a:lnTo>
                    <a:pt x="1873338" y="60784"/>
                  </a:lnTo>
                  <a:lnTo>
                    <a:pt x="1920759" y="74583"/>
                  </a:lnTo>
                  <a:lnTo>
                    <a:pt x="1967378" y="89689"/>
                  </a:lnTo>
                  <a:lnTo>
                    <a:pt x="2013161" y="106075"/>
                  </a:lnTo>
                  <a:lnTo>
                    <a:pt x="2058075" y="123714"/>
                  </a:lnTo>
                  <a:lnTo>
                    <a:pt x="2102085" y="142578"/>
                  </a:lnTo>
                  <a:lnTo>
                    <a:pt x="2145157" y="162640"/>
                  </a:lnTo>
                  <a:lnTo>
                    <a:pt x="2187256" y="183871"/>
                  </a:lnTo>
                  <a:lnTo>
                    <a:pt x="2228349" y="206245"/>
                  </a:lnTo>
                  <a:lnTo>
                    <a:pt x="2268401" y="229733"/>
                  </a:lnTo>
                  <a:lnTo>
                    <a:pt x="2307378" y="254308"/>
                  </a:lnTo>
                  <a:lnTo>
                    <a:pt x="2345246" y="279943"/>
                  </a:lnTo>
                  <a:lnTo>
                    <a:pt x="2381970" y="306609"/>
                  </a:lnTo>
                  <a:lnTo>
                    <a:pt x="2417517" y="334280"/>
                  </a:lnTo>
                  <a:lnTo>
                    <a:pt x="2451852" y="362928"/>
                  </a:lnTo>
                  <a:lnTo>
                    <a:pt x="2484940" y="392525"/>
                  </a:lnTo>
                  <a:lnTo>
                    <a:pt x="2516748" y="423044"/>
                  </a:lnTo>
                  <a:lnTo>
                    <a:pt x="2547241" y="454456"/>
                  </a:lnTo>
                  <a:lnTo>
                    <a:pt x="2576386" y="486735"/>
                  </a:lnTo>
                  <a:lnTo>
                    <a:pt x="2604147" y="519853"/>
                  </a:lnTo>
                  <a:lnTo>
                    <a:pt x="2630491" y="553782"/>
                  </a:lnTo>
                  <a:lnTo>
                    <a:pt x="2655384" y="588494"/>
                  </a:lnTo>
                  <a:lnTo>
                    <a:pt x="2678790" y="623963"/>
                  </a:lnTo>
                  <a:lnTo>
                    <a:pt x="2700677" y="660160"/>
                  </a:lnTo>
                  <a:lnTo>
                    <a:pt x="2721009" y="697058"/>
                  </a:lnTo>
                  <a:lnTo>
                    <a:pt x="2739753" y="734629"/>
                  </a:lnTo>
                  <a:lnTo>
                    <a:pt x="2756875" y="772847"/>
                  </a:lnTo>
                  <a:lnTo>
                    <a:pt x="2772339" y="811682"/>
                  </a:lnTo>
                  <a:lnTo>
                    <a:pt x="2786112" y="851107"/>
                  </a:lnTo>
                  <a:lnTo>
                    <a:pt x="2798160" y="891096"/>
                  </a:lnTo>
                  <a:lnTo>
                    <a:pt x="2808448" y="931620"/>
                  </a:lnTo>
                  <a:lnTo>
                    <a:pt x="2816943" y="972652"/>
                  </a:lnTo>
                  <a:lnTo>
                    <a:pt x="2823609" y="1014164"/>
                  </a:lnTo>
                  <a:lnTo>
                    <a:pt x="2828413" y="1056129"/>
                  </a:lnTo>
                  <a:lnTo>
                    <a:pt x="2831321" y="1098519"/>
                  </a:lnTo>
                  <a:lnTo>
                    <a:pt x="2832297" y="1141306"/>
                  </a:lnTo>
                  <a:lnTo>
                    <a:pt x="2831321" y="1184093"/>
                  </a:lnTo>
                  <a:lnTo>
                    <a:pt x="2828413" y="1226483"/>
                  </a:lnTo>
                  <a:lnTo>
                    <a:pt x="2823609" y="1268448"/>
                  </a:lnTo>
                  <a:lnTo>
                    <a:pt x="2816943" y="1309960"/>
                  </a:lnTo>
                  <a:lnTo>
                    <a:pt x="2808448" y="1350992"/>
                  </a:lnTo>
                  <a:lnTo>
                    <a:pt x="2798160" y="1391516"/>
                  </a:lnTo>
                  <a:lnTo>
                    <a:pt x="2786112" y="1431505"/>
                  </a:lnTo>
                  <a:lnTo>
                    <a:pt x="2772339" y="1470931"/>
                  </a:lnTo>
                  <a:lnTo>
                    <a:pt x="2756875" y="1509766"/>
                  </a:lnTo>
                  <a:lnTo>
                    <a:pt x="2739753" y="1547983"/>
                  </a:lnTo>
                  <a:lnTo>
                    <a:pt x="2721009" y="1585554"/>
                  </a:lnTo>
                  <a:lnTo>
                    <a:pt x="2700677" y="1622452"/>
                  </a:lnTo>
                  <a:lnTo>
                    <a:pt x="2678790" y="1658649"/>
                  </a:lnTo>
                  <a:lnTo>
                    <a:pt x="2655384" y="1694118"/>
                  </a:lnTo>
                  <a:lnTo>
                    <a:pt x="2630491" y="1728831"/>
                  </a:lnTo>
                  <a:lnTo>
                    <a:pt x="2604147" y="1762760"/>
                  </a:lnTo>
                  <a:lnTo>
                    <a:pt x="2576386" y="1795877"/>
                  </a:lnTo>
                  <a:lnTo>
                    <a:pt x="2547241" y="1828156"/>
                  </a:lnTo>
                  <a:lnTo>
                    <a:pt x="2516748" y="1859569"/>
                  </a:lnTo>
                  <a:lnTo>
                    <a:pt x="2484940" y="1890087"/>
                  </a:lnTo>
                  <a:lnTo>
                    <a:pt x="2451852" y="1919684"/>
                  </a:lnTo>
                  <a:lnTo>
                    <a:pt x="2417517" y="1948332"/>
                  </a:lnTo>
                  <a:lnTo>
                    <a:pt x="2381970" y="1976003"/>
                  </a:lnTo>
                  <a:lnTo>
                    <a:pt x="2345246" y="2002670"/>
                  </a:lnTo>
                  <a:lnTo>
                    <a:pt x="2307378" y="2028304"/>
                  </a:lnTo>
                  <a:lnTo>
                    <a:pt x="2268401" y="2052880"/>
                  </a:lnTo>
                  <a:lnTo>
                    <a:pt x="2228349" y="2076368"/>
                  </a:lnTo>
                  <a:lnTo>
                    <a:pt x="2187256" y="2098741"/>
                  </a:lnTo>
                  <a:lnTo>
                    <a:pt x="2145157" y="2119973"/>
                  </a:lnTo>
                  <a:lnTo>
                    <a:pt x="2102085" y="2140034"/>
                  </a:lnTo>
                  <a:lnTo>
                    <a:pt x="2058075" y="2158898"/>
                  </a:lnTo>
                  <a:lnTo>
                    <a:pt x="2013161" y="2176537"/>
                  </a:lnTo>
                  <a:lnTo>
                    <a:pt x="1967378" y="2192923"/>
                  </a:lnTo>
                  <a:lnTo>
                    <a:pt x="1920759" y="2208030"/>
                  </a:lnTo>
                  <a:lnTo>
                    <a:pt x="1873338" y="2221828"/>
                  </a:lnTo>
                  <a:lnTo>
                    <a:pt x="1825151" y="2234291"/>
                  </a:lnTo>
                  <a:lnTo>
                    <a:pt x="1776231" y="2245391"/>
                  </a:lnTo>
                  <a:lnTo>
                    <a:pt x="1726613" y="2255101"/>
                  </a:lnTo>
                  <a:lnTo>
                    <a:pt x="1676330" y="2263392"/>
                  </a:lnTo>
                  <a:lnTo>
                    <a:pt x="1625417" y="2270238"/>
                  </a:lnTo>
                  <a:lnTo>
                    <a:pt x="1573908" y="2275611"/>
                  </a:lnTo>
                  <a:lnTo>
                    <a:pt x="1521838" y="2279482"/>
                  </a:lnTo>
                  <a:lnTo>
                    <a:pt x="1469240" y="2281826"/>
                  </a:lnTo>
                  <a:lnTo>
                    <a:pt x="1416149" y="2282613"/>
                  </a:lnTo>
                  <a:lnTo>
                    <a:pt x="1363058" y="2281826"/>
                  </a:lnTo>
                  <a:lnTo>
                    <a:pt x="1310460" y="2279482"/>
                  </a:lnTo>
                  <a:lnTo>
                    <a:pt x="1258390" y="2275611"/>
                  </a:lnTo>
                  <a:lnTo>
                    <a:pt x="1206881" y="2270238"/>
                  </a:lnTo>
                  <a:lnTo>
                    <a:pt x="1155968" y="2263392"/>
                  </a:lnTo>
                  <a:lnTo>
                    <a:pt x="1105685" y="2255101"/>
                  </a:lnTo>
                  <a:lnTo>
                    <a:pt x="1056066" y="2245391"/>
                  </a:lnTo>
                  <a:lnTo>
                    <a:pt x="1007146" y="2234291"/>
                  </a:lnTo>
                  <a:lnTo>
                    <a:pt x="958959" y="2221828"/>
                  </a:lnTo>
                  <a:lnTo>
                    <a:pt x="911539" y="2208030"/>
                  </a:lnTo>
                  <a:lnTo>
                    <a:pt x="864920" y="2192923"/>
                  </a:lnTo>
                  <a:lnTo>
                    <a:pt x="819136" y="2176537"/>
                  </a:lnTo>
                  <a:lnTo>
                    <a:pt x="774222" y="2158898"/>
                  </a:lnTo>
                  <a:lnTo>
                    <a:pt x="730212" y="2140034"/>
                  </a:lnTo>
                  <a:lnTo>
                    <a:pt x="687140" y="2119973"/>
                  </a:lnTo>
                  <a:lnTo>
                    <a:pt x="645041" y="2098741"/>
                  </a:lnTo>
                  <a:lnTo>
                    <a:pt x="603948" y="2076368"/>
                  </a:lnTo>
                  <a:lnTo>
                    <a:pt x="563896" y="2052880"/>
                  </a:lnTo>
                  <a:lnTo>
                    <a:pt x="524919" y="2028304"/>
                  </a:lnTo>
                  <a:lnTo>
                    <a:pt x="487051" y="2002670"/>
                  </a:lnTo>
                  <a:lnTo>
                    <a:pt x="450327" y="1976003"/>
                  </a:lnTo>
                  <a:lnTo>
                    <a:pt x="414780" y="1948332"/>
                  </a:lnTo>
                  <a:lnTo>
                    <a:pt x="380445" y="1919684"/>
                  </a:lnTo>
                  <a:lnTo>
                    <a:pt x="347357" y="1890087"/>
                  </a:lnTo>
                  <a:lnTo>
                    <a:pt x="315549" y="1859569"/>
                  </a:lnTo>
                  <a:lnTo>
                    <a:pt x="285056" y="1828156"/>
                  </a:lnTo>
                  <a:lnTo>
                    <a:pt x="255911" y="1795877"/>
                  </a:lnTo>
                  <a:lnTo>
                    <a:pt x="228150" y="1762760"/>
                  </a:lnTo>
                  <a:lnTo>
                    <a:pt x="201806" y="1728831"/>
                  </a:lnTo>
                  <a:lnTo>
                    <a:pt x="176913" y="1694118"/>
                  </a:lnTo>
                  <a:lnTo>
                    <a:pt x="153507" y="1658649"/>
                  </a:lnTo>
                  <a:lnTo>
                    <a:pt x="131620" y="1622452"/>
                  </a:lnTo>
                  <a:lnTo>
                    <a:pt x="111288" y="1585554"/>
                  </a:lnTo>
                  <a:lnTo>
                    <a:pt x="92544" y="1547983"/>
                  </a:lnTo>
                  <a:lnTo>
                    <a:pt x="75422" y="1509766"/>
                  </a:lnTo>
                  <a:lnTo>
                    <a:pt x="59958" y="1470931"/>
                  </a:lnTo>
                  <a:lnTo>
                    <a:pt x="46185" y="1431505"/>
                  </a:lnTo>
                  <a:lnTo>
                    <a:pt x="34137" y="1391516"/>
                  </a:lnTo>
                  <a:lnTo>
                    <a:pt x="23849" y="1350992"/>
                  </a:lnTo>
                  <a:lnTo>
                    <a:pt x="15354" y="1309960"/>
                  </a:lnTo>
                  <a:lnTo>
                    <a:pt x="8688" y="1268448"/>
                  </a:lnTo>
                  <a:lnTo>
                    <a:pt x="3884" y="1226483"/>
                  </a:lnTo>
                  <a:lnTo>
                    <a:pt x="976" y="1184093"/>
                  </a:lnTo>
                  <a:lnTo>
                    <a:pt x="0" y="1141306"/>
                  </a:lnTo>
                  <a:close/>
                </a:path>
              </a:pathLst>
            </a:custGeom>
            <a:ln w="12693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284094" y="3621532"/>
            <a:ext cx="11068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084902" y="1643148"/>
            <a:ext cx="2845435" cy="2295525"/>
            <a:chOff x="6084902" y="1643148"/>
            <a:chExt cx="2845435" cy="2295525"/>
          </a:xfrm>
        </p:grpSpPr>
        <p:sp>
          <p:nvSpPr>
            <p:cNvPr id="8" name="object 8" descr=""/>
            <p:cNvSpPr/>
            <p:nvPr/>
          </p:nvSpPr>
          <p:spPr>
            <a:xfrm>
              <a:off x="6091252" y="1649492"/>
              <a:ext cx="2834005" cy="2284095"/>
            </a:xfrm>
            <a:custGeom>
              <a:avLst/>
              <a:gdLst/>
              <a:ahLst/>
              <a:cxnLst/>
              <a:rect l="l" t="t" r="r" b="b"/>
              <a:pathLst>
                <a:path w="2834004" h="2284095">
                  <a:moveTo>
                    <a:pt x="1416875" y="0"/>
                  </a:moveTo>
                  <a:lnTo>
                    <a:pt x="1363756" y="787"/>
                  </a:lnTo>
                  <a:lnTo>
                    <a:pt x="1311131" y="3132"/>
                  </a:lnTo>
                  <a:lnTo>
                    <a:pt x="1259034" y="7005"/>
                  </a:lnTo>
                  <a:lnTo>
                    <a:pt x="1207499" y="12381"/>
                  </a:lnTo>
                  <a:lnTo>
                    <a:pt x="1156559" y="19230"/>
                  </a:lnTo>
                  <a:lnTo>
                    <a:pt x="1106250" y="27526"/>
                  </a:lnTo>
                  <a:lnTo>
                    <a:pt x="1056606" y="37241"/>
                  </a:lnTo>
                  <a:lnTo>
                    <a:pt x="1007661" y="48347"/>
                  </a:lnTo>
                  <a:lnTo>
                    <a:pt x="959449" y="60816"/>
                  </a:lnTo>
                  <a:lnTo>
                    <a:pt x="912004" y="74622"/>
                  </a:lnTo>
                  <a:lnTo>
                    <a:pt x="865361" y="89736"/>
                  </a:lnTo>
                  <a:lnTo>
                    <a:pt x="819554" y="106131"/>
                  </a:lnTo>
                  <a:lnTo>
                    <a:pt x="774617" y="123780"/>
                  </a:lnTo>
                  <a:lnTo>
                    <a:pt x="730585" y="142653"/>
                  </a:lnTo>
                  <a:lnTo>
                    <a:pt x="687491" y="162725"/>
                  </a:lnTo>
                  <a:lnTo>
                    <a:pt x="645369" y="183968"/>
                  </a:lnTo>
                  <a:lnTo>
                    <a:pt x="604256" y="206353"/>
                  </a:lnTo>
                  <a:lnTo>
                    <a:pt x="564183" y="229853"/>
                  </a:lnTo>
                  <a:lnTo>
                    <a:pt x="525186" y="254441"/>
                  </a:lnTo>
                  <a:lnTo>
                    <a:pt x="487299" y="280090"/>
                  </a:lnTo>
                  <a:lnTo>
                    <a:pt x="450556" y="306770"/>
                  </a:lnTo>
                  <a:lnTo>
                    <a:pt x="414991" y="334456"/>
                  </a:lnTo>
                  <a:lnTo>
                    <a:pt x="380639" y="363118"/>
                  </a:lnTo>
                  <a:lnTo>
                    <a:pt x="347534" y="392731"/>
                  </a:lnTo>
                  <a:lnTo>
                    <a:pt x="315709" y="423265"/>
                  </a:lnTo>
                  <a:lnTo>
                    <a:pt x="285201" y="454694"/>
                  </a:lnTo>
                  <a:lnTo>
                    <a:pt x="256041" y="486989"/>
                  </a:lnTo>
                  <a:lnTo>
                    <a:pt x="228266" y="520124"/>
                  </a:lnTo>
                  <a:lnTo>
                    <a:pt x="201908" y="554070"/>
                  </a:lnTo>
                  <a:lnTo>
                    <a:pt x="177003" y="588801"/>
                  </a:lnTo>
                  <a:lnTo>
                    <a:pt x="153585" y="624288"/>
                  </a:lnTo>
                  <a:lnTo>
                    <a:pt x="131687" y="660504"/>
                  </a:lnTo>
                  <a:lnTo>
                    <a:pt x="111344" y="697421"/>
                  </a:lnTo>
                  <a:lnTo>
                    <a:pt x="92590" y="735011"/>
                  </a:lnTo>
                  <a:lnTo>
                    <a:pt x="75460" y="773248"/>
                  </a:lnTo>
                  <a:lnTo>
                    <a:pt x="59988" y="812103"/>
                  </a:lnTo>
                  <a:lnTo>
                    <a:pt x="46208" y="851549"/>
                  </a:lnTo>
                  <a:lnTo>
                    <a:pt x="34154" y="891558"/>
                  </a:lnTo>
                  <a:lnTo>
                    <a:pt x="23861" y="932103"/>
                  </a:lnTo>
                  <a:lnTo>
                    <a:pt x="15362" y="973155"/>
                  </a:lnTo>
                  <a:lnTo>
                    <a:pt x="8692" y="1014689"/>
                  </a:lnTo>
                  <a:lnTo>
                    <a:pt x="3886" y="1056675"/>
                  </a:lnTo>
                  <a:lnTo>
                    <a:pt x="977" y="1099086"/>
                  </a:lnTo>
                  <a:lnTo>
                    <a:pt x="0" y="1141895"/>
                  </a:lnTo>
                  <a:lnTo>
                    <a:pt x="977" y="1184703"/>
                  </a:lnTo>
                  <a:lnTo>
                    <a:pt x="3886" y="1227115"/>
                  </a:lnTo>
                  <a:lnTo>
                    <a:pt x="8692" y="1269100"/>
                  </a:lnTo>
                  <a:lnTo>
                    <a:pt x="15362" y="1310634"/>
                  </a:lnTo>
                  <a:lnTo>
                    <a:pt x="23861" y="1351686"/>
                  </a:lnTo>
                  <a:lnTo>
                    <a:pt x="34154" y="1392231"/>
                  </a:lnTo>
                  <a:lnTo>
                    <a:pt x="46208" y="1432240"/>
                  </a:lnTo>
                  <a:lnTo>
                    <a:pt x="59988" y="1471685"/>
                  </a:lnTo>
                  <a:lnTo>
                    <a:pt x="75460" y="1510540"/>
                  </a:lnTo>
                  <a:lnTo>
                    <a:pt x="92590" y="1548776"/>
                  </a:lnTo>
                  <a:lnTo>
                    <a:pt x="111344" y="1586367"/>
                  </a:lnTo>
                  <a:lnTo>
                    <a:pt x="131687" y="1623283"/>
                  </a:lnTo>
                  <a:lnTo>
                    <a:pt x="153585" y="1659499"/>
                  </a:lnTo>
                  <a:lnTo>
                    <a:pt x="177003" y="1694985"/>
                  </a:lnTo>
                  <a:lnTo>
                    <a:pt x="201908" y="1729715"/>
                  </a:lnTo>
                  <a:lnTo>
                    <a:pt x="228266" y="1763661"/>
                  </a:lnTo>
                  <a:lnTo>
                    <a:pt x="256041" y="1796796"/>
                  </a:lnTo>
                  <a:lnTo>
                    <a:pt x="285201" y="1829091"/>
                  </a:lnTo>
                  <a:lnTo>
                    <a:pt x="315709" y="1860519"/>
                  </a:lnTo>
                  <a:lnTo>
                    <a:pt x="347534" y="1891053"/>
                  </a:lnTo>
                  <a:lnTo>
                    <a:pt x="380639" y="1920665"/>
                  </a:lnTo>
                  <a:lnTo>
                    <a:pt x="414991" y="1949327"/>
                  </a:lnTo>
                  <a:lnTo>
                    <a:pt x="450556" y="1977012"/>
                  </a:lnTo>
                  <a:lnTo>
                    <a:pt x="487299" y="2003692"/>
                  </a:lnTo>
                  <a:lnTo>
                    <a:pt x="525186" y="2029340"/>
                  </a:lnTo>
                  <a:lnTo>
                    <a:pt x="564183" y="2053928"/>
                  </a:lnTo>
                  <a:lnTo>
                    <a:pt x="604256" y="2077428"/>
                  </a:lnTo>
                  <a:lnTo>
                    <a:pt x="645369" y="2099813"/>
                  </a:lnTo>
                  <a:lnTo>
                    <a:pt x="687491" y="2121055"/>
                  </a:lnTo>
                  <a:lnTo>
                    <a:pt x="730585" y="2141126"/>
                  </a:lnTo>
                  <a:lnTo>
                    <a:pt x="774617" y="2160000"/>
                  </a:lnTo>
                  <a:lnTo>
                    <a:pt x="819554" y="2177648"/>
                  </a:lnTo>
                  <a:lnTo>
                    <a:pt x="865361" y="2194042"/>
                  </a:lnTo>
                  <a:lnTo>
                    <a:pt x="912004" y="2209156"/>
                  </a:lnTo>
                  <a:lnTo>
                    <a:pt x="959449" y="2222961"/>
                  </a:lnTo>
                  <a:lnTo>
                    <a:pt x="1007661" y="2235431"/>
                  </a:lnTo>
                  <a:lnTo>
                    <a:pt x="1056606" y="2246537"/>
                  </a:lnTo>
                  <a:lnTo>
                    <a:pt x="1106250" y="2256251"/>
                  </a:lnTo>
                  <a:lnTo>
                    <a:pt x="1156559" y="2264547"/>
                  </a:lnTo>
                  <a:lnTo>
                    <a:pt x="1207499" y="2271396"/>
                  </a:lnTo>
                  <a:lnTo>
                    <a:pt x="1259034" y="2276771"/>
                  </a:lnTo>
                  <a:lnTo>
                    <a:pt x="1311131" y="2280645"/>
                  </a:lnTo>
                  <a:lnTo>
                    <a:pt x="1363756" y="2282989"/>
                  </a:lnTo>
                  <a:lnTo>
                    <a:pt x="1416875" y="2283777"/>
                  </a:lnTo>
                  <a:lnTo>
                    <a:pt x="1469993" y="2282989"/>
                  </a:lnTo>
                  <a:lnTo>
                    <a:pt x="1522617" y="2280645"/>
                  </a:lnTo>
                  <a:lnTo>
                    <a:pt x="1574714" y="2276771"/>
                  </a:lnTo>
                  <a:lnTo>
                    <a:pt x="1626248" y="2271396"/>
                  </a:lnTo>
                  <a:lnTo>
                    <a:pt x="1677187" y="2264547"/>
                  </a:lnTo>
                  <a:lnTo>
                    <a:pt x="1727495" y="2256251"/>
                  </a:lnTo>
                  <a:lnTo>
                    <a:pt x="1777139" y="2246537"/>
                  </a:lnTo>
                  <a:lnTo>
                    <a:pt x="1826083" y="2235431"/>
                  </a:lnTo>
                  <a:lnTo>
                    <a:pt x="1874295" y="2222961"/>
                  </a:lnTo>
                  <a:lnTo>
                    <a:pt x="1921739" y="2209156"/>
                  </a:lnTo>
                  <a:lnTo>
                    <a:pt x="1968381" y="2194042"/>
                  </a:lnTo>
                  <a:lnTo>
                    <a:pt x="2014188" y="2177648"/>
                  </a:lnTo>
                  <a:lnTo>
                    <a:pt x="2059125" y="2160000"/>
                  </a:lnTo>
                  <a:lnTo>
                    <a:pt x="2103157" y="2141126"/>
                  </a:lnTo>
                  <a:lnTo>
                    <a:pt x="2146250" y="2121055"/>
                  </a:lnTo>
                  <a:lnTo>
                    <a:pt x="2188371" y="2099813"/>
                  </a:lnTo>
                  <a:lnTo>
                    <a:pt x="2229485" y="2077428"/>
                  </a:lnTo>
                  <a:lnTo>
                    <a:pt x="2269557" y="2053928"/>
                  </a:lnTo>
                  <a:lnTo>
                    <a:pt x="2308554" y="2029340"/>
                  </a:lnTo>
                  <a:lnTo>
                    <a:pt x="2346441" y="2003692"/>
                  </a:lnTo>
                  <a:lnTo>
                    <a:pt x="2383183" y="1977012"/>
                  </a:lnTo>
                  <a:lnTo>
                    <a:pt x="2418748" y="1949327"/>
                  </a:lnTo>
                  <a:lnTo>
                    <a:pt x="2453100" y="1920665"/>
                  </a:lnTo>
                  <a:lnTo>
                    <a:pt x="2486205" y="1891053"/>
                  </a:lnTo>
                  <a:lnTo>
                    <a:pt x="2518029" y="1860519"/>
                  </a:lnTo>
                  <a:lnTo>
                    <a:pt x="2548538" y="1829091"/>
                  </a:lnTo>
                  <a:lnTo>
                    <a:pt x="2577697" y="1796796"/>
                  </a:lnTo>
                  <a:lnTo>
                    <a:pt x="2605472" y="1763661"/>
                  </a:lnTo>
                  <a:lnTo>
                    <a:pt x="2631829" y="1729715"/>
                  </a:lnTo>
                  <a:lnTo>
                    <a:pt x="2656735" y="1694985"/>
                  </a:lnTo>
                  <a:lnTo>
                    <a:pt x="2680153" y="1659499"/>
                  </a:lnTo>
                  <a:lnTo>
                    <a:pt x="2702051" y="1623283"/>
                  </a:lnTo>
                  <a:lnTo>
                    <a:pt x="2722394" y="1586367"/>
                  </a:lnTo>
                  <a:lnTo>
                    <a:pt x="2741147" y="1548776"/>
                  </a:lnTo>
                  <a:lnTo>
                    <a:pt x="2758277" y="1510540"/>
                  </a:lnTo>
                  <a:lnTo>
                    <a:pt x="2773749" y="1471685"/>
                  </a:lnTo>
                  <a:lnTo>
                    <a:pt x="2787529" y="1432240"/>
                  </a:lnTo>
                  <a:lnTo>
                    <a:pt x="2799583" y="1392231"/>
                  </a:lnTo>
                  <a:lnTo>
                    <a:pt x="2809877" y="1351686"/>
                  </a:lnTo>
                  <a:lnTo>
                    <a:pt x="2818375" y="1310634"/>
                  </a:lnTo>
                  <a:lnTo>
                    <a:pt x="2825045" y="1269100"/>
                  </a:lnTo>
                  <a:lnTo>
                    <a:pt x="2829852" y="1227115"/>
                  </a:lnTo>
                  <a:lnTo>
                    <a:pt x="2832761" y="1184703"/>
                  </a:lnTo>
                  <a:lnTo>
                    <a:pt x="2833738" y="1141895"/>
                  </a:lnTo>
                  <a:lnTo>
                    <a:pt x="2832761" y="1099086"/>
                  </a:lnTo>
                  <a:lnTo>
                    <a:pt x="2829852" y="1056675"/>
                  </a:lnTo>
                  <a:lnTo>
                    <a:pt x="2825045" y="1014689"/>
                  </a:lnTo>
                  <a:lnTo>
                    <a:pt x="2818375" y="973155"/>
                  </a:lnTo>
                  <a:lnTo>
                    <a:pt x="2809877" y="932103"/>
                  </a:lnTo>
                  <a:lnTo>
                    <a:pt x="2799583" y="891558"/>
                  </a:lnTo>
                  <a:lnTo>
                    <a:pt x="2787529" y="851549"/>
                  </a:lnTo>
                  <a:lnTo>
                    <a:pt x="2773749" y="812103"/>
                  </a:lnTo>
                  <a:lnTo>
                    <a:pt x="2758277" y="773248"/>
                  </a:lnTo>
                  <a:lnTo>
                    <a:pt x="2741147" y="735011"/>
                  </a:lnTo>
                  <a:lnTo>
                    <a:pt x="2722394" y="697421"/>
                  </a:lnTo>
                  <a:lnTo>
                    <a:pt x="2702051" y="660504"/>
                  </a:lnTo>
                  <a:lnTo>
                    <a:pt x="2680153" y="624288"/>
                  </a:lnTo>
                  <a:lnTo>
                    <a:pt x="2656735" y="588801"/>
                  </a:lnTo>
                  <a:lnTo>
                    <a:pt x="2631829" y="554070"/>
                  </a:lnTo>
                  <a:lnTo>
                    <a:pt x="2605472" y="520124"/>
                  </a:lnTo>
                  <a:lnTo>
                    <a:pt x="2577697" y="486989"/>
                  </a:lnTo>
                  <a:lnTo>
                    <a:pt x="2548538" y="454694"/>
                  </a:lnTo>
                  <a:lnTo>
                    <a:pt x="2518029" y="423265"/>
                  </a:lnTo>
                  <a:lnTo>
                    <a:pt x="2486205" y="392731"/>
                  </a:lnTo>
                  <a:lnTo>
                    <a:pt x="2453100" y="363118"/>
                  </a:lnTo>
                  <a:lnTo>
                    <a:pt x="2418748" y="334456"/>
                  </a:lnTo>
                  <a:lnTo>
                    <a:pt x="2383183" y="306770"/>
                  </a:lnTo>
                  <a:lnTo>
                    <a:pt x="2346441" y="280090"/>
                  </a:lnTo>
                  <a:lnTo>
                    <a:pt x="2308554" y="254441"/>
                  </a:lnTo>
                  <a:lnTo>
                    <a:pt x="2269557" y="229853"/>
                  </a:lnTo>
                  <a:lnTo>
                    <a:pt x="2229485" y="206353"/>
                  </a:lnTo>
                  <a:lnTo>
                    <a:pt x="2188371" y="183968"/>
                  </a:lnTo>
                  <a:lnTo>
                    <a:pt x="2146250" y="162725"/>
                  </a:lnTo>
                  <a:lnTo>
                    <a:pt x="2103157" y="142653"/>
                  </a:lnTo>
                  <a:lnTo>
                    <a:pt x="2059125" y="123780"/>
                  </a:lnTo>
                  <a:lnTo>
                    <a:pt x="2014188" y="106131"/>
                  </a:lnTo>
                  <a:lnTo>
                    <a:pt x="1968381" y="89736"/>
                  </a:lnTo>
                  <a:lnTo>
                    <a:pt x="1921739" y="74622"/>
                  </a:lnTo>
                  <a:lnTo>
                    <a:pt x="1874295" y="60816"/>
                  </a:lnTo>
                  <a:lnTo>
                    <a:pt x="1826083" y="48347"/>
                  </a:lnTo>
                  <a:lnTo>
                    <a:pt x="1777139" y="37241"/>
                  </a:lnTo>
                  <a:lnTo>
                    <a:pt x="1727495" y="27526"/>
                  </a:lnTo>
                  <a:lnTo>
                    <a:pt x="1677187" y="19230"/>
                  </a:lnTo>
                  <a:lnTo>
                    <a:pt x="1626248" y="12381"/>
                  </a:lnTo>
                  <a:lnTo>
                    <a:pt x="1574714" y="7005"/>
                  </a:lnTo>
                  <a:lnTo>
                    <a:pt x="1522617" y="3132"/>
                  </a:lnTo>
                  <a:lnTo>
                    <a:pt x="1469993" y="787"/>
                  </a:lnTo>
                  <a:lnTo>
                    <a:pt x="141687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1252" y="1649498"/>
              <a:ext cx="2832735" cy="2282825"/>
            </a:xfrm>
            <a:custGeom>
              <a:avLst/>
              <a:gdLst/>
              <a:ahLst/>
              <a:cxnLst/>
              <a:rect l="l" t="t" r="r" b="b"/>
              <a:pathLst>
                <a:path w="2832734" h="2282825">
                  <a:moveTo>
                    <a:pt x="0" y="1141306"/>
                  </a:moveTo>
                  <a:lnTo>
                    <a:pt x="976" y="1098519"/>
                  </a:lnTo>
                  <a:lnTo>
                    <a:pt x="3884" y="1056129"/>
                  </a:lnTo>
                  <a:lnTo>
                    <a:pt x="8688" y="1014164"/>
                  </a:lnTo>
                  <a:lnTo>
                    <a:pt x="15354" y="972652"/>
                  </a:lnTo>
                  <a:lnTo>
                    <a:pt x="23849" y="931620"/>
                  </a:lnTo>
                  <a:lnTo>
                    <a:pt x="34137" y="891096"/>
                  </a:lnTo>
                  <a:lnTo>
                    <a:pt x="46185" y="851107"/>
                  </a:lnTo>
                  <a:lnTo>
                    <a:pt x="59958" y="811682"/>
                  </a:lnTo>
                  <a:lnTo>
                    <a:pt x="75422" y="772847"/>
                  </a:lnTo>
                  <a:lnTo>
                    <a:pt x="92544" y="734629"/>
                  </a:lnTo>
                  <a:lnTo>
                    <a:pt x="111288" y="697058"/>
                  </a:lnTo>
                  <a:lnTo>
                    <a:pt x="131620" y="660160"/>
                  </a:lnTo>
                  <a:lnTo>
                    <a:pt x="153507" y="623963"/>
                  </a:lnTo>
                  <a:lnTo>
                    <a:pt x="176913" y="588494"/>
                  </a:lnTo>
                  <a:lnTo>
                    <a:pt x="201806" y="553782"/>
                  </a:lnTo>
                  <a:lnTo>
                    <a:pt x="228150" y="519853"/>
                  </a:lnTo>
                  <a:lnTo>
                    <a:pt x="255911" y="486735"/>
                  </a:lnTo>
                  <a:lnTo>
                    <a:pt x="285056" y="454456"/>
                  </a:lnTo>
                  <a:lnTo>
                    <a:pt x="315549" y="423044"/>
                  </a:lnTo>
                  <a:lnTo>
                    <a:pt x="347357" y="392525"/>
                  </a:lnTo>
                  <a:lnTo>
                    <a:pt x="380445" y="362928"/>
                  </a:lnTo>
                  <a:lnTo>
                    <a:pt x="414780" y="334280"/>
                  </a:lnTo>
                  <a:lnTo>
                    <a:pt x="450327" y="306609"/>
                  </a:lnTo>
                  <a:lnTo>
                    <a:pt x="487051" y="279943"/>
                  </a:lnTo>
                  <a:lnTo>
                    <a:pt x="524919" y="254308"/>
                  </a:lnTo>
                  <a:lnTo>
                    <a:pt x="563896" y="229733"/>
                  </a:lnTo>
                  <a:lnTo>
                    <a:pt x="603948" y="206245"/>
                  </a:lnTo>
                  <a:lnTo>
                    <a:pt x="645041" y="183871"/>
                  </a:lnTo>
                  <a:lnTo>
                    <a:pt x="687140" y="162640"/>
                  </a:lnTo>
                  <a:lnTo>
                    <a:pt x="730212" y="142578"/>
                  </a:lnTo>
                  <a:lnTo>
                    <a:pt x="774222" y="123714"/>
                  </a:lnTo>
                  <a:lnTo>
                    <a:pt x="819136" y="106075"/>
                  </a:lnTo>
                  <a:lnTo>
                    <a:pt x="864920" y="89689"/>
                  </a:lnTo>
                  <a:lnTo>
                    <a:pt x="911539" y="74583"/>
                  </a:lnTo>
                  <a:lnTo>
                    <a:pt x="958959" y="60784"/>
                  </a:lnTo>
                  <a:lnTo>
                    <a:pt x="1007146" y="48321"/>
                  </a:lnTo>
                  <a:lnTo>
                    <a:pt x="1056066" y="37221"/>
                  </a:lnTo>
                  <a:lnTo>
                    <a:pt x="1105685" y="27512"/>
                  </a:lnTo>
                  <a:lnTo>
                    <a:pt x="1155968" y="19220"/>
                  </a:lnTo>
                  <a:lnTo>
                    <a:pt x="1206881" y="12374"/>
                  </a:lnTo>
                  <a:lnTo>
                    <a:pt x="1258390" y="7002"/>
                  </a:lnTo>
                  <a:lnTo>
                    <a:pt x="1310460" y="3130"/>
                  </a:lnTo>
                  <a:lnTo>
                    <a:pt x="1363058" y="787"/>
                  </a:lnTo>
                  <a:lnTo>
                    <a:pt x="1416149" y="0"/>
                  </a:lnTo>
                  <a:lnTo>
                    <a:pt x="1469240" y="787"/>
                  </a:lnTo>
                  <a:lnTo>
                    <a:pt x="1521838" y="3130"/>
                  </a:lnTo>
                  <a:lnTo>
                    <a:pt x="1573908" y="7002"/>
                  </a:lnTo>
                  <a:lnTo>
                    <a:pt x="1625417" y="12374"/>
                  </a:lnTo>
                  <a:lnTo>
                    <a:pt x="1676330" y="19220"/>
                  </a:lnTo>
                  <a:lnTo>
                    <a:pt x="1726613" y="27512"/>
                  </a:lnTo>
                  <a:lnTo>
                    <a:pt x="1776231" y="37221"/>
                  </a:lnTo>
                  <a:lnTo>
                    <a:pt x="1825151" y="48321"/>
                  </a:lnTo>
                  <a:lnTo>
                    <a:pt x="1873338" y="60784"/>
                  </a:lnTo>
                  <a:lnTo>
                    <a:pt x="1920759" y="74583"/>
                  </a:lnTo>
                  <a:lnTo>
                    <a:pt x="1967378" y="89689"/>
                  </a:lnTo>
                  <a:lnTo>
                    <a:pt x="2013161" y="106075"/>
                  </a:lnTo>
                  <a:lnTo>
                    <a:pt x="2058075" y="123714"/>
                  </a:lnTo>
                  <a:lnTo>
                    <a:pt x="2102085" y="142578"/>
                  </a:lnTo>
                  <a:lnTo>
                    <a:pt x="2145157" y="162640"/>
                  </a:lnTo>
                  <a:lnTo>
                    <a:pt x="2187256" y="183871"/>
                  </a:lnTo>
                  <a:lnTo>
                    <a:pt x="2228349" y="206245"/>
                  </a:lnTo>
                  <a:lnTo>
                    <a:pt x="2268401" y="229733"/>
                  </a:lnTo>
                  <a:lnTo>
                    <a:pt x="2307378" y="254308"/>
                  </a:lnTo>
                  <a:lnTo>
                    <a:pt x="2345246" y="279943"/>
                  </a:lnTo>
                  <a:lnTo>
                    <a:pt x="2381970" y="306609"/>
                  </a:lnTo>
                  <a:lnTo>
                    <a:pt x="2417517" y="334280"/>
                  </a:lnTo>
                  <a:lnTo>
                    <a:pt x="2451852" y="362928"/>
                  </a:lnTo>
                  <a:lnTo>
                    <a:pt x="2484940" y="392525"/>
                  </a:lnTo>
                  <a:lnTo>
                    <a:pt x="2516748" y="423044"/>
                  </a:lnTo>
                  <a:lnTo>
                    <a:pt x="2547241" y="454456"/>
                  </a:lnTo>
                  <a:lnTo>
                    <a:pt x="2576386" y="486735"/>
                  </a:lnTo>
                  <a:lnTo>
                    <a:pt x="2604147" y="519853"/>
                  </a:lnTo>
                  <a:lnTo>
                    <a:pt x="2630491" y="553782"/>
                  </a:lnTo>
                  <a:lnTo>
                    <a:pt x="2655384" y="588494"/>
                  </a:lnTo>
                  <a:lnTo>
                    <a:pt x="2678790" y="623963"/>
                  </a:lnTo>
                  <a:lnTo>
                    <a:pt x="2700677" y="660160"/>
                  </a:lnTo>
                  <a:lnTo>
                    <a:pt x="2721009" y="697058"/>
                  </a:lnTo>
                  <a:lnTo>
                    <a:pt x="2739753" y="734629"/>
                  </a:lnTo>
                  <a:lnTo>
                    <a:pt x="2756875" y="772847"/>
                  </a:lnTo>
                  <a:lnTo>
                    <a:pt x="2772339" y="811682"/>
                  </a:lnTo>
                  <a:lnTo>
                    <a:pt x="2786112" y="851107"/>
                  </a:lnTo>
                  <a:lnTo>
                    <a:pt x="2798160" y="891096"/>
                  </a:lnTo>
                  <a:lnTo>
                    <a:pt x="2808448" y="931620"/>
                  </a:lnTo>
                  <a:lnTo>
                    <a:pt x="2816943" y="972652"/>
                  </a:lnTo>
                  <a:lnTo>
                    <a:pt x="2823609" y="1014164"/>
                  </a:lnTo>
                  <a:lnTo>
                    <a:pt x="2828413" y="1056129"/>
                  </a:lnTo>
                  <a:lnTo>
                    <a:pt x="2831321" y="1098519"/>
                  </a:lnTo>
                  <a:lnTo>
                    <a:pt x="2832297" y="1141306"/>
                  </a:lnTo>
                  <a:lnTo>
                    <a:pt x="2831321" y="1184093"/>
                  </a:lnTo>
                  <a:lnTo>
                    <a:pt x="2828413" y="1226483"/>
                  </a:lnTo>
                  <a:lnTo>
                    <a:pt x="2823609" y="1268448"/>
                  </a:lnTo>
                  <a:lnTo>
                    <a:pt x="2816943" y="1309960"/>
                  </a:lnTo>
                  <a:lnTo>
                    <a:pt x="2808448" y="1350992"/>
                  </a:lnTo>
                  <a:lnTo>
                    <a:pt x="2798160" y="1391516"/>
                  </a:lnTo>
                  <a:lnTo>
                    <a:pt x="2786112" y="1431505"/>
                  </a:lnTo>
                  <a:lnTo>
                    <a:pt x="2772339" y="1470931"/>
                  </a:lnTo>
                  <a:lnTo>
                    <a:pt x="2756875" y="1509766"/>
                  </a:lnTo>
                  <a:lnTo>
                    <a:pt x="2739753" y="1547983"/>
                  </a:lnTo>
                  <a:lnTo>
                    <a:pt x="2721009" y="1585554"/>
                  </a:lnTo>
                  <a:lnTo>
                    <a:pt x="2700677" y="1622452"/>
                  </a:lnTo>
                  <a:lnTo>
                    <a:pt x="2678790" y="1658649"/>
                  </a:lnTo>
                  <a:lnTo>
                    <a:pt x="2655384" y="1694118"/>
                  </a:lnTo>
                  <a:lnTo>
                    <a:pt x="2630491" y="1728831"/>
                  </a:lnTo>
                  <a:lnTo>
                    <a:pt x="2604147" y="1762760"/>
                  </a:lnTo>
                  <a:lnTo>
                    <a:pt x="2576386" y="1795877"/>
                  </a:lnTo>
                  <a:lnTo>
                    <a:pt x="2547241" y="1828156"/>
                  </a:lnTo>
                  <a:lnTo>
                    <a:pt x="2516748" y="1859569"/>
                  </a:lnTo>
                  <a:lnTo>
                    <a:pt x="2484940" y="1890087"/>
                  </a:lnTo>
                  <a:lnTo>
                    <a:pt x="2451852" y="1919684"/>
                  </a:lnTo>
                  <a:lnTo>
                    <a:pt x="2417517" y="1948332"/>
                  </a:lnTo>
                  <a:lnTo>
                    <a:pt x="2381970" y="1976003"/>
                  </a:lnTo>
                  <a:lnTo>
                    <a:pt x="2345246" y="2002670"/>
                  </a:lnTo>
                  <a:lnTo>
                    <a:pt x="2307378" y="2028304"/>
                  </a:lnTo>
                  <a:lnTo>
                    <a:pt x="2268401" y="2052880"/>
                  </a:lnTo>
                  <a:lnTo>
                    <a:pt x="2228349" y="2076368"/>
                  </a:lnTo>
                  <a:lnTo>
                    <a:pt x="2187256" y="2098741"/>
                  </a:lnTo>
                  <a:lnTo>
                    <a:pt x="2145157" y="2119973"/>
                  </a:lnTo>
                  <a:lnTo>
                    <a:pt x="2102085" y="2140034"/>
                  </a:lnTo>
                  <a:lnTo>
                    <a:pt x="2058075" y="2158898"/>
                  </a:lnTo>
                  <a:lnTo>
                    <a:pt x="2013161" y="2176537"/>
                  </a:lnTo>
                  <a:lnTo>
                    <a:pt x="1967378" y="2192923"/>
                  </a:lnTo>
                  <a:lnTo>
                    <a:pt x="1920759" y="2208030"/>
                  </a:lnTo>
                  <a:lnTo>
                    <a:pt x="1873338" y="2221828"/>
                  </a:lnTo>
                  <a:lnTo>
                    <a:pt x="1825151" y="2234291"/>
                  </a:lnTo>
                  <a:lnTo>
                    <a:pt x="1776231" y="2245391"/>
                  </a:lnTo>
                  <a:lnTo>
                    <a:pt x="1726613" y="2255101"/>
                  </a:lnTo>
                  <a:lnTo>
                    <a:pt x="1676330" y="2263392"/>
                  </a:lnTo>
                  <a:lnTo>
                    <a:pt x="1625417" y="2270238"/>
                  </a:lnTo>
                  <a:lnTo>
                    <a:pt x="1573908" y="2275611"/>
                  </a:lnTo>
                  <a:lnTo>
                    <a:pt x="1521838" y="2279482"/>
                  </a:lnTo>
                  <a:lnTo>
                    <a:pt x="1469240" y="2281826"/>
                  </a:lnTo>
                  <a:lnTo>
                    <a:pt x="1416149" y="2282613"/>
                  </a:lnTo>
                  <a:lnTo>
                    <a:pt x="1363058" y="2281826"/>
                  </a:lnTo>
                  <a:lnTo>
                    <a:pt x="1310460" y="2279482"/>
                  </a:lnTo>
                  <a:lnTo>
                    <a:pt x="1258390" y="2275611"/>
                  </a:lnTo>
                  <a:lnTo>
                    <a:pt x="1206881" y="2270238"/>
                  </a:lnTo>
                  <a:lnTo>
                    <a:pt x="1155968" y="2263392"/>
                  </a:lnTo>
                  <a:lnTo>
                    <a:pt x="1105685" y="2255101"/>
                  </a:lnTo>
                  <a:lnTo>
                    <a:pt x="1056066" y="2245391"/>
                  </a:lnTo>
                  <a:lnTo>
                    <a:pt x="1007146" y="2234291"/>
                  </a:lnTo>
                  <a:lnTo>
                    <a:pt x="958959" y="2221828"/>
                  </a:lnTo>
                  <a:lnTo>
                    <a:pt x="911539" y="2208030"/>
                  </a:lnTo>
                  <a:lnTo>
                    <a:pt x="864920" y="2192923"/>
                  </a:lnTo>
                  <a:lnTo>
                    <a:pt x="819136" y="2176537"/>
                  </a:lnTo>
                  <a:lnTo>
                    <a:pt x="774222" y="2158898"/>
                  </a:lnTo>
                  <a:lnTo>
                    <a:pt x="730212" y="2140034"/>
                  </a:lnTo>
                  <a:lnTo>
                    <a:pt x="687140" y="2119973"/>
                  </a:lnTo>
                  <a:lnTo>
                    <a:pt x="645041" y="2098741"/>
                  </a:lnTo>
                  <a:lnTo>
                    <a:pt x="603948" y="2076368"/>
                  </a:lnTo>
                  <a:lnTo>
                    <a:pt x="563896" y="2052880"/>
                  </a:lnTo>
                  <a:lnTo>
                    <a:pt x="524919" y="2028304"/>
                  </a:lnTo>
                  <a:lnTo>
                    <a:pt x="487051" y="2002670"/>
                  </a:lnTo>
                  <a:lnTo>
                    <a:pt x="450327" y="1976003"/>
                  </a:lnTo>
                  <a:lnTo>
                    <a:pt x="414780" y="1948332"/>
                  </a:lnTo>
                  <a:lnTo>
                    <a:pt x="380445" y="1919684"/>
                  </a:lnTo>
                  <a:lnTo>
                    <a:pt x="347357" y="1890087"/>
                  </a:lnTo>
                  <a:lnTo>
                    <a:pt x="315549" y="1859569"/>
                  </a:lnTo>
                  <a:lnTo>
                    <a:pt x="285056" y="1828156"/>
                  </a:lnTo>
                  <a:lnTo>
                    <a:pt x="255911" y="1795877"/>
                  </a:lnTo>
                  <a:lnTo>
                    <a:pt x="228150" y="1762760"/>
                  </a:lnTo>
                  <a:lnTo>
                    <a:pt x="201806" y="1728831"/>
                  </a:lnTo>
                  <a:lnTo>
                    <a:pt x="176913" y="1694118"/>
                  </a:lnTo>
                  <a:lnTo>
                    <a:pt x="153507" y="1658649"/>
                  </a:lnTo>
                  <a:lnTo>
                    <a:pt x="131620" y="1622452"/>
                  </a:lnTo>
                  <a:lnTo>
                    <a:pt x="111288" y="1585554"/>
                  </a:lnTo>
                  <a:lnTo>
                    <a:pt x="92544" y="1547983"/>
                  </a:lnTo>
                  <a:lnTo>
                    <a:pt x="75422" y="1509766"/>
                  </a:lnTo>
                  <a:lnTo>
                    <a:pt x="59958" y="1470931"/>
                  </a:lnTo>
                  <a:lnTo>
                    <a:pt x="46185" y="1431505"/>
                  </a:lnTo>
                  <a:lnTo>
                    <a:pt x="34137" y="1391516"/>
                  </a:lnTo>
                  <a:lnTo>
                    <a:pt x="23849" y="1350992"/>
                  </a:lnTo>
                  <a:lnTo>
                    <a:pt x="15354" y="1309960"/>
                  </a:lnTo>
                  <a:lnTo>
                    <a:pt x="8688" y="1268448"/>
                  </a:lnTo>
                  <a:lnTo>
                    <a:pt x="3884" y="1226483"/>
                  </a:lnTo>
                  <a:lnTo>
                    <a:pt x="976" y="1184093"/>
                  </a:lnTo>
                  <a:lnTo>
                    <a:pt x="0" y="1141306"/>
                  </a:lnTo>
                  <a:close/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777874" y="2326132"/>
            <a:ext cx="1461135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8140" marR="5080" indent="-346075">
              <a:lnSpc>
                <a:spcPct val="101400"/>
              </a:lnSpc>
              <a:spcBef>
                <a:spcPts val="50"/>
              </a:spcBef>
            </a:pPr>
            <a:r>
              <a:rPr dirty="0" sz="2800" spc="-280">
                <a:latin typeface="Arial"/>
                <a:cs typeface="Arial"/>
              </a:rPr>
              <a:t>TRAINING </a:t>
            </a:r>
            <a:r>
              <a:rPr dirty="0" sz="2800" spc="-44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03930" y="2920339"/>
            <a:ext cx="29457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61005" y="6184747"/>
            <a:ext cx="37153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transfer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238347" y="2766123"/>
            <a:ext cx="2865755" cy="2422525"/>
          </a:xfrm>
          <a:custGeom>
            <a:avLst/>
            <a:gdLst/>
            <a:ahLst/>
            <a:cxnLst/>
            <a:rect l="l" t="t" r="r" b="b"/>
            <a:pathLst>
              <a:path w="2865754" h="2422525">
                <a:moveTo>
                  <a:pt x="243014" y="1062189"/>
                </a:moveTo>
                <a:lnTo>
                  <a:pt x="215836" y="991006"/>
                </a:lnTo>
                <a:lnTo>
                  <a:pt x="2260" y="1072515"/>
                </a:lnTo>
                <a:lnTo>
                  <a:pt x="15849" y="1108125"/>
                </a:lnTo>
                <a:lnTo>
                  <a:pt x="0" y="1142746"/>
                </a:lnTo>
                <a:lnTo>
                  <a:pt x="207835" y="1237932"/>
                </a:lnTo>
                <a:lnTo>
                  <a:pt x="239572" y="1168654"/>
                </a:lnTo>
                <a:lnTo>
                  <a:pt x="114338" y="1111313"/>
                </a:lnTo>
                <a:lnTo>
                  <a:pt x="243014" y="1062189"/>
                </a:lnTo>
                <a:close/>
              </a:path>
              <a:path w="2865754" h="2422525">
                <a:moveTo>
                  <a:pt x="516686" y="1295552"/>
                </a:moveTo>
                <a:lnTo>
                  <a:pt x="308851" y="1200378"/>
                </a:lnTo>
                <a:lnTo>
                  <a:pt x="277126" y="1269657"/>
                </a:lnTo>
                <a:lnTo>
                  <a:pt x="484962" y="1364830"/>
                </a:lnTo>
                <a:lnTo>
                  <a:pt x="516686" y="1295552"/>
                </a:lnTo>
                <a:close/>
              </a:path>
              <a:path w="2865754" h="2422525">
                <a:moveTo>
                  <a:pt x="527773" y="953503"/>
                </a:moveTo>
                <a:lnTo>
                  <a:pt x="500595" y="882319"/>
                </a:lnTo>
                <a:lnTo>
                  <a:pt x="287032" y="963828"/>
                </a:lnTo>
                <a:lnTo>
                  <a:pt x="314198" y="1035024"/>
                </a:lnTo>
                <a:lnTo>
                  <a:pt x="527773" y="953503"/>
                </a:lnTo>
                <a:close/>
              </a:path>
              <a:path w="2865754" h="2422525">
                <a:moveTo>
                  <a:pt x="793813" y="1422463"/>
                </a:moveTo>
                <a:lnTo>
                  <a:pt x="585965" y="1327277"/>
                </a:lnTo>
                <a:lnTo>
                  <a:pt x="554240" y="1396568"/>
                </a:lnTo>
                <a:lnTo>
                  <a:pt x="762088" y="1491742"/>
                </a:lnTo>
                <a:lnTo>
                  <a:pt x="793813" y="1422463"/>
                </a:lnTo>
                <a:close/>
              </a:path>
              <a:path w="2865754" h="2422525">
                <a:moveTo>
                  <a:pt x="812533" y="844816"/>
                </a:moveTo>
                <a:lnTo>
                  <a:pt x="785368" y="773633"/>
                </a:lnTo>
                <a:lnTo>
                  <a:pt x="571792" y="855141"/>
                </a:lnTo>
                <a:lnTo>
                  <a:pt x="598970" y="926338"/>
                </a:lnTo>
                <a:lnTo>
                  <a:pt x="812533" y="844816"/>
                </a:lnTo>
                <a:close/>
              </a:path>
              <a:path w="2865754" h="2422525">
                <a:moveTo>
                  <a:pt x="1070940" y="1549374"/>
                </a:moveTo>
                <a:lnTo>
                  <a:pt x="863092" y="1454188"/>
                </a:lnTo>
                <a:lnTo>
                  <a:pt x="831367" y="1523466"/>
                </a:lnTo>
                <a:lnTo>
                  <a:pt x="1039215" y="1618653"/>
                </a:lnTo>
                <a:lnTo>
                  <a:pt x="1070940" y="1549374"/>
                </a:lnTo>
                <a:close/>
              </a:path>
              <a:path w="2865754" h="2422525">
                <a:moveTo>
                  <a:pt x="1097292" y="736130"/>
                </a:moveTo>
                <a:lnTo>
                  <a:pt x="1070127" y="664933"/>
                </a:lnTo>
                <a:lnTo>
                  <a:pt x="856551" y="746455"/>
                </a:lnTo>
                <a:lnTo>
                  <a:pt x="883729" y="817651"/>
                </a:lnTo>
                <a:lnTo>
                  <a:pt x="1097292" y="736130"/>
                </a:lnTo>
                <a:close/>
              </a:path>
              <a:path w="2865754" h="2422525">
                <a:moveTo>
                  <a:pt x="1348066" y="1676273"/>
                </a:moveTo>
                <a:lnTo>
                  <a:pt x="1140218" y="1581099"/>
                </a:lnTo>
                <a:lnTo>
                  <a:pt x="1108494" y="1650377"/>
                </a:lnTo>
                <a:lnTo>
                  <a:pt x="1316329" y="1745564"/>
                </a:lnTo>
                <a:lnTo>
                  <a:pt x="1348066" y="1676273"/>
                </a:lnTo>
                <a:close/>
              </a:path>
              <a:path w="2865754" h="2422525">
                <a:moveTo>
                  <a:pt x="1382064" y="627443"/>
                </a:moveTo>
                <a:lnTo>
                  <a:pt x="1354886" y="556247"/>
                </a:lnTo>
                <a:lnTo>
                  <a:pt x="1141310" y="637768"/>
                </a:lnTo>
                <a:lnTo>
                  <a:pt x="1168488" y="708952"/>
                </a:lnTo>
                <a:lnTo>
                  <a:pt x="1382064" y="627443"/>
                </a:lnTo>
                <a:close/>
              </a:path>
              <a:path w="2865754" h="2422525">
                <a:moveTo>
                  <a:pt x="1625180" y="1803184"/>
                </a:moveTo>
                <a:lnTo>
                  <a:pt x="1417345" y="1708010"/>
                </a:lnTo>
                <a:lnTo>
                  <a:pt x="1385620" y="1777288"/>
                </a:lnTo>
                <a:lnTo>
                  <a:pt x="1593456" y="1872462"/>
                </a:lnTo>
                <a:lnTo>
                  <a:pt x="1625180" y="1803184"/>
                </a:lnTo>
                <a:close/>
              </a:path>
              <a:path w="2865754" h="2422525">
                <a:moveTo>
                  <a:pt x="1666824" y="518756"/>
                </a:moveTo>
                <a:lnTo>
                  <a:pt x="1639658" y="447560"/>
                </a:lnTo>
                <a:lnTo>
                  <a:pt x="1426083" y="529082"/>
                </a:lnTo>
                <a:lnTo>
                  <a:pt x="1453248" y="600265"/>
                </a:lnTo>
                <a:lnTo>
                  <a:pt x="1666824" y="518756"/>
                </a:lnTo>
                <a:close/>
              </a:path>
              <a:path w="2865754" h="2422525">
                <a:moveTo>
                  <a:pt x="1902307" y="1930095"/>
                </a:moveTo>
                <a:lnTo>
                  <a:pt x="1694459" y="1834908"/>
                </a:lnTo>
                <a:lnTo>
                  <a:pt x="1662734" y="1904187"/>
                </a:lnTo>
                <a:lnTo>
                  <a:pt x="1870583" y="1999373"/>
                </a:lnTo>
                <a:lnTo>
                  <a:pt x="1902307" y="1930095"/>
                </a:lnTo>
                <a:close/>
              </a:path>
              <a:path w="2865754" h="2422525">
                <a:moveTo>
                  <a:pt x="1951583" y="410070"/>
                </a:moveTo>
                <a:lnTo>
                  <a:pt x="1924418" y="338874"/>
                </a:lnTo>
                <a:lnTo>
                  <a:pt x="1710842" y="420395"/>
                </a:lnTo>
                <a:lnTo>
                  <a:pt x="1738020" y="491578"/>
                </a:lnTo>
                <a:lnTo>
                  <a:pt x="1951583" y="410070"/>
                </a:lnTo>
                <a:close/>
              </a:path>
              <a:path w="2865754" h="2422525">
                <a:moveTo>
                  <a:pt x="2179434" y="2056993"/>
                </a:moveTo>
                <a:lnTo>
                  <a:pt x="1971586" y="1961819"/>
                </a:lnTo>
                <a:lnTo>
                  <a:pt x="1939861" y="2031098"/>
                </a:lnTo>
                <a:lnTo>
                  <a:pt x="2147709" y="2126284"/>
                </a:lnTo>
                <a:lnTo>
                  <a:pt x="2179434" y="2056993"/>
                </a:lnTo>
                <a:close/>
              </a:path>
              <a:path w="2865754" h="2422525">
                <a:moveTo>
                  <a:pt x="2236355" y="301383"/>
                </a:moveTo>
                <a:lnTo>
                  <a:pt x="2209177" y="230187"/>
                </a:lnTo>
                <a:lnTo>
                  <a:pt x="1995601" y="311708"/>
                </a:lnTo>
                <a:lnTo>
                  <a:pt x="2022779" y="382892"/>
                </a:lnTo>
                <a:lnTo>
                  <a:pt x="2236355" y="301383"/>
                </a:lnTo>
                <a:close/>
              </a:path>
              <a:path w="2865754" h="2422525">
                <a:moveTo>
                  <a:pt x="2456561" y="2183904"/>
                </a:moveTo>
                <a:lnTo>
                  <a:pt x="2248712" y="2088730"/>
                </a:lnTo>
                <a:lnTo>
                  <a:pt x="2216988" y="2158009"/>
                </a:lnTo>
                <a:lnTo>
                  <a:pt x="2424823" y="2253183"/>
                </a:lnTo>
                <a:lnTo>
                  <a:pt x="2456561" y="2183904"/>
                </a:lnTo>
                <a:close/>
              </a:path>
              <a:path w="2865754" h="2422525">
                <a:moveTo>
                  <a:pt x="2521115" y="192684"/>
                </a:moveTo>
                <a:lnTo>
                  <a:pt x="2493937" y="121500"/>
                </a:lnTo>
                <a:lnTo>
                  <a:pt x="2280374" y="203022"/>
                </a:lnTo>
                <a:lnTo>
                  <a:pt x="2307539" y="274205"/>
                </a:lnTo>
                <a:lnTo>
                  <a:pt x="2521115" y="192684"/>
                </a:lnTo>
                <a:close/>
              </a:path>
              <a:path w="2865754" h="2422525">
                <a:moveTo>
                  <a:pt x="2852890" y="25273"/>
                </a:moveTo>
                <a:lnTo>
                  <a:pt x="2598559" y="0"/>
                </a:lnTo>
                <a:lnTo>
                  <a:pt x="2625737" y="71183"/>
                </a:lnTo>
                <a:lnTo>
                  <a:pt x="2565133" y="94322"/>
                </a:lnTo>
                <a:lnTo>
                  <a:pt x="2592311" y="165519"/>
                </a:lnTo>
                <a:lnTo>
                  <a:pt x="2652915" y="142379"/>
                </a:lnTo>
                <a:lnTo>
                  <a:pt x="2680081" y="213575"/>
                </a:lnTo>
                <a:lnTo>
                  <a:pt x="2823222" y="57607"/>
                </a:lnTo>
                <a:lnTo>
                  <a:pt x="2852890" y="25273"/>
                </a:lnTo>
                <a:close/>
              </a:path>
              <a:path w="2865754" h="2422525">
                <a:moveTo>
                  <a:pt x="2865704" y="2413177"/>
                </a:moveTo>
                <a:lnTo>
                  <a:pt x="2829737" y="2368499"/>
                </a:lnTo>
                <a:lnTo>
                  <a:pt x="2705443" y="2214080"/>
                </a:lnTo>
                <a:lnTo>
                  <a:pt x="2673718" y="2283358"/>
                </a:lnTo>
                <a:lnTo>
                  <a:pt x="2525839" y="2215629"/>
                </a:lnTo>
                <a:lnTo>
                  <a:pt x="2494115" y="2284920"/>
                </a:lnTo>
                <a:lnTo>
                  <a:pt x="2641993" y="2352637"/>
                </a:lnTo>
                <a:lnTo>
                  <a:pt x="2610269" y="2421915"/>
                </a:lnTo>
                <a:lnTo>
                  <a:pt x="2865704" y="241317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39335" y="2423667"/>
            <a:ext cx="10121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Times New Roman"/>
                <a:cs typeface="Times New Roman"/>
              </a:rPr>
              <a:t>predict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97702" y="4031062"/>
            <a:ext cx="2845435" cy="2295525"/>
            <a:chOff x="6097702" y="4031062"/>
            <a:chExt cx="2845435" cy="2295525"/>
          </a:xfrm>
        </p:grpSpPr>
        <p:sp>
          <p:nvSpPr>
            <p:cNvPr id="16" name="object 16" descr=""/>
            <p:cNvSpPr/>
            <p:nvPr/>
          </p:nvSpPr>
          <p:spPr>
            <a:xfrm>
              <a:off x="6104049" y="4037415"/>
              <a:ext cx="2834005" cy="2284095"/>
            </a:xfrm>
            <a:custGeom>
              <a:avLst/>
              <a:gdLst/>
              <a:ahLst/>
              <a:cxnLst/>
              <a:rect l="l" t="t" r="r" b="b"/>
              <a:pathLst>
                <a:path w="2834004" h="2284095">
                  <a:moveTo>
                    <a:pt x="1416875" y="0"/>
                  </a:moveTo>
                  <a:lnTo>
                    <a:pt x="1363756" y="787"/>
                  </a:lnTo>
                  <a:lnTo>
                    <a:pt x="1311131" y="3132"/>
                  </a:lnTo>
                  <a:lnTo>
                    <a:pt x="1259034" y="7005"/>
                  </a:lnTo>
                  <a:lnTo>
                    <a:pt x="1207499" y="12380"/>
                  </a:lnTo>
                  <a:lnTo>
                    <a:pt x="1156559" y="19230"/>
                  </a:lnTo>
                  <a:lnTo>
                    <a:pt x="1106250" y="27525"/>
                  </a:lnTo>
                  <a:lnTo>
                    <a:pt x="1056606" y="37240"/>
                  </a:lnTo>
                  <a:lnTo>
                    <a:pt x="1007661" y="48346"/>
                  </a:lnTo>
                  <a:lnTo>
                    <a:pt x="959449" y="60815"/>
                  </a:lnTo>
                  <a:lnTo>
                    <a:pt x="912004" y="74620"/>
                  </a:lnTo>
                  <a:lnTo>
                    <a:pt x="865361" y="89734"/>
                  </a:lnTo>
                  <a:lnTo>
                    <a:pt x="819554" y="106129"/>
                  </a:lnTo>
                  <a:lnTo>
                    <a:pt x="774617" y="123777"/>
                  </a:lnTo>
                  <a:lnTo>
                    <a:pt x="730585" y="142650"/>
                  </a:lnTo>
                  <a:lnTo>
                    <a:pt x="687491" y="162722"/>
                  </a:lnTo>
                  <a:lnTo>
                    <a:pt x="645369" y="183964"/>
                  </a:lnTo>
                  <a:lnTo>
                    <a:pt x="604256" y="206349"/>
                  </a:lnTo>
                  <a:lnTo>
                    <a:pt x="564183" y="229849"/>
                  </a:lnTo>
                  <a:lnTo>
                    <a:pt x="525186" y="254436"/>
                  </a:lnTo>
                  <a:lnTo>
                    <a:pt x="487299" y="280084"/>
                  </a:lnTo>
                  <a:lnTo>
                    <a:pt x="450556" y="306764"/>
                  </a:lnTo>
                  <a:lnTo>
                    <a:pt x="414991" y="334449"/>
                  </a:lnTo>
                  <a:lnTo>
                    <a:pt x="380639" y="363111"/>
                  </a:lnTo>
                  <a:lnTo>
                    <a:pt x="347534" y="392723"/>
                  </a:lnTo>
                  <a:lnTo>
                    <a:pt x="315709" y="423257"/>
                  </a:lnTo>
                  <a:lnTo>
                    <a:pt x="285201" y="454686"/>
                  </a:lnTo>
                  <a:lnTo>
                    <a:pt x="256041" y="486981"/>
                  </a:lnTo>
                  <a:lnTo>
                    <a:pt x="228266" y="520115"/>
                  </a:lnTo>
                  <a:lnTo>
                    <a:pt x="201908" y="554061"/>
                  </a:lnTo>
                  <a:lnTo>
                    <a:pt x="177003" y="588791"/>
                  </a:lnTo>
                  <a:lnTo>
                    <a:pt x="153585" y="624278"/>
                  </a:lnTo>
                  <a:lnTo>
                    <a:pt x="131687" y="660493"/>
                  </a:lnTo>
                  <a:lnTo>
                    <a:pt x="111344" y="697410"/>
                  </a:lnTo>
                  <a:lnTo>
                    <a:pt x="92590" y="735000"/>
                  </a:lnTo>
                  <a:lnTo>
                    <a:pt x="75460" y="773237"/>
                  </a:lnTo>
                  <a:lnTo>
                    <a:pt x="59988" y="812091"/>
                  </a:lnTo>
                  <a:lnTo>
                    <a:pt x="46208" y="851537"/>
                  </a:lnTo>
                  <a:lnTo>
                    <a:pt x="34154" y="891546"/>
                  </a:lnTo>
                  <a:lnTo>
                    <a:pt x="23861" y="932090"/>
                  </a:lnTo>
                  <a:lnTo>
                    <a:pt x="15362" y="973143"/>
                  </a:lnTo>
                  <a:lnTo>
                    <a:pt x="8692" y="1014676"/>
                  </a:lnTo>
                  <a:lnTo>
                    <a:pt x="3886" y="1056662"/>
                  </a:lnTo>
                  <a:lnTo>
                    <a:pt x="977" y="1099073"/>
                  </a:lnTo>
                  <a:lnTo>
                    <a:pt x="0" y="1141882"/>
                  </a:lnTo>
                  <a:lnTo>
                    <a:pt x="977" y="1184691"/>
                  </a:lnTo>
                  <a:lnTo>
                    <a:pt x="3886" y="1227102"/>
                  </a:lnTo>
                  <a:lnTo>
                    <a:pt x="8692" y="1269088"/>
                  </a:lnTo>
                  <a:lnTo>
                    <a:pt x="15362" y="1310621"/>
                  </a:lnTo>
                  <a:lnTo>
                    <a:pt x="23861" y="1351674"/>
                  </a:lnTo>
                  <a:lnTo>
                    <a:pt x="34154" y="1392219"/>
                  </a:lnTo>
                  <a:lnTo>
                    <a:pt x="46208" y="1432228"/>
                  </a:lnTo>
                  <a:lnTo>
                    <a:pt x="59988" y="1471674"/>
                  </a:lnTo>
                  <a:lnTo>
                    <a:pt x="75460" y="1510529"/>
                  </a:lnTo>
                  <a:lnTo>
                    <a:pt x="92590" y="1548765"/>
                  </a:lnTo>
                  <a:lnTo>
                    <a:pt x="111344" y="1586356"/>
                  </a:lnTo>
                  <a:lnTo>
                    <a:pt x="131687" y="1623273"/>
                  </a:lnTo>
                  <a:lnTo>
                    <a:pt x="153585" y="1659489"/>
                  </a:lnTo>
                  <a:lnTo>
                    <a:pt x="177003" y="1694976"/>
                  </a:lnTo>
                  <a:lnTo>
                    <a:pt x="201908" y="1729706"/>
                  </a:lnTo>
                  <a:lnTo>
                    <a:pt x="228266" y="1763652"/>
                  </a:lnTo>
                  <a:lnTo>
                    <a:pt x="256041" y="1796787"/>
                  </a:lnTo>
                  <a:lnTo>
                    <a:pt x="285201" y="1829083"/>
                  </a:lnTo>
                  <a:lnTo>
                    <a:pt x="315709" y="1860512"/>
                  </a:lnTo>
                  <a:lnTo>
                    <a:pt x="347534" y="1891046"/>
                  </a:lnTo>
                  <a:lnTo>
                    <a:pt x="380639" y="1920658"/>
                  </a:lnTo>
                  <a:lnTo>
                    <a:pt x="414991" y="1949321"/>
                  </a:lnTo>
                  <a:lnTo>
                    <a:pt x="450556" y="1977006"/>
                  </a:lnTo>
                  <a:lnTo>
                    <a:pt x="487299" y="2003687"/>
                  </a:lnTo>
                  <a:lnTo>
                    <a:pt x="525186" y="2029335"/>
                  </a:lnTo>
                  <a:lnTo>
                    <a:pt x="564183" y="2053923"/>
                  </a:lnTo>
                  <a:lnTo>
                    <a:pt x="604256" y="2077424"/>
                  </a:lnTo>
                  <a:lnTo>
                    <a:pt x="645369" y="2099809"/>
                  </a:lnTo>
                  <a:lnTo>
                    <a:pt x="687491" y="2121051"/>
                  </a:lnTo>
                  <a:lnTo>
                    <a:pt x="730585" y="2141123"/>
                  </a:lnTo>
                  <a:lnTo>
                    <a:pt x="774617" y="2159997"/>
                  </a:lnTo>
                  <a:lnTo>
                    <a:pt x="819554" y="2177645"/>
                  </a:lnTo>
                  <a:lnTo>
                    <a:pt x="865361" y="2194040"/>
                  </a:lnTo>
                  <a:lnTo>
                    <a:pt x="912004" y="2209154"/>
                  </a:lnTo>
                  <a:lnTo>
                    <a:pt x="959449" y="2222960"/>
                  </a:lnTo>
                  <a:lnTo>
                    <a:pt x="1007661" y="2235430"/>
                  </a:lnTo>
                  <a:lnTo>
                    <a:pt x="1056606" y="2246536"/>
                  </a:lnTo>
                  <a:lnTo>
                    <a:pt x="1106250" y="2256250"/>
                  </a:lnTo>
                  <a:lnTo>
                    <a:pt x="1156559" y="2264546"/>
                  </a:lnTo>
                  <a:lnTo>
                    <a:pt x="1207499" y="2271396"/>
                  </a:lnTo>
                  <a:lnTo>
                    <a:pt x="1259034" y="2276771"/>
                  </a:lnTo>
                  <a:lnTo>
                    <a:pt x="1311131" y="2280645"/>
                  </a:lnTo>
                  <a:lnTo>
                    <a:pt x="1363756" y="2282989"/>
                  </a:lnTo>
                  <a:lnTo>
                    <a:pt x="1416875" y="2283777"/>
                  </a:lnTo>
                  <a:lnTo>
                    <a:pt x="1469993" y="2282989"/>
                  </a:lnTo>
                  <a:lnTo>
                    <a:pt x="1522617" y="2280645"/>
                  </a:lnTo>
                  <a:lnTo>
                    <a:pt x="1574714" y="2276771"/>
                  </a:lnTo>
                  <a:lnTo>
                    <a:pt x="1626248" y="2271396"/>
                  </a:lnTo>
                  <a:lnTo>
                    <a:pt x="1677187" y="2264546"/>
                  </a:lnTo>
                  <a:lnTo>
                    <a:pt x="1727495" y="2256250"/>
                  </a:lnTo>
                  <a:lnTo>
                    <a:pt x="1777139" y="2246536"/>
                  </a:lnTo>
                  <a:lnTo>
                    <a:pt x="1826083" y="2235430"/>
                  </a:lnTo>
                  <a:lnTo>
                    <a:pt x="1874295" y="2222960"/>
                  </a:lnTo>
                  <a:lnTo>
                    <a:pt x="1921739" y="2209154"/>
                  </a:lnTo>
                  <a:lnTo>
                    <a:pt x="1968381" y="2194040"/>
                  </a:lnTo>
                  <a:lnTo>
                    <a:pt x="2014188" y="2177645"/>
                  </a:lnTo>
                  <a:lnTo>
                    <a:pt x="2059125" y="2159997"/>
                  </a:lnTo>
                  <a:lnTo>
                    <a:pt x="2103157" y="2141123"/>
                  </a:lnTo>
                  <a:lnTo>
                    <a:pt x="2146250" y="2121051"/>
                  </a:lnTo>
                  <a:lnTo>
                    <a:pt x="2188371" y="2099809"/>
                  </a:lnTo>
                  <a:lnTo>
                    <a:pt x="2229485" y="2077424"/>
                  </a:lnTo>
                  <a:lnTo>
                    <a:pt x="2269557" y="2053923"/>
                  </a:lnTo>
                  <a:lnTo>
                    <a:pt x="2308554" y="2029335"/>
                  </a:lnTo>
                  <a:lnTo>
                    <a:pt x="2346441" y="2003687"/>
                  </a:lnTo>
                  <a:lnTo>
                    <a:pt x="2383183" y="1977006"/>
                  </a:lnTo>
                  <a:lnTo>
                    <a:pt x="2418748" y="1949321"/>
                  </a:lnTo>
                  <a:lnTo>
                    <a:pt x="2453100" y="1920658"/>
                  </a:lnTo>
                  <a:lnTo>
                    <a:pt x="2486205" y="1891046"/>
                  </a:lnTo>
                  <a:lnTo>
                    <a:pt x="2518029" y="1860512"/>
                  </a:lnTo>
                  <a:lnTo>
                    <a:pt x="2548538" y="1829083"/>
                  </a:lnTo>
                  <a:lnTo>
                    <a:pt x="2577697" y="1796787"/>
                  </a:lnTo>
                  <a:lnTo>
                    <a:pt x="2605472" y="1763652"/>
                  </a:lnTo>
                  <a:lnTo>
                    <a:pt x="2631829" y="1729706"/>
                  </a:lnTo>
                  <a:lnTo>
                    <a:pt x="2656735" y="1694976"/>
                  </a:lnTo>
                  <a:lnTo>
                    <a:pt x="2680153" y="1659489"/>
                  </a:lnTo>
                  <a:lnTo>
                    <a:pt x="2702051" y="1623273"/>
                  </a:lnTo>
                  <a:lnTo>
                    <a:pt x="2722394" y="1586356"/>
                  </a:lnTo>
                  <a:lnTo>
                    <a:pt x="2741147" y="1548765"/>
                  </a:lnTo>
                  <a:lnTo>
                    <a:pt x="2758277" y="1510529"/>
                  </a:lnTo>
                  <a:lnTo>
                    <a:pt x="2773749" y="1471674"/>
                  </a:lnTo>
                  <a:lnTo>
                    <a:pt x="2787529" y="1432228"/>
                  </a:lnTo>
                  <a:lnTo>
                    <a:pt x="2799583" y="1392219"/>
                  </a:lnTo>
                  <a:lnTo>
                    <a:pt x="2809877" y="1351674"/>
                  </a:lnTo>
                  <a:lnTo>
                    <a:pt x="2818375" y="1310621"/>
                  </a:lnTo>
                  <a:lnTo>
                    <a:pt x="2825045" y="1269088"/>
                  </a:lnTo>
                  <a:lnTo>
                    <a:pt x="2829852" y="1227102"/>
                  </a:lnTo>
                  <a:lnTo>
                    <a:pt x="2832761" y="1184691"/>
                  </a:lnTo>
                  <a:lnTo>
                    <a:pt x="2833738" y="1141882"/>
                  </a:lnTo>
                  <a:lnTo>
                    <a:pt x="2832761" y="1099073"/>
                  </a:lnTo>
                  <a:lnTo>
                    <a:pt x="2829852" y="1056662"/>
                  </a:lnTo>
                  <a:lnTo>
                    <a:pt x="2825045" y="1014676"/>
                  </a:lnTo>
                  <a:lnTo>
                    <a:pt x="2818375" y="973143"/>
                  </a:lnTo>
                  <a:lnTo>
                    <a:pt x="2809877" y="932090"/>
                  </a:lnTo>
                  <a:lnTo>
                    <a:pt x="2799583" y="891546"/>
                  </a:lnTo>
                  <a:lnTo>
                    <a:pt x="2787529" y="851537"/>
                  </a:lnTo>
                  <a:lnTo>
                    <a:pt x="2773749" y="812091"/>
                  </a:lnTo>
                  <a:lnTo>
                    <a:pt x="2758277" y="773237"/>
                  </a:lnTo>
                  <a:lnTo>
                    <a:pt x="2741147" y="735000"/>
                  </a:lnTo>
                  <a:lnTo>
                    <a:pt x="2722394" y="697410"/>
                  </a:lnTo>
                  <a:lnTo>
                    <a:pt x="2702051" y="660493"/>
                  </a:lnTo>
                  <a:lnTo>
                    <a:pt x="2680153" y="624278"/>
                  </a:lnTo>
                  <a:lnTo>
                    <a:pt x="2656735" y="588791"/>
                  </a:lnTo>
                  <a:lnTo>
                    <a:pt x="2631829" y="554061"/>
                  </a:lnTo>
                  <a:lnTo>
                    <a:pt x="2605472" y="520115"/>
                  </a:lnTo>
                  <a:lnTo>
                    <a:pt x="2577697" y="486981"/>
                  </a:lnTo>
                  <a:lnTo>
                    <a:pt x="2548538" y="454686"/>
                  </a:lnTo>
                  <a:lnTo>
                    <a:pt x="2518029" y="423257"/>
                  </a:lnTo>
                  <a:lnTo>
                    <a:pt x="2486205" y="392723"/>
                  </a:lnTo>
                  <a:lnTo>
                    <a:pt x="2453100" y="363111"/>
                  </a:lnTo>
                  <a:lnTo>
                    <a:pt x="2418748" y="334449"/>
                  </a:lnTo>
                  <a:lnTo>
                    <a:pt x="2383183" y="306764"/>
                  </a:lnTo>
                  <a:lnTo>
                    <a:pt x="2346441" y="280084"/>
                  </a:lnTo>
                  <a:lnTo>
                    <a:pt x="2308554" y="254436"/>
                  </a:lnTo>
                  <a:lnTo>
                    <a:pt x="2269557" y="229849"/>
                  </a:lnTo>
                  <a:lnTo>
                    <a:pt x="2229485" y="206349"/>
                  </a:lnTo>
                  <a:lnTo>
                    <a:pt x="2188371" y="183964"/>
                  </a:lnTo>
                  <a:lnTo>
                    <a:pt x="2146250" y="162722"/>
                  </a:lnTo>
                  <a:lnTo>
                    <a:pt x="2103157" y="142650"/>
                  </a:lnTo>
                  <a:lnTo>
                    <a:pt x="2059125" y="123777"/>
                  </a:lnTo>
                  <a:lnTo>
                    <a:pt x="2014188" y="106129"/>
                  </a:lnTo>
                  <a:lnTo>
                    <a:pt x="1968381" y="89734"/>
                  </a:lnTo>
                  <a:lnTo>
                    <a:pt x="1921739" y="74620"/>
                  </a:lnTo>
                  <a:lnTo>
                    <a:pt x="1874295" y="60815"/>
                  </a:lnTo>
                  <a:lnTo>
                    <a:pt x="1826083" y="48346"/>
                  </a:lnTo>
                  <a:lnTo>
                    <a:pt x="1777139" y="37240"/>
                  </a:lnTo>
                  <a:lnTo>
                    <a:pt x="1727495" y="27525"/>
                  </a:lnTo>
                  <a:lnTo>
                    <a:pt x="1677187" y="19230"/>
                  </a:lnTo>
                  <a:lnTo>
                    <a:pt x="1626248" y="12380"/>
                  </a:lnTo>
                  <a:lnTo>
                    <a:pt x="1574714" y="7005"/>
                  </a:lnTo>
                  <a:lnTo>
                    <a:pt x="1522617" y="3132"/>
                  </a:lnTo>
                  <a:lnTo>
                    <a:pt x="1469993" y="787"/>
                  </a:lnTo>
                  <a:lnTo>
                    <a:pt x="141687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104049" y="4037408"/>
              <a:ext cx="2832735" cy="2282825"/>
            </a:xfrm>
            <a:custGeom>
              <a:avLst/>
              <a:gdLst/>
              <a:ahLst/>
              <a:cxnLst/>
              <a:rect l="l" t="t" r="r" b="b"/>
              <a:pathLst>
                <a:path w="2832734" h="2282825">
                  <a:moveTo>
                    <a:pt x="0" y="1141306"/>
                  </a:moveTo>
                  <a:lnTo>
                    <a:pt x="976" y="1098519"/>
                  </a:lnTo>
                  <a:lnTo>
                    <a:pt x="3884" y="1056129"/>
                  </a:lnTo>
                  <a:lnTo>
                    <a:pt x="8688" y="1014164"/>
                  </a:lnTo>
                  <a:lnTo>
                    <a:pt x="15354" y="972652"/>
                  </a:lnTo>
                  <a:lnTo>
                    <a:pt x="23849" y="931620"/>
                  </a:lnTo>
                  <a:lnTo>
                    <a:pt x="34137" y="891096"/>
                  </a:lnTo>
                  <a:lnTo>
                    <a:pt x="46185" y="851107"/>
                  </a:lnTo>
                  <a:lnTo>
                    <a:pt x="59958" y="811682"/>
                  </a:lnTo>
                  <a:lnTo>
                    <a:pt x="75422" y="772847"/>
                  </a:lnTo>
                  <a:lnTo>
                    <a:pt x="92544" y="734629"/>
                  </a:lnTo>
                  <a:lnTo>
                    <a:pt x="111288" y="697058"/>
                  </a:lnTo>
                  <a:lnTo>
                    <a:pt x="131620" y="660160"/>
                  </a:lnTo>
                  <a:lnTo>
                    <a:pt x="153507" y="623963"/>
                  </a:lnTo>
                  <a:lnTo>
                    <a:pt x="176913" y="588494"/>
                  </a:lnTo>
                  <a:lnTo>
                    <a:pt x="201806" y="553782"/>
                  </a:lnTo>
                  <a:lnTo>
                    <a:pt x="228150" y="519853"/>
                  </a:lnTo>
                  <a:lnTo>
                    <a:pt x="255911" y="486735"/>
                  </a:lnTo>
                  <a:lnTo>
                    <a:pt x="285056" y="454456"/>
                  </a:lnTo>
                  <a:lnTo>
                    <a:pt x="315549" y="423044"/>
                  </a:lnTo>
                  <a:lnTo>
                    <a:pt x="347357" y="392525"/>
                  </a:lnTo>
                  <a:lnTo>
                    <a:pt x="380445" y="362928"/>
                  </a:lnTo>
                  <a:lnTo>
                    <a:pt x="414780" y="334280"/>
                  </a:lnTo>
                  <a:lnTo>
                    <a:pt x="450327" y="306609"/>
                  </a:lnTo>
                  <a:lnTo>
                    <a:pt x="487051" y="279943"/>
                  </a:lnTo>
                  <a:lnTo>
                    <a:pt x="524919" y="254308"/>
                  </a:lnTo>
                  <a:lnTo>
                    <a:pt x="563896" y="229733"/>
                  </a:lnTo>
                  <a:lnTo>
                    <a:pt x="603948" y="206245"/>
                  </a:lnTo>
                  <a:lnTo>
                    <a:pt x="645041" y="183871"/>
                  </a:lnTo>
                  <a:lnTo>
                    <a:pt x="687140" y="162640"/>
                  </a:lnTo>
                  <a:lnTo>
                    <a:pt x="730212" y="142578"/>
                  </a:lnTo>
                  <a:lnTo>
                    <a:pt x="774222" y="123714"/>
                  </a:lnTo>
                  <a:lnTo>
                    <a:pt x="819136" y="106075"/>
                  </a:lnTo>
                  <a:lnTo>
                    <a:pt x="864920" y="89689"/>
                  </a:lnTo>
                  <a:lnTo>
                    <a:pt x="911539" y="74583"/>
                  </a:lnTo>
                  <a:lnTo>
                    <a:pt x="958959" y="60784"/>
                  </a:lnTo>
                  <a:lnTo>
                    <a:pt x="1007146" y="48321"/>
                  </a:lnTo>
                  <a:lnTo>
                    <a:pt x="1056066" y="37221"/>
                  </a:lnTo>
                  <a:lnTo>
                    <a:pt x="1105685" y="27512"/>
                  </a:lnTo>
                  <a:lnTo>
                    <a:pt x="1155968" y="19220"/>
                  </a:lnTo>
                  <a:lnTo>
                    <a:pt x="1206881" y="12374"/>
                  </a:lnTo>
                  <a:lnTo>
                    <a:pt x="1258390" y="7002"/>
                  </a:lnTo>
                  <a:lnTo>
                    <a:pt x="1310460" y="3130"/>
                  </a:lnTo>
                  <a:lnTo>
                    <a:pt x="1363058" y="787"/>
                  </a:lnTo>
                  <a:lnTo>
                    <a:pt x="1416149" y="0"/>
                  </a:lnTo>
                  <a:lnTo>
                    <a:pt x="1469240" y="787"/>
                  </a:lnTo>
                  <a:lnTo>
                    <a:pt x="1521838" y="3130"/>
                  </a:lnTo>
                  <a:lnTo>
                    <a:pt x="1573908" y="7002"/>
                  </a:lnTo>
                  <a:lnTo>
                    <a:pt x="1625417" y="12374"/>
                  </a:lnTo>
                  <a:lnTo>
                    <a:pt x="1676330" y="19220"/>
                  </a:lnTo>
                  <a:lnTo>
                    <a:pt x="1726613" y="27512"/>
                  </a:lnTo>
                  <a:lnTo>
                    <a:pt x="1776231" y="37221"/>
                  </a:lnTo>
                  <a:lnTo>
                    <a:pt x="1825151" y="48321"/>
                  </a:lnTo>
                  <a:lnTo>
                    <a:pt x="1873338" y="60784"/>
                  </a:lnTo>
                  <a:lnTo>
                    <a:pt x="1920759" y="74583"/>
                  </a:lnTo>
                  <a:lnTo>
                    <a:pt x="1967378" y="89689"/>
                  </a:lnTo>
                  <a:lnTo>
                    <a:pt x="2013161" y="106075"/>
                  </a:lnTo>
                  <a:lnTo>
                    <a:pt x="2058075" y="123714"/>
                  </a:lnTo>
                  <a:lnTo>
                    <a:pt x="2102085" y="142578"/>
                  </a:lnTo>
                  <a:lnTo>
                    <a:pt x="2145157" y="162640"/>
                  </a:lnTo>
                  <a:lnTo>
                    <a:pt x="2187256" y="183871"/>
                  </a:lnTo>
                  <a:lnTo>
                    <a:pt x="2228349" y="206245"/>
                  </a:lnTo>
                  <a:lnTo>
                    <a:pt x="2268401" y="229733"/>
                  </a:lnTo>
                  <a:lnTo>
                    <a:pt x="2307378" y="254308"/>
                  </a:lnTo>
                  <a:lnTo>
                    <a:pt x="2345246" y="279943"/>
                  </a:lnTo>
                  <a:lnTo>
                    <a:pt x="2381970" y="306609"/>
                  </a:lnTo>
                  <a:lnTo>
                    <a:pt x="2417517" y="334280"/>
                  </a:lnTo>
                  <a:lnTo>
                    <a:pt x="2451852" y="362928"/>
                  </a:lnTo>
                  <a:lnTo>
                    <a:pt x="2484940" y="392525"/>
                  </a:lnTo>
                  <a:lnTo>
                    <a:pt x="2516748" y="423044"/>
                  </a:lnTo>
                  <a:lnTo>
                    <a:pt x="2547241" y="454456"/>
                  </a:lnTo>
                  <a:lnTo>
                    <a:pt x="2576386" y="486735"/>
                  </a:lnTo>
                  <a:lnTo>
                    <a:pt x="2604147" y="519853"/>
                  </a:lnTo>
                  <a:lnTo>
                    <a:pt x="2630491" y="553782"/>
                  </a:lnTo>
                  <a:lnTo>
                    <a:pt x="2655384" y="588494"/>
                  </a:lnTo>
                  <a:lnTo>
                    <a:pt x="2678790" y="623963"/>
                  </a:lnTo>
                  <a:lnTo>
                    <a:pt x="2700677" y="660160"/>
                  </a:lnTo>
                  <a:lnTo>
                    <a:pt x="2721009" y="697058"/>
                  </a:lnTo>
                  <a:lnTo>
                    <a:pt x="2739753" y="734629"/>
                  </a:lnTo>
                  <a:lnTo>
                    <a:pt x="2756875" y="772847"/>
                  </a:lnTo>
                  <a:lnTo>
                    <a:pt x="2772339" y="811682"/>
                  </a:lnTo>
                  <a:lnTo>
                    <a:pt x="2786112" y="851107"/>
                  </a:lnTo>
                  <a:lnTo>
                    <a:pt x="2798160" y="891096"/>
                  </a:lnTo>
                  <a:lnTo>
                    <a:pt x="2808448" y="931620"/>
                  </a:lnTo>
                  <a:lnTo>
                    <a:pt x="2816943" y="972652"/>
                  </a:lnTo>
                  <a:lnTo>
                    <a:pt x="2823609" y="1014164"/>
                  </a:lnTo>
                  <a:lnTo>
                    <a:pt x="2828413" y="1056129"/>
                  </a:lnTo>
                  <a:lnTo>
                    <a:pt x="2831321" y="1098519"/>
                  </a:lnTo>
                  <a:lnTo>
                    <a:pt x="2832297" y="1141306"/>
                  </a:lnTo>
                  <a:lnTo>
                    <a:pt x="2831321" y="1184093"/>
                  </a:lnTo>
                  <a:lnTo>
                    <a:pt x="2828413" y="1226483"/>
                  </a:lnTo>
                  <a:lnTo>
                    <a:pt x="2823609" y="1268448"/>
                  </a:lnTo>
                  <a:lnTo>
                    <a:pt x="2816943" y="1309960"/>
                  </a:lnTo>
                  <a:lnTo>
                    <a:pt x="2808448" y="1350992"/>
                  </a:lnTo>
                  <a:lnTo>
                    <a:pt x="2798160" y="1391516"/>
                  </a:lnTo>
                  <a:lnTo>
                    <a:pt x="2786112" y="1431505"/>
                  </a:lnTo>
                  <a:lnTo>
                    <a:pt x="2772339" y="1470931"/>
                  </a:lnTo>
                  <a:lnTo>
                    <a:pt x="2756875" y="1509766"/>
                  </a:lnTo>
                  <a:lnTo>
                    <a:pt x="2739753" y="1547983"/>
                  </a:lnTo>
                  <a:lnTo>
                    <a:pt x="2721009" y="1585554"/>
                  </a:lnTo>
                  <a:lnTo>
                    <a:pt x="2700677" y="1622452"/>
                  </a:lnTo>
                  <a:lnTo>
                    <a:pt x="2678790" y="1658649"/>
                  </a:lnTo>
                  <a:lnTo>
                    <a:pt x="2655384" y="1694118"/>
                  </a:lnTo>
                  <a:lnTo>
                    <a:pt x="2630491" y="1728831"/>
                  </a:lnTo>
                  <a:lnTo>
                    <a:pt x="2604147" y="1762760"/>
                  </a:lnTo>
                  <a:lnTo>
                    <a:pt x="2576386" y="1795877"/>
                  </a:lnTo>
                  <a:lnTo>
                    <a:pt x="2547241" y="1828156"/>
                  </a:lnTo>
                  <a:lnTo>
                    <a:pt x="2516748" y="1859569"/>
                  </a:lnTo>
                  <a:lnTo>
                    <a:pt x="2484940" y="1890087"/>
                  </a:lnTo>
                  <a:lnTo>
                    <a:pt x="2451852" y="1919684"/>
                  </a:lnTo>
                  <a:lnTo>
                    <a:pt x="2417517" y="1948332"/>
                  </a:lnTo>
                  <a:lnTo>
                    <a:pt x="2381970" y="1976003"/>
                  </a:lnTo>
                  <a:lnTo>
                    <a:pt x="2345246" y="2002670"/>
                  </a:lnTo>
                  <a:lnTo>
                    <a:pt x="2307378" y="2028304"/>
                  </a:lnTo>
                  <a:lnTo>
                    <a:pt x="2268401" y="2052880"/>
                  </a:lnTo>
                  <a:lnTo>
                    <a:pt x="2228349" y="2076368"/>
                  </a:lnTo>
                  <a:lnTo>
                    <a:pt x="2187256" y="2098741"/>
                  </a:lnTo>
                  <a:lnTo>
                    <a:pt x="2145157" y="2119973"/>
                  </a:lnTo>
                  <a:lnTo>
                    <a:pt x="2102085" y="2140034"/>
                  </a:lnTo>
                  <a:lnTo>
                    <a:pt x="2058075" y="2158898"/>
                  </a:lnTo>
                  <a:lnTo>
                    <a:pt x="2013161" y="2176537"/>
                  </a:lnTo>
                  <a:lnTo>
                    <a:pt x="1967378" y="2192923"/>
                  </a:lnTo>
                  <a:lnTo>
                    <a:pt x="1920759" y="2208030"/>
                  </a:lnTo>
                  <a:lnTo>
                    <a:pt x="1873338" y="2221828"/>
                  </a:lnTo>
                  <a:lnTo>
                    <a:pt x="1825151" y="2234291"/>
                  </a:lnTo>
                  <a:lnTo>
                    <a:pt x="1776231" y="2245391"/>
                  </a:lnTo>
                  <a:lnTo>
                    <a:pt x="1726613" y="2255101"/>
                  </a:lnTo>
                  <a:lnTo>
                    <a:pt x="1676330" y="2263392"/>
                  </a:lnTo>
                  <a:lnTo>
                    <a:pt x="1625417" y="2270238"/>
                  </a:lnTo>
                  <a:lnTo>
                    <a:pt x="1573908" y="2275611"/>
                  </a:lnTo>
                  <a:lnTo>
                    <a:pt x="1521838" y="2279482"/>
                  </a:lnTo>
                  <a:lnTo>
                    <a:pt x="1469240" y="2281826"/>
                  </a:lnTo>
                  <a:lnTo>
                    <a:pt x="1416149" y="2282613"/>
                  </a:lnTo>
                  <a:lnTo>
                    <a:pt x="1363058" y="2281826"/>
                  </a:lnTo>
                  <a:lnTo>
                    <a:pt x="1310460" y="2279482"/>
                  </a:lnTo>
                  <a:lnTo>
                    <a:pt x="1258390" y="2275611"/>
                  </a:lnTo>
                  <a:lnTo>
                    <a:pt x="1206881" y="2270238"/>
                  </a:lnTo>
                  <a:lnTo>
                    <a:pt x="1155968" y="2263392"/>
                  </a:lnTo>
                  <a:lnTo>
                    <a:pt x="1105685" y="2255101"/>
                  </a:lnTo>
                  <a:lnTo>
                    <a:pt x="1056066" y="2245391"/>
                  </a:lnTo>
                  <a:lnTo>
                    <a:pt x="1007146" y="2234291"/>
                  </a:lnTo>
                  <a:lnTo>
                    <a:pt x="958959" y="2221828"/>
                  </a:lnTo>
                  <a:lnTo>
                    <a:pt x="911539" y="2208030"/>
                  </a:lnTo>
                  <a:lnTo>
                    <a:pt x="864920" y="2192923"/>
                  </a:lnTo>
                  <a:lnTo>
                    <a:pt x="819136" y="2176537"/>
                  </a:lnTo>
                  <a:lnTo>
                    <a:pt x="774222" y="2158898"/>
                  </a:lnTo>
                  <a:lnTo>
                    <a:pt x="730212" y="2140034"/>
                  </a:lnTo>
                  <a:lnTo>
                    <a:pt x="687140" y="2119973"/>
                  </a:lnTo>
                  <a:lnTo>
                    <a:pt x="645041" y="2098741"/>
                  </a:lnTo>
                  <a:lnTo>
                    <a:pt x="603948" y="2076368"/>
                  </a:lnTo>
                  <a:lnTo>
                    <a:pt x="563896" y="2052880"/>
                  </a:lnTo>
                  <a:lnTo>
                    <a:pt x="524919" y="2028304"/>
                  </a:lnTo>
                  <a:lnTo>
                    <a:pt x="487051" y="2002670"/>
                  </a:lnTo>
                  <a:lnTo>
                    <a:pt x="450327" y="1976003"/>
                  </a:lnTo>
                  <a:lnTo>
                    <a:pt x="414780" y="1948332"/>
                  </a:lnTo>
                  <a:lnTo>
                    <a:pt x="380445" y="1919684"/>
                  </a:lnTo>
                  <a:lnTo>
                    <a:pt x="347357" y="1890087"/>
                  </a:lnTo>
                  <a:lnTo>
                    <a:pt x="315549" y="1859569"/>
                  </a:lnTo>
                  <a:lnTo>
                    <a:pt x="285056" y="1828156"/>
                  </a:lnTo>
                  <a:lnTo>
                    <a:pt x="255911" y="1795877"/>
                  </a:lnTo>
                  <a:lnTo>
                    <a:pt x="228150" y="1762760"/>
                  </a:lnTo>
                  <a:lnTo>
                    <a:pt x="201806" y="1728831"/>
                  </a:lnTo>
                  <a:lnTo>
                    <a:pt x="176913" y="1694118"/>
                  </a:lnTo>
                  <a:lnTo>
                    <a:pt x="153507" y="1658649"/>
                  </a:lnTo>
                  <a:lnTo>
                    <a:pt x="131620" y="1622452"/>
                  </a:lnTo>
                  <a:lnTo>
                    <a:pt x="111288" y="1585554"/>
                  </a:lnTo>
                  <a:lnTo>
                    <a:pt x="92544" y="1547983"/>
                  </a:lnTo>
                  <a:lnTo>
                    <a:pt x="75422" y="1509766"/>
                  </a:lnTo>
                  <a:lnTo>
                    <a:pt x="59958" y="1470931"/>
                  </a:lnTo>
                  <a:lnTo>
                    <a:pt x="46185" y="1431505"/>
                  </a:lnTo>
                  <a:lnTo>
                    <a:pt x="34137" y="1391516"/>
                  </a:lnTo>
                  <a:lnTo>
                    <a:pt x="23849" y="1350992"/>
                  </a:lnTo>
                  <a:lnTo>
                    <a:pt x="15354" y="1309960"/>
                  </a:lnTo>
                  <a:lnTo>
                    <a:pt x="8688" y="1268448"/>
                  </a:lnTo>
                  <a:lnTo>
                    <a:pt x="3884" y="1226483"/>
                  </a:lnTo>
                  <a:lnTo>
                    <a:pt x="976" y="1184093"/>
                  </a:lnTo>
                  <a:lnTo>
                    <a:pt x="0" y="1141306"/>
                  </a:lnTo>
                  <a:close/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759713" y="4715764"/>
            <a:ext cx="1522095" cy="8826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89255" marR="5080" indent="-377190">
              <a:lnSpc>
                <a:spcPct val="100699"/>
              </a:lnSpc>
              <a:spcBef>
                <a:spcPts val="75"/>
              </a:spcBef>
            </a:pPr>
            <a:r>
              <a:rPr dirty="0" sz="2800" spc="-434">
                <a:latin typeface="Arial"/>
                <a:cs typeface="Arial"/>
              </a:rPr>
              <a:t>TRANSFER </a:t>
            </a:r>
            <a:r>
              <a:rPr dirty="0" sz="2800" spc="-44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311854" y="4706873"/>
            <a:ext cx="1702435" cy="8826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2800" i="1">
                <a:solidFill>
                  <a:srgbClr val="0070C0"/>
                </a:solidFill>
                <a:latin typeface="Times New Roman"/>
                <a:cs typeface="Times New Roman"/>
              </a:rPr>
              <a:t>new</a:t>
            </a:r>
            <a:r>
              <a:rPr dirty="0" sz="2800" spc="-15" i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70C0"/>
                </a:solidFill>
                <a:latin typeface="Times New Roman"/>
                <a:cs typeface="Times New Roman"/>
              </a:rPr>
              <a:t>time</a:t>
            </a:r>
            <a:r>
              <a:rPr dirty="0" sz="2800" spc="-20" i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25" i="1">
                <a:solidFill>
                  <a:srgbClr val="0070C0"/>
                </a:solidFill>
                <a:latin typeface="Times New Roman"/>
                <a:cs typeface="Times New Roman"/>
              </a:rPr>
              <a:t>or </a:t>
            </a:r>
            <a:r>
              <a:rPr dirty="0" sz="2800" i="1">
                <a:solidFill>
                  <a:srgbClr val="0070C0"/>
                </a:solidFill>
                <a:latin typeface="Times New Roman"/>
                <a:cs typeface="Times New Roman"/>
              </a:rPr>
              <a:t>new</a:t>
            </a:r>
            <a:r>
              <a:rPr dirty="0" sz="2800" spc="-15" i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0070C0"/>
                </a:solidFill>
                <a:latin typeface="Times New Roman"/>
                <a:cs typeface="Times New Roman"/>
              </a:rPr>
              <a:t>place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3629" y="5136794"/>
            <a:ext cx="21856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fit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69475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  <a:tab pos="2263140" algn="l"/>
                <a:tab pos="4667885" algn="l"/>
              </a:tabLst>
            </a:pPr>
            <a:r>
              <a:rPr dirty="0" spc="-10"/>
              <a:t>Block</a:t>
            </a:r>
            <a:r>
              <a:rPr dirty="0"/>
              <a:t>	</a:t>
            </a:r>
            <a:r>
              <a:rPr dirty="0" spc="-25"/>
              <a:t>vs.</a:t>
            </a:r>
            <a:r>
              <a:rPr dirty="0"/>
              <a:t>	</a:t>
            </a:r>
            <a:r>
              <a:rPr dirty="0" spc="-10"/>
              <a:t>non-block</a:t>
            </a:r>
            <a:r>
              <a:rPr dirty="0"/>
              <a:t>	</a:t>
            </a:r>
            <a:r>
              <a:rPr dirty="0" spc="-10"/>
              <a:t>subsetting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9181" y="1558035"/>
            <a:ext cx="4566285" cy="39052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16510" indent="-22923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subsetting: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partitioning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some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underlying structure</a:t>
            </a:r>
            <a:endParaRPr sz="2800">
              <a:latin typeface="Times New Roman"/>
              <a:cs typeface="Times New Roman"/>
            </a:endParaRPr>
          </a:p>
          <a:p>
            <a:pPr marL="241300" marR="64135" indent="-229235">
              <a:lnSpc>
                <a:spcPts val="3120"/>
              </a:lnSpc>
              <a:spcBef>
                <a:spcPts val="88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usually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lower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random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CV</a:t>
            </a:r>
            <a:endParaRPr sz="2800">
              <a:latin typeface="Times New Roman"/>
              <a:cs typeface="Times New Roman"/>
            </a:endParaRPr>
          </a:p>
          <a:p>
            <a:pPr marL="241300" marR="236220" indent="-229235">
              <a:lnSpc>
                <a:spcPts val="30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leads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better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evaluations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of </a:t>
            </a:r>
            <a:r>
              <a:rPr dirty="0" sz="2800" spc="-10">
                <a:latin typeface="Times New Roman"/>
                <a:cs typeface="Times New Roman"/>
              </a:rPr>
              <a:t>transferability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100"/>
              </a:lnSpc>
              <a:spcBef>
                <a:spcPts val="9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most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subsets,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cross </a:t>
            </a:r>
            <a:r>
              <a:rPr dirty="0" sz="2800">
                <a:latin typeface="Times New Roman"/>
                <a:cs typeface="Times New Roman"/>
              </a:rPr>
              <a:t>validation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include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7832" y="5391759"/>
            <a:ext cx="3467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background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well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4601" y="2140381"/>
            <a:ext cx="3019859" cy="331174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015949" y="5498083"/>
            <a:ext cx="2938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Arial"/>
                <a:cs typeface="Arial"/>
              </a:rPr>
              <a:t>Radosavljevic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Anderson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2014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937" y="2140381"/>
            <a:ext cx="3649812" cy="333609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66409" y="5498083"/>
            <a:ext cx="17741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Roberts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70">
                <a:latin typeface="Arial"/>
                <a:cs typeface="Arial"/>
              </a:rPr>
              <a:t>al.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  <a:tabLst>
                <a:tab pos="2064385" algn="l"/>
                <a:tab pos="7540625" algn="l"/>
              </a:tabLst>
            </a:pPr>
            <a:r>
              <a:rPr dirty="0" spc="-20"/>
              <a:t>Ways</a:t>
            </a:r>
            <a:r>
              <a:rPr dirty="0"/>
              <a:t>	to</a:t>
            </a:r>
            <a:r>
              <a:rPr dirty="0" spc="15"/>
              <a:t> </a:t>
            </a:r>
            <a:r>
              <a:rPr dirty="0"/>
              <a:t>subset:</a:t>
            </a:r>
            <a:r>
              <a:rPr dirty="0" spc="25"/>
              <a:t> </a:t>
            </a:r>
            <a:r>
              <a:rPr dirty="0" spc="-10"/>
              <a:t>leave-one-</a:t>
            </a:r>
            <a:r>
              <a:rPr dirty="0" spc="-25"/>
              <a:t>out</a:t>
            </a:r>
            <a:r>
              <a:rPr dirty="0"/>
              <a:t>	</a:t>
            </a:r>
            <a:r>
              <a:rPr dirty="0" spc="-10"/>
              <a:t>(jackknife)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9239" y="1531106"/>
            <a:ext cx="6713520" cy="5255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complexity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8384" y="1594560"/>
            <a:ext cx="4859655" cy="14185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messy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varying</a:t>
            </a:r>
            <a:r>
              <a:rPr dirty="0" sz="2800" spc="-10">
                <a:latin typeface="Times New Roman"/>
                <a:cs typeface="Times New Roman"/>
              </a:rPr>
              <a:t> degrees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9235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overpredict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3049" y="45267"/>
            <a:ext cx="5703682" cy="669956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53644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</a:tabLst>
            </a:pPr>
            <a:r>
              <a:rPr dirty="0" spc="-20"/>
              <a:t>Ways</a:t>
            </a:r>
            <a:r>
              <a:rPr dirty="0"/>
              <a:t>	to</a:t>
            </a:r>
            <a:r>
              <a:rPr dirty="0" spc="-15"/>
              <a:t> </a:t>
            </a:r>
            <a:r>
              <a:rPr dirty="0"/>
              <a:t>subset:</a:t>
            </a:r>
            <a:r>
              <a:rPr dirty="0" spc="-10"/>
              <a:t> random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3549" y="1633958"/>
            <a:ext cx="5038792" cy="514994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012" y="1633958"/>
            <a:ext cx="5705690" cy="514994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739" y="57404"/>
            <a:ext cx="183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2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package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ENMeval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262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</a:tabLst>
            </a:pPr>
            <a:r>
              <a:rPr dirty="0" spc="-20"/>
              <a:t>Ways</a:t>
            </a:r>
            <a:r>
              <a:rPr dirty="0"/>
              <a:t>	to</a:t>
            </a:r>
            <a:r>
              <a:rPr dirty="0" spc="-25"/>
              <a:t> </a:t>
            </a:r>
            <a:r>
              <a:rPr dirty="0"/>
              <a:t>subset:</a:t>
            </a:r>
            <a:r>
              <a:rPr dirty="0" spc="-15"/>
              <a:t> </a:t>
            </a:r>
            <a:r>
              <a:rPr dirty="0"/>
              <a:t>spatial</a:t>
            </a:r>
            <a:r>
              <a:rPr dirty="0" spc="-15"/>
              <a:t> </a:t>
            </a:r>
            <a:r>
              <a:rPr dirty="0" spc="-10"/>
              <a:t>checkerboard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502282" y="2374"/>
            <a:ext cx="5690235" cy="6781800"/>
            <a:chOff x="6502282" y="2374"/>
            <a:chExt cx="5690235" cy="6781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282" y="1631473"/>
              <a:ext cx="5041185" cy="515239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325" y="2374"/>
              <a:ext cx="2477673" cy="2256726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30" y="1631473"/>
            <a:ext cx="5708404" cy="51523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8739" y="57404"/>
            <a:ext cx="183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2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package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ENMeval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6207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  <a:tab pos="5768975" algn="l"/>
              </a:tabLst>
            </a:pPr>
            <a:r>
              <a:rPr dirty="0" spc="-20"/>
              <a:t>Ways</a:t>
            </a:r>
            <a:r>
              <a:rPr dirty="0"/>
              <a:t>	to</a:t>
            </a:r>
            <a:r>
              <a:rPr dirty="0" spc="-25"/>
              <a:t> </a:t>
            </a:r>
            <a:r>
              <a:rPr dirty="0"/>
              <a:t>subset:</a:t>
            </a:r>
            <a:r>
              <a:rPr dirty="0" spc="-10"/>
              <a:t> balanced</a:t>
            </a:r>
            <a:r>
              <a:rPr dirty="0"/>
              <a:t>	spatial</a:t>
            </a:r>
            <a:r>
              <a:rPr dirty="0" spc="-20"/>
              <a:t> </a:t>
            </a:r>
            <a:r>
              <a:rPr dirty="0" spc="-10"/>
              <a:t>block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87822" y="0"/>
            <a:ext cx="5704205" cy="6784340"/>
            <a:chOff x="6487822" y="0"/>
            <a:chExt cx="5704205" cy="67843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822" y="1631473"/>
              <a:ext cx="5041186" cy="515239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2652" y="0"/>
              <a:ext cx="2499346" cy="2276475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30" y="1631473"/>
            <a:ext cx="5708405" cy="51523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8739" y="57404"/>
            <a:ext cx="183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2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package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5">
                <a:latin typeface="Arial"/>
                <a:cs typeface="Arial"/>
              </a:rPr>
              <a:t>ENMeval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560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  <a:tab pos="5490845" algn="l"/>
              </a:tabLst>
            </a:pPr>
            <a:r>
              <a:rPr dirty="0" spc="-20"/>
              <a:t>Ways</a:t>
            </a:r>
            <a:r>
              <a:rPr dirty="0"/>
              <a:t>	to</a:t>
            </a:r>
            <a:r>
              <a:rPr dirty="0" spc="-15"/>
              <a:t> </a:t>
            </a:r>
            <a:r>
              <a:rPr dirty="0"/>
              <a:t>subset:</a:t>
            </a:r>
            <a:r>
              <a:rPr dirty="0" spc="-10"/>
              <a:t> random</a:t>
            </a:r>
            <a:r>
              <a:rPr dirty="0"/>
              <a:t>	spatial</a:t>
            </a:r>
            <a:r>
              <a:rPr dirty="0" spc="-20"/>
              <a:t> </a:t>
            </a:r>
            <a:r>
              <a:rPr dirty="0" spc="-10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57404"/>
            <a:ext cx="1756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2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package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blockCV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488414" y="0"/>
            <a:ext cx="5704205" cy="6779895"/>
            <a:chOff x="6488414" y="0"/>
            <a:chExt cx="5704205" cy="67798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8414" y="1627192"/>
              <a:ext cx="5041188" cy="515238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017" y="0"/>
              <a:ext cx="2476982" cy="2276475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863" y="1641183"/>
            <a:ext cx="5682607" cy="5129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623315"/>
            <a:ext cx="848296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</a:tabLst>
            </a:pPr>
            <a:r>
              <a:rPr dirty="0" sz="4400" spc="-20">
                <a:latin typeface="Times New Roman"/>
                <a:cs typeface="Times New Roman"/>
              </a:rPr>
              <a:t>Ways</a:t>
            </a:r>
            <a:r>
              <a:rPr dirty="0" sz="4400">
                <a:latin typeface="Times New Roman"/>
                <a:cs typeface="Times New Roman"/>
              </a:rPr>
              <a:t>	to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subset: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environmental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blocks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7404"/>
            <a:ext cx="17564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25">
                <a:latin typeface="Arial"/>
                <a:cs typeface="Arial"/>
              </a:rPr>
              <a:t>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package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blockCV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30" y="1631473"/>
            <a:ext cx="5708404" cy="51523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492950" y="0"/>
            <a:ext cx="5699125" cy="6784340"/>
            <a:chOff x="6492950" y="0"/>
            <a:chExt cx="5699125" cy="67843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950" y="1631473"/>
              <a:ext cx="5041188" cy="515239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2652" y="0"/>
              <a:ext cx="2499347" cy="227647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771392" y="2221484"/>
            <a:ext cx="2376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latin typeface="Arial"/>
                <a:cs typeface="Arial"/>
              </a:rPr>
              <a:t>occurrence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65">
                <a:latin typeface="Arial"/>
                <a:cs typeface="Arial"/>
              </a:rPr>
              <a:t>+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7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75328" y="6022416"/>
            <a:ext cx="151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latin typeface="Arial"/>
                <a:cs typeface="Arial"/>
              </a:rPr>
              <a:t>occurrence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98043" y="6570980"/>
            <a:ext cx="131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Arial"/>
                <a:cs typeface="Arial"/>
              </a:rPr>
              <a:t>Checkerboard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61245" y="6570980"/>
            <a:ext cx="523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30901" y="6513144"/>
            <a:ext cx="803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Arial"/>
                <a:cs typeface="Arial"/>
              </a:rPr>
              <a:t>Random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86052" y="6090619"/>
            <a:ext cx="204470" cy="226060"/>
          </a:xfrm>
          <a:custGeom>
            <a:avLst/>
            <a:gdLst/>
            <a:ahLst/>
            <a:cxnLst/>
            <a:rect l="l" t="t" r="r" b="b"/>
            <a:pathLst>
              <a:path w="204470" h="226060">
                <a:moveTo>
                  <a:pt x="0" y="112897"/>
                </a:moveTo>
                <a:lnTo>
                  <a:pt x="8027" y="68952"/>
                </a:lnTo>
                <a:lnTo>
                  <a:pt x="29917" y="33067"/>
                </a:lnTo>
                <a:lnTo>
                  <a:pt x="62385" y="8872"/>
                </a:lnTo>
                <a:lnTo>
                  <a:pt x="102145" y="0"/>
                </a:lnTo>
                <a:lnTo>
                  <a:pt x="141904" y="8872"/>
                </a:lnTo>
                <a:lnTo>
                  <a:pt x="174373" y="33067"/>
                </a:lnTo>
                <a:lnTo>
                  <a:pt x="196263" y="68952"/>
                </a:lnTo>
                <a:lnTo>
                  <a:pt x="204290" y="112897"/>
                </a:lnTo>
                <a:lnTo>
                  <a:pt x="196263" y="156842"/>
                </a:lnTo>
                <a:lnTo>
                  <a:pt x="174373" y="192728"/>
                </a:lnTo>
                <a:lnTo>
                  <a:pt x="141904" y="216923"/>
                </a:lnTo>
                <a:lnTo>
                  <a:pt x="102145" y="225795"/>
                </a:lnTo>
                <a:lnTo>
                  <a:pt x="62385" y="216923"/>
                </a:lnTo>
                <a:lnTo>
                  <a:pt x="29917" y="192728"/>
                </a:lnTo>
                <a:lnTo>
                  <a:pt x="8027" y="156842"/>
                </a:lnTo>
                <a:lnTo>
                  <a:pt x="0" y="112897"/>
                </a:lnTo>
                <a:close/>
              </a:path>
            </a:pathLst>
          </a:custGeom>
          <a:ln w="327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154425" y="247423"/>
            <a:ext cx="204470" cy="226060"/>
          </a:xfrm>
          <a:custGeom>
            <a:avLst/>
            <a:gdLst/>
            <a:ahLst/>
            <a:cxnLst/>
            <a:rect l="l" t="t" r="r" b="b"/>
            <a:pathLst>
              <a:path w="204470" h="226059">
                <a:moveTo>
                  <a:pt x="0" y="112897"/>
                </a:moveTo>
                <a:lnTo>
                  <a:pt x="8027" y="68952"/>
                </a:lnTo>
                <a:lnTo>
                  <a:pt x="29917" y="33067"/>
                </a:lnTo>
                <a:lnTo>
                  <a:pt x="62385" y="8872"/>
                </a:lnTo>
                <a:lnTo>
                  <a:pt x="102145" y="0"/>
                </a:lnTo>
                <a:lnTo>
                  <a:pt x="141904" y="8872"/>
                </a:lnTo>
                <a:lnTo>
                  <a:pt x="174373" y="33067"/>
                </a:lnTo>
                <a:lnTo>
                  <a:pt x="196263" y="68952"/>
                </a:lnTo>
                <a:lnTo>
                  <a:pt x="204290" y="112897"/>
                </a:lnTo>
                <a:lnTo>
                  <a:pt x="196263" y="156842"/>
                </a:lnTo>
                <a:lnTo>
                  <a:pt x="174373" y="192728"/>
                </a:lnTo>
                <a:lnTo>
                  <a:pt x="141904" y="216923"/>
                </a:lnTo>
                <a:lnTo>
                  <a:pt x="102145" y="225795"/>
                </a:lnTo>
                <a:lnTo>
                  <a:pt x="62385" y="216923"/>
                </a:lnTo>
                <a:lnTo>
                  <a:pt x="29917" y="192728"/>
                </a:lnTo>
                <a:lnTo>
                  <a:pt x="8027" y="156842"/>
                </a:lnTo>
                <a:lnTo>
                  <a:pt x="0" y="112897"/>
                </a:lnTo>
                <a:close/>
              </a:path>
            </a:pathLst>
          </a:custGeom>
          <a:ln w="327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920696" y="6090619"/>
            <a:ext cx="204470" cy="226060"/>
          </a:xfrm>
          <a:custGeom>
            <a:avLst/>
            <a:gdLst/>
            <a:ahLst/>
            <a:cxnLst/>
            <a:rect l="l" t="t" r="r" b="b"/>
            <a:pathLst>
              <a:path w="204469" h="226060">
                <a:moveTo>
                  <a:pt x="0" y="112897"/>
                </a:moveTo>
                <a:lnTo>
                  <a:pt x="8027" y="68952"/>
                </a:lnTo>
                <a:lnTo>
                  <a:pt x="29917" y="33067"/>
                </a:lnTo>
                <a:lnTo>
                  <a:pt x="62385" y="8872"/>
                </a:lnTo>
                <a:lnTo>
                  <a:pt x="102145" y="0"/>
                </a:lnTo>
                <a:lnTo>
                  <a:pt x="141904" y="8872"/>
                </a:lnTo>
                <a:lnTo>
                  <a:pt x="174373" y="33067"/>
                </a:lnTo>
                <a:lnTo>
                  <a:pt x="196263" y="68952"/>
                </a:lnTo>
                <a:lnTo>
                  <a:pt x="204290" y="112897"/>
                </a:lnTo>
                <a:lnTo>
                  <a:pt x="196263" y="156842"/>
                </a:lnTo>
                <a:lnTo>
                  <a:pt x="174373" y="192728"/>
                </a:lnTo>
                <a:lnTo>
                  <a:pt x="141904" y="216923"/>
                </a:lnTo>
                <a:lnTo>
                  <a:pt x="102145" y="225795"/>
                </a:lnTo>
                <a:lnTo>
                  <a:pt x="62385" y="216923"/>
                </a:lnTo>
                <a:lnTo>
                  <a:pt x="29917" y="192728"/>
                </a:lnTo>
                <a:lnTo>
                  <a:pt x="8027" y="156842"/>
                </a:lnTo>
                <a:lnTo>
                  <a:pt x="0" y="112897"/>
                </a:lnTo>
                <a:close/>
              </a:path>
            </a:pathLst>
          </a:custGeom>
          <a:ln w="327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37544" y="247423"/>
            <a:ext cx="204470" cy="226060"/>
          </a:xfrm>
          <a:custGeom>
            <a:avLst/>
            <a:gdLst/>
            <a:ahLst/>
            <a:cxnLst/>
            <a:rect l="l" t="t" r="r" b="b"/>
            <a:pathLst>
              <a:path w="204469" h="226059">
                <a:moveTo>
                  <a:pt x="0" y="112897"/>
                </a:moveTo>
                <a:lnTo>
                  <a:pt x="8027" y="68952"/>
                </a:lnTo>
                <a:lnTo>
                  <a:pt x="29917" y="33067"/>
                </a:lnTo>
                <a:lnTo>
                  <a:pt x="62385" y="8872"/>
                </a:lnTo>
                <a:lnTo>
                  <a:pt x="102145" y="0"/>
                </a:lnTo>
                <a:lnTo>
                  <a:pt x="141904" y="8872"/>
                </a:lnTo>
                <a:lnTo>
                  <a:pt x="174373" y="33067"/>
                </a:lnTo>
                <a:lnTo>
                  <a:pt x="196263" y="68952"/>
                </a:lnTo>
                <a:lnTo>
                  <a:pt x="204290" y="112897"/>
                </a:lnTo>
                <a:lnTo>
                  <a:pt x="196263" y="156842"/>
                </a:lnTo>
                <a:lnTo>
                  <a:pt x="174373" y="192728"/>
                </a:lnTo>
                <a:lnTo>
                  <a:pt x="141904" y="216923"/>
                </a:lnTo>
                <a:lnTo>
                  <a:pt x="102145" y="225795"/>
                </a:lnTo>
                <a:lnTo>
                  <a:pt x="62385" y="216923"/>
                </a:lnTo>
                <a:lnTo>
                  <a:pt x="29917" y="192728"/>
                </a:lnTo>
                <a:lnTo>
                  <a:pt x="8027" y="156842"/>
                </a:lnTo>
                <a:lnTo>
                  <a:pt x="0" y="112897"/>
                </a:lnTo>
                <a:close/>
              </a:path>
            </a:pathLst>
          </a:custGeom>
          <a:ln w="327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8534133" y="231048"/>
            <a:ext cx="1447165" cy="6127115"/>
            <a:chOff x="8534133" y="231048"/>
            <a:chExt cx="1447165" cy="6127115"/>
          </a:xfrm>
        </p:grpSpPr>
        <p:sp>
          <p:nvSpPr>
            <p:cNvPr id="10" name="object 10" descr=""/>
            <p:cNvSpPr/>
            <p:nvPr/>
          </p:nvSpPr>
          <p:spPr>
            <a:xfrm>
              <a:off x="8550508" y="247423"/>
              <a:ext cx="204470" cy="226060"/>
            </a:xfrm>
            <a:custGeom>
              <a:avLst/>
              <a:gdLst/>
              <a:ahLst/>
              <a:cxnLst/>
              <a:rect l="l" t="t" r="r" b="b"/>
              <a:pathLst>
                <a:path w="204470" h="226059">
                  <a:moveTo>
                    <a:pt x="0" y="112897"/>
                  </a:moveTo>
                  <a:lnTo>
                    <a:pt x="8027" y="68952"/>
                  </a:lnTo>
                  <a:lnTo>
                    <a:pt x="29917" y="33067"/>
                  </a:lnTo>
                  <a:lnTo>
                    <a:pt x="62385" y="8872"/>
                  </a:lnTo>
                  <a:lnTo>
                    <a:pt x="102145" y="0"/>
                  </a:lnTo>
                  <a:lnTo>
                    <a:pt x="141904" y="8872"/>
                  </a:lnTo>
                  <a:lnTo>
                    <a:pt x="174373" y="33067"/>
                  </a:lnTo>
                  <a:lnTo>
                    <a:pt x="196263" y="68952"/>
                  </a:lnTo>
                  <a:lnTo>
                    <a:pt x="204290" y="112897"/>
                  </a:lnTo>
                  <a:lnTo>
                    <a:pt x="196263" y="156842"/>
                  </a:lnTo>
                  <a:lnTo>
                    <a:pt x="174373" y="192728"/>
                  </a:lnTo>
                  <a:lnTo>
                    <a:pt x="141904" y="216923"/>
                  </a:lnTo>
                  <a:lnTo>
                    <a:pt x="102145" y="225795"/>
                  </a:lnTo>
                  <a:lnTo>
                    <a:pt x="62385" y="216923"/>
                  </a:lnTo>
                  <a:lnTo>
                    <a:pt x="29917" y="192728"/>
                  </a:lnTo>
                  <a:lnTo>
                    <a:pt x="8027" y="156842"/>
                  </a:lnTo>
                  <a:lnTo>
                    <a:pt x="0" y="112897"/>
                  </a:lnTo>
                  <a:close/>
                </a:path>
              </a:pathLst>
            </a:custGeom>
            <a:ln w="327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760159" y="6115657"/>
              <a:ext cx="204470" cy="226060"/>
            </a:xfrm>
            <a:custGeom>
              <a:avLst/>
              <a:gdLst/>
              <a:ahLst/>
              <a:cxnLst/>
              <a:rect l="l" t="t" r="r" b="b"/>
              <a:pathLst>
                <a:path w="204470" h="226060">
                  <a:moveTo>
                    <a:pt x="0" y="112897"/>
                  </a:moveTo>
                  <a:lnTo>
                    <a:pt x="8027" y="68952"/>
                  </a:lnTo>
                  <a:lnTo>
                    <a:pt x="29917" y="33067"/>
                  </a:lnTo>
                  <a:lnTo>
                    <a:pt x="62385" y="8872"/>
                  </a:lnTo>
                  <a:lnTo>
                    <a:pt x="102145" y="0"/>
                  </a:lnTo>
                  <a:lnTo>
                    <a:pt x="141904" y="8872"/>
                  </a:lnTo>
                  <a:lnTo>
                    <a:pt x="174373" y="33067"/>
                  </a:lnTo>
                  <a:lnTo>
                    <a:pt x="196263" y="68952"/>
                  </a:lnTo>
                  <a:lnTo>
                    <a:pt x="204290" y="112897"/>
                  </a:lnTo>
                  <a:lnTo>
                    <a:pt x="196263" y="156842"/>
                  </a:lnTo>
                  <a:lnTo>
                    <a:pt x="174373" y="192728"/>
                  </a:lnTo>
                  <a:lnTo>
                    <a:pt x="141904" y="216923"/>
                  </a:lnTo>
                  <a:lnTo>
                    <a:pt x="102145" y="225795"/>
                  </a:lnTo>
                  <a:lnTo>
                    <a:pt x="62385" y="216923"/>
                  </a:lnTo>
                  <a:lnTo>
                    <a:pt x="29917" y="192728"/>
                  </a:lnTo>
                  <a:lnTo>
                    <a:pt x="8027" y="156842"/>
                  </a:lnTo>
                  <a:lnTo>
                    <a:pt x="0" y="112897"/>
                  </a:lnTo>
                  <a:close/>
                </a:path>
              </a:pathLst>
            </a:custGeom>
            <a:ln w="327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80797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3655" algn="l"/>
                <a:tab pos="3272154" algn="l"/>
              </a:tabLst>
            </a:pPr>
            <a:r>
              <a:rPr dirty="0" spc="-10"/>
              <a:t>Comments</a:t>
            </a:r>
            <a:r>
              <a:rPr dirty="0"/>
              <a:t>	</a:t>
            </a:r>
            <a:r>
              <a:rPr dirty="0" spc="-25"/>
              <a:t>on</a:t>
            </a:r>
            <a:r>
              <a:rPr dirty="0"/>
              <a:t>	subsetting</a:t>
            </a:r>
            <a:r>
              <a:rPr dirty="0" spc="-35"/>
              <a:t> </a:t>
            </a:r>
            <a:r>
              <a:rPr dirty="0" spc="-10"/>
              <a:t>techniques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pc="-10"/>
              <a:t>leave-one-</a:t>
            </a:r>
            <a:r>
              <a:rPr dirty="0"/>
              <a:t>out</a:t>
            </a:r>
            <a:r>
              <a:rPr dirty="0" spc="-15"/>
              <a:t> </a:t>
            </a:r>
            <a:r>
              <a:rPr dirty="0"/>
              <a:t>(jackknife)</a:t>
            </a:r>
            <a:r>
              <a:rPr dirty="0" spc="10"/>
              <a:t> </a:t>
            </a:r>
            <a:r>
              <a:rPr dirty="0"/>
              <a:t>best for</a:t>
            </a:r>
            <a:r>
              <a:rPr dirty="0" spc="10"/>
              <a:t> </a:t>
            </a:r>
            <a:r>
              <a:rPr dirty="0"/>
              <a:t>low-data</a:t>
            </a:r>
            <a:r>
              <a:rPr dirty="0" spc="-5"/>
              <a:t> </a:t>
            </a:r>
            <a:r>
              <a:rPr dirty="0" spc="-10"/>
              <a:t>species</a:t>
            </a:r>
          </a:p>
          <a:p>
            <a:pPr marL="241935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2570" algn="l"/>
              </a:tabLst>
            </a:pPr>
            <a:r>
              <a:rPr dirty="0"/>
              <a:t>block</a:t>
            </a:r>
            <a:r>
              <a:rPr dirty="0" spc="-30"/>
              <a:t> </a:t>
            </a:r>
            <a:r>
              <a:rPr dirty="0"/>
              <a:t>subsetting</a:t>
            </a:r>
            <a:r>
              <a:rPr dirty="0" spc="-15"/>
              <a:t> </a:t>
            </a:r>
            <a:r>
              <a:rPr dirty="0"/>
              <a:t>should</a:t>
            </a:r>
            <a:r>
              <a:rPr dirty="0" spc="-20"/>
              <a:t> </a:t>
            </a:r>
            <a:r>
              <a:rPr dirty="0"/>
              <a:t>extend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background</a:t>
            </a:r>
            <a:r>
              <a:rPr dirty="0" spc="-15"/>
              <a:t> </a:t>
            </a:r>
            <a:r>
              <a:rPr dirty="0" spc="-20"/>
              <a:t>data</a:t>
            </a:r>
          </a:p>
          <a:p>
            <a:pPr marL="241935" marR="174625" indent="-229235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2570" algn="l"/>
              </a:tabLst>
            </a:pPr>
            <a:r>
              <a:rPr dirty="0"/>
              <a:t>block</a:t>
            </a:r>
            <a:r>
              <a:rPr dirty="0" spc="-35"/>
              <a:t> </a:t>
            </a:r>
            <a:r>
              <a:rPr dirty="0"/>
              <a:t>subsetting</a:t>
            </a:r>
            <a:r>
              <a:rPr dirty="0" spc="-20"/>
              <a:t> </a:t>
            </a:r>
            <a:r>
              <a:rPr dirty="0"/>
              <a:t>usually</a:t>
            </a:r>
            <a:r>
              <a:rPr dirty="0" spc="-25"/>
              <a:t> </a:t>
            </a:r>
            <a:r>
              <a:rPr dirty="0"/>
              <a:t>results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less</a:t>
            </a:r>
            <a:r>
              <a:rPr dirty="0" spc="-25"/>
              <a:t> </a:t>
            </a:r>
            <a:r>
              <a:rPr dirty="0"/>
              <a:t>optimistic</a:t>
            </a:r>
            <a:r>
              <a:rPr dirty="0" spc="-30"/>
              <a:t> </a:t>
            </a:r>
            <a:r>
              <a:rPr dirty="0" spc="-10"/>
              <a:t>evaluation </a:t>
            </a:r>
            <a:r>
              <a:rPr dirty="0"/>
              <a:t>(</a:t>
            </a:r>
            <a:r>
              <a:rPr dirty="0" b="1">
                <a:latin typeface="Times New Roman"/>
                <a:cs typeface="Times New Roman"/>
              </a:rPr>
              <a:t>i.e.,</a:t>
            </a:r>
            <a:r>
              <a:rPr dirty="0" spc="-3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more</a:t>
            </a:r>
            <a:r>
              <a:rPr dirty="0" spc="-4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realistic</a:t>
            </a:r>
            <a:r>
              <a:rPr dirty="0" spc="-10"/>
              <a:t>)</a:t>
            </a:r>
          </a:p>
          <a:p>
            <a:pPr marL="241935" marR="441959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2570" algn="l"/>
              </a:tabLst>
            </a:pPr>
            <a:r>
              <a:rPr dirty="0"/>
              <a:t>spatial</a:t>
            </a:r>
            <a:r>
              <a:rPr dirty="0" spc="-35"/>
              <a:t> </a:t>
            </a:r>
            <a:r>
              <a:rPr dirty="0"/>
              <a:t>checkerboard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likely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have</a:t>
            </a:r>
            <a:r>
              <a:rPr dirty="0" spc="-30"/>
              <a:t> </a:t>
            </a:r>
            <a:r>
              <a:rPr dirty="0"/>
              <a:t>more</a:t>
            </a:r>
            <a:r>
              <a:rPr dirty="0" spc="-25"/>
              <a:t> </a:t>
            </a:r>
            <a:r>
              <a:rPr dirty="0"/>
              <a:t>even</a:t>
            </a:r>
            <a:r>
              <a:rPr dirty="0" spc="-15"/>
              <a:t> </a:t>
            </a:r>
            <a:r>
              <a:rPr dirty="0" spc="-10"/>
              <a:t>sampling </a:t>
            </a:r>
            <a:r>
              <a:rPr dirty="0"/>
              <a:t>across</a:t>
            </a:r>
            <a:r>
              <a:rPr dirty="0" spc="-40"/>
              <a:t> </a:t>
            </a:r>
            <a:r>
              <a:rPr dirty="0"/>
              <a:t>environments</a:t>
            </a:r>
            <a:r>
              <a:rPr dirty="0" spc="-25"/>
              <a:t> </a:t>
            </a:r>
            <a:r>
              <a:rPr dirty="0"/>
              <a:t>than</a:t>
            </a:r>
            <a:r>
              <a:rPr dirty="0" spc="-20"/>
              <a:t> </a:t>
            </a:r>
            <a:r>
              <a:rPr dirty="0" spc="-10"/>
              <a:t>random</a:t>
            </a:r>
          </a:p>
          <a:p>
            <a:pPr marL="241935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2570" algn="l"/>
              </a:tabLst>
            </a:pPr>
            <a:r>
              <a:rPr dirty="0"/>
              <a:t>some</a:t>
            </a:r>
            <a:r>
              <a:rPr dirty="0" spc="-35"/>
              <a:t> </a:t>
            </a:r>
            <a:r>
              <a:rPr dirty="0"/>
              <a:t>techniques</a:t>
            </a:r>
            <a:r>
              <a:rPr dirty="0" spc="-20"/>
              <a:t> </a:t>
            </a:r>
            <a:r>
              <a:rPr dirty="0"/>
              <a:t>do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15"/>
              <a:t> </a:t>
            </a:r>
            <a:r>
              <a:rPr dirty="0"/>
              <a:t>ensure</a:t>
            </a:r>
            <a:r>
              <a:rPr dirty="0" spc="-25"/>
              <a:t> </a:t>
            </a:r>
            <a:r>
              <a:rPr dirty="0"/>
              <a:t>even</a:t>
            </a:r>
            <a:r>
              <a:rPr dirty="0" spc="-15"/>
              <a:t> </a:t>
            </a:r>
            <a:r>
              <a:rPr dirty="0"/>
              <a:t>sampling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occurrences</a:t>
            </a:r>
          </a:p>
          <a:p>
            <a:pPr marL="241935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2570" algn="l"/>
              </a:tabLst>
            </a:pPr>
            <a:r>
              <a:rPr dirty="0"/>
              <a:t>blocking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force</a:t>
            </a:r>
            <a:r>
              <a:rPr dirty="0" spc="-25"/>
              <a:t> </a:t>
            </a:r>
            <a:r>
              <a:rPr dirty="0"/>
              <a:t>model</a:t>
            </a:r>
            <a:r>
              <a:rPr dirty="0" spc="-15"/>
              <a:t> </a:t>
            </a:r>
            <a:r>
              <a:rPr dirty="0" spc="-10"/>
              <a:t>extrapolation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ENMeval</a:t>
            </a:r>
            <a:r>
              <a:rPr dirty="0" spc="-10"/>
              <a:t> 2.0.0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4998" y="1548891"/>
            <a:ext cx="4877435" cy="51752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325120" indent="-22923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structure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other algorithms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customizable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settings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metrics</a:t>
            </a:r>
            <a:endParaRPr sz="2800">
              <a:latin typeface="Times New Roman"/>
              <a:cs typeface="Times New Roman"/>
            </a:endParaRPr>
          </a:p>
          <a:p>
            <a:pPr marL="241300" marR="1291590" indent="-229235">
              <a:lnSpc>
                <a:spcPts val="3000"/>
              </a:lnSpc>
              <a:spcBef>
                <a:spcPts val="10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metadata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generation (</a:t>
            </a:r>
            <a:r>
              <a:rPr dirty="0" sz="2800" spc="-10" i="1">
                <a:latin typeface="Times New Roman"/>
                <a:cs typeface="Times New Roman"/>
              </a:rPr>
              <a:t>rangeModelMetadata</a:t>
            </a:r>
            <a:r>
              <a:rPr dirty="0" sz="2800" spc="-1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41300" marR="642620" indent="-229235">
              <a:lnSpc>
                <a:spcPts val="3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null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quantify </a:t>
            </a:r>
            <a:r>
              <a:rPr dirty="0" sz="2800">
                <a:latin typeface="Times New Roman"/>
                <a:cs typeface="Times New Roman"/>
              </a:rPr>
              <a:t>significance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sizes</a:t>
            </a:r>
            <a:endParaRPr sz="2800">
              <a:latin typeface="Times New Roman"/>
              <a:cs typeface="Times New Roman"/>
            </a:endParaRPr>
          </a:p>
          <a:p>
            <a:pPr marL="241300" marR="36195" indent="-229235">
              <a:lnSpc>
                <a:spcPts val="3000"/>
              </a:lnSpc>
              <a:spcBef>
                <a:spcPts val="1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visualization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tools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i="1">
                <a:latin typeface="Times New Roman"/>
                <a:cs typeface="Times New Roman"/>
              </a:rPr>
              <a:t>ggplot2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mapping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partitions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showing</a:t>
            </a:r>
            <a:r>
              <a:rPr dirty="0" sz="2800" spc="-10">
                <a:latin typeface="Times New Roman"/>
                <a:cs typeface="Times New Roman"/>
              </a:rPr>
              <a:t> environmental </a:t>
            </a:r>
            <a:r>
              <a:rPr dirty="0" sz="2800">
                <a:latin typeface="Times New Roman"/>
                <a:cs typeface="Times New Roman"/>
              </a:rPr>
              <a:t>differences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between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79041" y="73480"/>
            <a:ext cx="6277610" cy="6761480"/>
            <a:chOff x="5679041" y="73480"/>
            <a:chExt cx="6277610" cy="67614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6155" y="73480"/>
              <a:ext cx="6190364" cy="204048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9041" y="4496716"/>
              <a:ext cx="2483030" cy="233764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6149" y="2115235"/>
              <a:ext cx="2290594" cy="23376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8972" y="2104852"/>
              <a:ext cx="2396247" cy="23498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2116" y="4496715"/>
              <a:ext cx="2432757" cy="2329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8838" y="1807971"/>
            <a:ext cx="11222355" cy="491363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79400" marR="1903730" indent="-22923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>
                <a:latin typeface="Times New Roman"/>
                <a:cs typeface="Times New Roman"/>
              </a:rPr>
              <a:t>cross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validation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help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estimates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evaluation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“independent”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279400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>
                <a:latin typeface="Times New Roman"/>
                <a:cs typeface="Times New Roman"/>
              </a:rPr>
              <a:t>many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ways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(check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ENMeval</a:t>
            </a:r>
            <a:r>
              <a:rPr dirty="0" baseline="23391" sz="2850">
                <a:latin typeface="Times New Roman"/>
                <a:cs typeface="Times New Roman"/>
              </a:rPr>
              <a:t>1,2</a:t>
            </a:r>
            <a:r>
              <a:rPr dirty="0" baseline="23391" sz="2850" spc="292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blockCV</a:t>
            </a:r>
            <a:r>
              <a:rPr dirty="0" baseline="23391" sz="2850" spc="-15">
                <a:latin typeface="Times New Roman"/>
                <a:cs typeface="Times New Roman"/>
              </a:rPr>
              <a:t>3</a:t>
            </a:r>
            <a:r>
              <a:rPr dirty="0" sz="2800" spc="-1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79400" marR="1735455" indent="-229235">
              <a:lnSpc>
                <a:spcPts val="3100"/>
              </a:lnSpc>
              <a:spcBef>
                <a:spcPts val="944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subsetting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several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advantages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random,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becomes </a:t>
            </a:r>
            <a:r>
              <a:rPr dirty="0" sz="2800">
                <a:latin typeface="Times New Roman"/>
                <a:cs typeface="Times New Roman"/>
              </a:rPr>
              <a:t>very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important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transferred</a:t>
            </a:r>
            <a:r>
              <a:rPr dirty="0" baseline="23391" sz="2850" spc="-15">
                <a:latin typeface="Times New Roman"/>
                <a:cs typeface="Times New Roman"/>
              </a:rPr>
              <a:t>4</a:t>
            </a:r>
            <a:endParaRPr baseline="23391" sz="2850">
              <a:latin typeface="Times New Roman"/>
              <a:cs typeface="Times New Roman"/>
            </a:endParaRPr>
          </a:p>
          <a:p>
            <a:pPr marL="279400" marR="3015615" indent="-229235">
              <a:lnSpc>
                <a:spcPts val="3000"/>
              </a:lnSpc>
              <a:spcBef>
                <a:spcPts val="985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>
                <a:latin typeface="Times New Roman"/>
                <a:cs typeface="Times New Roman"/>
              </a:rPr>
              <a:t>choose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subsets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goals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(interpolation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or </a:t>
            </a:r>
            <a:r>
              <a:rPr dirty="0" sz="2800" spc="-10">
                <a:latin typeface="Times New Roman"/>
                <a:cs typeface="Times New Roman"/>
              </a:rPr>
              <a:t>extrapolation)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lvl="1" marL="9165590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166225" algn="l"/>
              </a:tabLst>
            </a:pPr>
            <a:r>
              <a:rPr dirty="0" sz="1800">
                <a:latin typeface="Times New Roman"/>
                <a:cs typeface="Times New Roman"/>
              </a:rPr>
              <a:t>Muscarella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2014</a:t>
            </a:r>
            <a:endParaRPr sz="1800">
              <a:latin typeface="Times New Roman"/>
              <a:cs typeface="Times New Roman"/>
            </a:endParaRPr>
          </a:p>
          <a:p>
            <a:pPr lvl="1" marL="9165590" indent="-22923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9166225" algn="l"/>
              </a:tabLst>
            </a:pPr>
            <a:r>
              <a:rPr dirty="0" sz="1800">
                <a:latin typeface="Times New Roman"/>
                <a:cs typeface="Times New Roman"/>
              </a:rPr>
              <a:t>Kass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 lvl="1" marL="9161145" indent="-224790">
              <a:lnSpc>
                <a:spcPts val="2125"/>
              </a:lnSpc>
              <a:spcBef>
                <a:spcPts val="50"/>
              </a:spcBef>
              <a:buAutoNum type="arabicPeriod"/>
              <a:tabLst>
                <a:tab pos="9161780" algn="l"/>
              </a:tabLst>
            </a:pPr>
            <a:r>
              <a:rPr dirty="0" sz="1800" spc="-20">
                <a:latin typeface="Times New Roman"/>
                <a:cs typeface="Times New Roman"/>
              </a:rPr>
              <a:t>Valavi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2018</a:t>
            </a:r>
            <a:endParaRPr sz="1800">
              <a:latin typeface="Times New Roman"/>
              <a:cs typeface="Times New Roman"/>
            </a:endParaRPr>
          </a:p>
          <a:p>
            <a:pPr lvl="1" marL="9165590" indent="-229235">
              <a:lnSpc>
                <a:spcPts val="2125"/>
              </a:lnSpc>
              <a:buAutoNum type="arabicPeriod"/>
              <a:tabLst>
                <a:tab pos="9166225" algn="l"/>
              </a:tabLst>
            </a:pPr>
            <a:r>
              <a:rPr dirty="0" sz="1800">
                <a:latin typeface="Times New Roman"/>
                <a:cs typeface="Times New Roman"/>
              </a:rPr>
              <a:t>Roberts et al. </a:t>
            </a:r>
            <a:r>
              <a:rPr dirty="0" sz="1800" spc="-20">
                <a:latin typeface="Times New Roman"/>
                <a:cs typeface="Times New Roman"/>
              </a:rPr>
              <a:t>2017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complexity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8384" y="1594560"/>
            <a:ext cx="4859655" cy="23209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messy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varying</a:t>
            </a:r>
            <a:r>
              <a:rPr dirty="0" sz="2800" spc="-10">
                <a:latin typeface="Times New Roman"/>
                <a:cs typeface="Times New Roman"/>
              </a:rPr>
              <a:t> degrees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9235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overpredict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241300" marR="282575" indent="-229235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simple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underpredict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494" y="45267"/>
            <a:ext cx="5702220" cy="6699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complexity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8384" y="1594560"/>
            <a:ext cx="4859655" cy="282956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messy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varying</a:t>
            </a:r>
            <a:r>
              <a:rPr dirty="0" sz="2800" spc="-10">
                <a:latin typeface="Times New Roman"/>
                <a:cs typeface="Times New Roman"/>
              </a:rPr>
              <a:t> degrees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9235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overpredict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241300" marR="282575" indent="-229235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simple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underpredict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in-between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3049" y="45267"/>
            <a:ext cx="5703682" cy="6699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15"/>
              <a:t> </a:t>
            </a:r>
            <a:r>
              <a:rPr dirty="0"/>
              <a:t>creates</a:t>
            </a:r>
            <a:r>
              <a:rPr dirty="0" spc="-20"/>
              <a:t> </a:t>
            </a:r>
            <a:r>
              <a:rPr dirty="0"/>
              <a:t>model</a:t>
            </a:r>
            <a:r>
              <a:rPr dirty="0" spc="-10"/>
              <a:t> complexity?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7538" y="1963420"/>
            <a:ext cx="7998459" cy="146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shapes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modeled</a:t>
            </a:r>
            <a:r>
              <a:rPr dirty="0" sz="2800" spc="-10">
                <a:latin typeface="Times New Roman"/>
                <a:cs typeface="Times New Roman"/>
              </a:rPr>
              <a:t> responses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7538" y="4008475"/>
            <a:ext cx="53803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presence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interactions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20800" y="2597726"/>
            <a:ext cx="893444" cy="883285"/>
          </a:xfrm>
          <a:custGeom>
            <a:avLst/>
            <a:gdLst/>
            <a:ahLst/>
            <a:cxnLst/>
            <a:rect l="l" t="t" r="r" b="b"/>
            <a:pathLst>
              <a:path w="893445" h="883285">
                <a:moveTo>
                  <a:pt x="893163" y="0"/>
                </a:moveTo>
                <a:lnTo>
                  <a:pt x="0" y="882776"/>
                </a:lnTo>
              </a:path>
            </a:pathLst>
          </a:custGeom>
          <a:ln w="3275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375093" y="2675694"/>
            <a:ext cx="914400" cy="812800"/>
          </a:xfrm>
          <a:custGeom>
            <a:avLst/>
            <a:gdLst/>
            <a:ahLst/>
            <a:cxnLst/>
            <a:rect l="l" t="t" r="r" b="b"/>
            <a:pathLst>
              <a:path w="914400" h="812800">
                <a:moveTo>
                  <a:pt x="0" y="812653"/>
                </a:moveTo>
                <a:lnTo>
                  <a:pt x="922" y="752565"/>
                </a:lnTo>
                <a:lnTo>
                  <a:pt x="4299" y="693634"/>
                </a:lnTo>
                <a:lnTo>
                  <a:pt x="10043" y="636017"/>
                </a:lnTo>
                <a:lnTo>
                  <a:pt x="18066" y="579872"/>
                </a:lnTo>
                <a:lnTo>
                  <a:pt x="28281" y="525355"/>
                </a:lnTo>
                <a:lnTo>
                  <a:pt x="40601" y="472624"/>
                </a:lnTo>
                <a:lnTo>
                  <a:pt x="54937" y="421836"/>
                </a:lnTo>
                <a:lnTo>
                  <a:pt x="71203" y="373147"/>
                </a:lnTo>
                <a:lnTo>
                  <a:pt x="89311" y="326716"/>
                </a:lnTo>
                <a:lnTo>
                  <a:pt x="109173" y="282699"/>
                </a:lnTo>
                <a:lnTo>
                  <a:pt x="130702" y="241254"/>
                </a:lnTo>
                <a:lnTo>
                  <a:pt x="153810" y="202536"/>
                </a:lnTo>
                <a:lnTo>
                  <a:pt x="178411" y="166705"/>
                </a:lnTo>
                <a:lnTo>
                  <a:pt x="204416" y="133916"/>
                </a:lnTo>
                <a:lnTo>
                  <a:pt x="231737" y="104327"/>
                </a:lnTo>
                <a:lnTo>
                  <a:pt x="260288" y="78095"/>
                </a:lnTo>
                <a:lnTo>
                  <a:pt x="320729" y="36330"/>
                </a:lnTo>
                <a:lnTo>
                  <a:pt x="385037" y="9880"/>
                </a:lnTo>
                <a:lnTo>
                  <a:pt x="452513" y="0"/>
                </a:lnTo>
                <a:lnTo>
                  <a:pt x="486628" y="1625"/>
                </a:lnTo>
                <a:lnTo>
                  <a:pt x="552797" y="17690"/>
                </a:lnTo>
                <a:lnTo>
                  <a:pt x="615624" y="49814"/>
                </a:lnTo>
                <a:lnTo>
                  <a:pt x="674396" y="96765"/>
                </a:lnTo>
                <a:lnTo>
                  <a:pt x="702039" y="125415"/>
                </a:lnTo>
                <a:lnTo>
                  <a:pt x="728400" y="157309"/>
                </a:lnTo>
                <a:lnTo>
                  <a:pt x="753390" y="192294"/>
                </a:lnTo>
                <a:lnTo>
                  <a:pt x="776920" y="230214"/>
                </a:lnTo>
                <a:lnTo>
                  <a:pt x="798902" y="270917"/>
                </a:lnTo>
                <a:lnTo>
                  <a:pt x="819245" y="314247"/>
                </a:lnTo>
                <a:lnTo>
                  <a:pt x="837860" y="360051"/>
                </a:lnTo>
                <a:lnTo>
                  <a:pt x="854659" y="408174"/>
                </a:lnTo>
                <a:lnTo>
                  <a:pt x="869552" y="458463"/>
                </a:lnTo>
                <a:lnTo>
                  <a:pt x="882450" y="510763"/>
                </a:lnTo>
                <a:lnTo>
                  <a:pt x="893264" y="564921"/>
                </a:lnTo>
                <a:lnTo>
                  <a:pt x="901904" y="620782"/>
                </a:lnTo>
                <a:lnTo>
                  <a:pt x="908281" y="678191"/>
                </a:lnTo>
                <a:lnTo>
                  <a:pt x="912306" y="736996"/>
                </a:lnTo>
                <a:lnTo>
                  <a:pt x="913890" y="797041"/>
                </a:lnTo>
                <a:lnTo>
                  <a:pt x="913912" y="802245"/>
                </a:lnTo>
                <a:lnTo>
                  <a:pt x="913912" y="804847"/>
                </a:lnTo>
              </a:path>
            </a:pathLst>
          </a:custGeom>
          <a:ln w="3275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803822" y="2578923"/>
            <a:ext cx="1225550" cy="927735"/>
          </a:xfrm>
          <a:custGeom>
            <a:avLst/>
            <a:gdLst/>
            <a:ahLst/>
            <a:cxnLst/>
            <a:rect l="l" t="t" r="r" b="b"/>
            <a:pathLst>
              <a:path w="1225550" h="927735">
                <a:moveTo>
                  <a:pt x="0" y="927532"/>
                </a:moveTo>
                <a:lnTo>
                  <a:pt x="14654" y="867411"/>
                </a:lnTo>
                <a:lnTo>
                  <a:pt x="29109" y="809083"/>
                </a:lnTo>
                <a:lnTo>
                  <a:pt x="43164" y="754343"/>
                </a:lnTo>
                <a:lnTo>
                  <a:pt x="56620" y="704983"/>
                </a:lnTo>
                <a:lnTo>
                  <a:pt x="69277" y="662797"/>
                </a:lnTo>
                <a:lnTo>
                  <a:pt x="91393" y="607122"/>
                </a:lnTo>
                <a:lnTo>
                  <a:pt x="108172" y="604919"/>
                </a:lnTo>
                <a:lnTo>
                  <a:pt x="122809" y="637561"/>
                </a:lnTo>
                <a:lnTo>
                  <a:pt x="133162" y="677412"/>
                </a:lnTo>
                <a:lnTo>
                  <a:pt x="137089" y="696837"/>
                </a:lnTo>
                <a:lnTo>
                  <a:pt x="148067" y="700242"/>
                </a:lnTo>
                <a:lnTo>
                  <a:pt x="159223" y="695235"/>
                </a:lnTo>
                <a:lnTo>
                  <a:pt x="167881" y="687826"/>
                </a:lnTo>
                <a:lnTo>
                  <a:pt x="171361" y="684021"/>
                </a:lnTo>
                <a:lnTo>
                  <a:pt x="187694" y="689928"/>
                </a:lnTo>
                <a:lnTo>
                  <a:pt x="207776" y="700843"/>
                </a:lnTo>
                <a:lnTo>
                  <a:pt x="226787" y="706550"/>
                </a:lnTo>
                <a:lnTo>
                  <a:pt x="239907" y="696837"/>
                </a:lnTo>
                <a:lnTo>
                  <a:pt x="244727" y="657086"/>
                </a:lnTo>
                <a:lnTo>
                  <a:pt x="244191" y="596709"/>
                </a:lnTo>
                <a:lnTo>
                  <a:pt x="241514" y="541538"/>
                </a:lnTo>
                <a:lnTo>
                  <a:pt x="239907" y="517407"/>
                </a:lnTo>
                <a:lnTo>
                  <a:pt x="255348" y="512501"/>
                </a:lnTo>
                <a:lnTo>
                  <a:pt x="277750" y="526218"/>
                </a:lnTo>
                <a:lnTo>
                  <a:pt x="301222" y="538735"/>
                </a:lnTo>
                <a:lnTo>
                  <a:pt x="319876" y="530224"/>
                </a:lnTo>
                <a:lnTo>
                  <a:pt x="328558" y="497516"/>
                </a:lnTo>
                <a:lnTo>
                  <a:pt x="333585" y="447993"/>
                </a:lnTo>
                <a:lnTo>
                  <a:pt x="337698" y="393036"/>
                </a:lnTo>
                <a:lnTo>
                  <a:pt x="343638" y="344026"/>
                </a:lnTo>
                <a:lnTo>
                  <a:pt x="354149" y="312344"/>
                </a:lnTo>
                <a:lnTo>
                  <a:pt x="376105" y="309140"/>
                </a:lnTo>
                <a:lnTo>
                  <a:pt x="404130" y="329967"/>
                </a:lnTo>
                <a:lnTo>
                  <a:pt x="432868" y="348391"/>
                </a:lnTo>
                <a:lnTo>
                  <a:pt x="477136" y="272994"/>
                </a:lnTo>
                <a:lnTo>
                  <a:pt x="495522" y="173767"/>
                </a:lnTo>
                <a:lnTo>
                  <a:pt x="508910" y="82951"/>
                </a:lnTo>
                <a:lnTo>
                  <a:pt x="514086" y="43200"/>
                </a:lnTo>
                <a:lnTo>
                  <a:pt x="520845" y="13182"/>
                </a:lnTo>
                <a:lnTo>
                  <a:pt x="524018" y="0"/>
                </a:lnTo>
                <a:lnTo>
                  <a:pt x="527937" y="8417"/>
                </a:lnTo>
                <a:lnTo>
                  <a:pt x="536935" y="43200"/>
                </a:lnTo>
                <a:lnTo>
                  <a:pt x="543575" y="77359"/>
                </a:lnTo>
                <a:lnTo>
                  <a:pt x="550688" y="126691"/>
                </a:lnTo>
                <a:lnTo>
                  <a:pt x="558535" y="185809"/>
                </a:lnTo>
                <a:lnTo>
                  <a:pt x="567378" y="249325"/>
                </a:lnTo>
                <a:lnTo>
                  <a:pt x="577479" y="311852"/>
                </a:lnTo>
                <a:lnTo>
                  <a:pt x="589099" y="368002"/>
                </a:lnTo>
                <a:lnTo>
                  <a:pt x="602500" y="412388"/>
                </a:lnTo>
                <a:lnTo>
                  <a:pt x="642547" y="445382"/>
                </a:lnTo>
                <a:lnTo>
                  <a:pt x="671333" y="425260"/>
                </a:lnTo>
                <a:lnTo>
                  <a:pt x="702975" y="390609"/>
                </a:lnTo>
                <a:lnTo>
                  <a:pt x="736146" y="352781"/>
                </a:lnTo>
                <a:lnTo>
                  <a:pt x="769519" y="323130"/>
                </a:lnTo>
                <a:lnTo>
                  <a:pt x="842346" y="327338"/>
                </a:lnTo>
                <a:lnTo>
                  <a:pt x="886157" y="357778"/>
                </a:lnTo>
                <a:lnTo>
                  <a:pt x="928788" y="397824"/>
                </a:lnTo>
                <a:lnTo>
                  <a:pt x="965827" y="440974"/>
                </a:lnTo>
                <a:lnTo>
                  <a:pt x="992863" y="480726"/>
                </a:lnTo>
                <a:lnTo>
                  <a:pt x="1017633" y="513520"/>
                </a:lnTo>
                <a:lnTo>
                  <a:pt x="1054446" y="549580"/>
                </a:lnTo>
                <a:lnTo>
                  <a:pt x="1098472" y="585136"/>
                </a:lnTo>
                <a:lnTo>
                  <a:pt x="1144877" y="616420"/>
                </a:lnTo>
                <a:lnTo>
                  <a:pt x="1188831" y="639663"/>
                </a:lnTo>
                <a:lnTo>
                  <a:pt x="1225500" y="651096"/>
                </a:lnTo>
              </a:path>
            </a:pathLst>
          </a:custGeom>
          <a:ln w="32751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783940" y="4060444"/>
            <a:ext cx="20758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dirty="0" sz="2800" spc="-13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dirty="0" sz="2800" spc="-12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800" spc="-225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dirty="0" sz="2800" spc="-13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0070C0"/>
                </a:solidFill>
                <a:latin typeface="Arial"/>
                <a:cs typeface="Arial"/>
              </a:rPr>
              <a:t>+</a:t>
            </a:r>
            <a:r>
              <a:rPr dirty="0" sz="2800" spc="-120">
                <a:solidFill>
                  <a:srgbClr val="0070C0"/>
                </a:solidFill>
                <a:latin typeface="Arial"/>
                <a:cs typeface="Arial"/>
              </a:rPr>
              <a:t> b1 </a:t>
            </a:r>
            <a:r>
              <a:rPr dirty="0" sz="2800" spc="290">
                <a:solidFill>
                  <a:srgbClr val="0070C0"/>
                </a:solidFill>
                <a:latin typeface="Arial"/>
                <a:cs typeface="Arial"/>
              </a:rPr>
              <a:t>*</a:t>
            </a:r>
            <a:r>
              <a:rPr dirty="0" sz="2800" spc="-12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800" spc="-65">
                <a:solidFill>
                  <a:srgbClr val="0070C0"/>
                </a:solidFill>
                <a:latin typeface="Arial"/>
                <a:cs typeface="Arial"/>
              </a:rPr>
              <a:t>b2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9118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6750" algn="l"/>
                <a:tab pos="4682490" algn="l"/>
              </a:tabLst>
            </a:pPr>
            <a:r>
              <a:rPr dirty="0"/>
              <a:t>How</a:t>
            </a:r>
            <a:r>
              <a:rPr dirty="0" spc="-15"/>
              <a:t> </a:t>
            </a:r>
            <a:r>
              <a:rPr dirty="0" spc="-25"/>
              <a:t>do</a:t>
            </a:r>
            <a:r>
              <a:rPr dirty="0"/>
              <a:t>	we</a:t>
            </a:r>
            <a:r>
              <a:rPr dirty="0" spc="-20"/>
              <a:t> </a:t>
            </a:r>
            <a:r>
              <a:rPr dirty="0"/>
              <a:t>tell</a:t>
            </a:r>
            <a:r>
              <a:rPr dirty="0" spc="-5"/>
              <a:t> </a:t>
            </a:r>
            <a:r>
              <a:rPr dirty="0" spc="-25"/>
              <a:t>how</a:t>
            </a:r>
            <a:r>
              <a:rPr dirty="0"/>
              <a:t>	well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model</a:t>
            </a:r>
            <a:r>
              <a:rPr dirty="0" spc="-5"/>
              <a:t> </a:t>
            </a:r>
            <a:r>
              <a:rPr dirty="0" spc="-10"/>
              <a:t>fits?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7971"/>
            <a:ext cx="10822940" cy="351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evaluation: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measures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sets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many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metrics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exist,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confusing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interpreting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evaluation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also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straightforward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key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questions: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overfit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(too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underfit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(too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simple)?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72237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6750" algn="l"/>
                <a:tab pos="4448810" algn="l"/>
              </a:tabLst>
            </a:pPr>
            <a:r>
              <a:rPr dirty="0"/>
              <a:t>How</a:t>
            </a:r>
            <a:r>
              <a:rPr dirty="0" spc="-15"/>
              <a:t> </a:t>
            </a:r>
            <a:r>
              <a:rPr dirty="0" spc="-25"/>
              <a:t>do</a:t>
            </a:r>
            <a:r>
              <a:rPr dirty="0"/>
              <a:t>	we</a:t>
            </a:r>
            <a:r>
              <a:rPr dirty="0" spc="-10"/>
              <a:t> control</a:t>
            </a:r>
            <a:r>
              <a:rPr dirty="0"/>
              <a:t>	</a:t>
            </a:r>
            <a:r>
              <a:rPr dirty="0" spc="-10"/>
              <a:t>complexity?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7971"/>
            <a:ext cx="9191625" cy="3259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exhaustive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selection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standard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regression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1113155" indent="-229235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machine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tuning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parameters</a:t>
            </a:r>
            <a:r>
              <a:rPr dirty="0" sz="2800" spc="-25">
                <a:latin typeface="Times New Roman"/>
                <a:cs typeface="Times New Roman"/>
              </a:rPr>
              <a:t> to </a:t>
            </a:r>
            <a:r>
              <a:rPr dirty="0" sz="2800">
                <a:latin typeface="Times New Roman"/>
                <a:cs typeface="Times New Roman"/>
              </a:rPr>
              <a:t>penalize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complexity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Examples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Maxent,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random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forest,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boosted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regression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trees, </a:t>
            </a:r>
            <a:r>
              <a:rPr dirty="0" sz="2800">
                <a:latin typeface="Times New Roman"/>
                <a:cs typeface="Times New Roman"/>
              </a:rPr>
              <a:t>neural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networks,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lasso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regression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523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20"/>
              <a:t> </a:t>
            </a:r>
            <a:r>
              <a:rPr dirty="0"/>
              <a:t>does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model</a:t>
            </a:r>
            <a:r>
              <a:rPr dirty="0" spc="-10"/>
              <a:t> </a:t>
            </a:r>
            <a:r>
              <a:rPr dirty="0"/>
              <a:t>evaluation</a:t>
            </a:r>
            <a:r>
              <a:rPr dirty="0" spc="-5"/>
              <a:t> </a:t>
            </a:r>
            <a:r>
              <a:rPr dirty="0"/>
              <a:t>tell</a:t>
            </a:r>
            <a:r>
              <a:rPr dirty="0" spc="-5"/>
              <a:t> </a:t>
            </a:r>
            <a:r>
              <a:rPr dirty="0" spc="-25"/>
              <a:t>us?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7971"/>
            <a:ext cx="8094980" cy="338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build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model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>
                <a:latin typeface="Times New Roman"/>
                <a:cs typeface="Times New Roman"/>
              </a:rPr>
              <a:t>ecological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realism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for:</a:t>
            </a:r>
            <a:endParaRPr sz="2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145"/>
              </a:spcBef>
              <a:buFont typeface="Arial"/>
              <a:buChar char="■"/>
              <a:tabLst>
                <a:tab pos="699135" algn="l"/>
              </a:tabLst>
            </a:pPr>
            <a:r>
              <a:rPr dirty="0" sz="2800">
                <a:latin typeface="Times New Roman"/>
                <a:cs typeface="Times New Roman"/>
              </a:rPr>
              <a:t>relationships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120"/>
              </a:spcBef>
              <a:buFont typeface="Arial"/>
              <a:buChar char="■"/>
              <a:tabLst>
                <a:tab pos="699135" algn="l"/>
              </a:tabLst>
            </a:pPr>
            <a:r>
              <a:rPr dirty="0" sz="2800">
                <a:latin typeface="Times New Roman"/>
                <a:cs typeface="Times New Roman"/>
              </a:rPr>
              <a:t>spatial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predictions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2022-09-29T07:15:17Z</dcterms:created>
  <dcterms:modified xsi:type="dcterms:W3CDTF">2022-09-29T07:15:17Z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2021-06-10T00:00:00Z</vt:filetime>
  </property>
  <property fmtid="{D5CDD505-2E9C-101B-9397-08002B2CF9AE}" pid="3" name="LastSaved">
    <vt:filetime>2022-09-29T00:00:00Z</vt:filetime>
  </property>
  <property fmtid="{D5CDD505-2E9C-101B-9397-08002B2CF9AE}" pid="4" name="Producer">
    <vt:lpwstr>macOS Version 10.15.7 (Build 19H2) Quartz PDFContext</vt:lpwstr>
  </property>
</Properties>
</file>