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1" r:id="rId5"/>
    <p:sldId id="262" r:id="rId6"/>
    <p:sldId id="259" r:id="rId7"/>
    <p:sldId id="264" r:id="rId8"/>
    <p:sldId id="263" r:id="rId9"/>
    <p:sldId id="260" r:id="rId10"/>
    <p:sldId id="265" r:id="rId11"/>
    <p:sldId id="278" r:id="rId12"/>
    <p:sldId id="277" r:id="rId13"/>
    <p:sldId id="266" r:id="rId14"/>
    <p:sldId id="267" r:id="rId15"/>
    <p:sldId id="268" r:id="rId16"/>
    <p:sldId id="269" r:id="rId17"/>
    <p:sldId id="270" r:id="rId18"/>
    <p:sldId id="283" r:id="rId19"/>
    <p:sldId id="285" r:id="rId20"/>
    <p:sldId id="287" r:id="rId21"/>
    <p:sldId id="280" r:id="rId22"/>
    <p:sldId id="281" r:id="rId23"/>
    <p:sldId id="282" r:id="rId24"/>
    <p:sldId id="288" r:id="rId25"/>
    <p:sldId id="290" r:id="rId26"/>
    <p:sldId id="289" r:id="rId27"/>
    <p:sldId id="291" r:id="rId28"/>
    <p:sldId id="295" r:id="rId29"/>
    <p:sldId id="292" r:id="rId30"/>
    <p:sldId id="296" r:id="rId31"/>
    <p:sldId id="294" r:id="rId32"/>
    <p:sldId id="293" r:id="rId3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9D9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 autoAdjust="0"/>
    <p:restoredTop sz="93040" autoAdjust="0"/>
  </p:normalViewPr>
  <p:slideViewPr>
    <p:cSldViewPr snapToGrid="0">
      <p:cViewPr varScale="1">
        <p:scale>
          <a:sx n="138" d="100"/>
          <a:sy n="138" d="100"/>
        </p:scale>
        <p:origin x="13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5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41809CB-5459-476E-9CAB-1699A7C1A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15091D-DA81-434A-B63F-91572CAE6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4A21C-B6D8-4B88-85C0-6902FCC8699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3E2D5C-E79B-42C3-9205-28F4430F54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1E0DC9-5FEE-410C-88CA-00B898794B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DBC31-C4AC-4C12-96E1-CC2CDA12E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7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DDD66-91AC-4942-A6E5-4BB866E8D1B7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D8FD0-34C5-4A18-AD3F-D0459C1059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2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Abstract data type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4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内存替换策略：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最佳替换算法；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最近最少使用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FIFO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先进先出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时钟替换算法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1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7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D8FD0-34C5-4A18-AD3F-D0459C1059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5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5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1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66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4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1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1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5964-A30F-497B-92EC-23C803A9D73F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DDFF-E586-42CF-9B46-DA71C53CF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4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4DF5964-A30F-497B-92EC-23C803A9D73F}" type="datetimeFigureOut">
              <a:rPr lang="zh-CN" altLang="en-US" smtClean="0"/>
              <a:pPr/>
              <a:t>2018/4/3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E821DDFF-E586-42CF-9B46-DA71C53CF42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5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4.emf"/><Relationship Id="rId10" Type="http://schemas.openxmlformats.org/officeDocument/2006/relationships/image" Target="../media/image18.emf"/><Relationship Id="rId4" Type="http://schemas.openxmlformats.org/officeDocument/2006/relationships/image" Target="../media/image13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10" Type="http://schemas.openxmlformats.org/officeDocument/2006/relationships/image" Target="../media/image5.png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5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1.emf"/><Relationship Id="rId9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5.emf"/><Relationship Id="rId7" Type="http://schemas.openxmlformats.org/officeDocument/2006/relationships/image" Target="../media/image4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37.emf"/><Relationship Id="rId9" Type="http://schemas.openxmlformats.org/officeDocument/2006/relationships/image" Target="../media/image5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37.emf"/><Relationship Id="rId7" Type="http://schemas.openxmlformats.org/officeDocument/2006/relationships/image" Target="../media/image4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51.emf"/><Relationship Id="rId7" Type="http://schemas.openxmlformats.org/officeDocument/2006/relationships/image" Target="../media/image5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image" Target="../media/image50.emf"/><Relationship Id="rId4" Type="http://schemas.openxmlformats.org/officeDocument/2006/relationships/image" Target="../media/image37.emf"/><Relationship Id="rId9" Type="http://schemas.openxmlformats.org/officeDocument/2006/relationships/image" Target="../media/image5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900000">
            <a:off x="1356941" y="-1297815"/>
            <a:ext cx="6896764" cy="594548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方正兰亭细黑_GBK" panose="02000000000000000000" pitchFamily="2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8900000">
            <a:off x="476376" y="-1297815"/>
            <a:ext cx="6896764" cy="5945486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方正兰亭细黑_GBK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43245" y="2756157"/>
            <a:ext cx="2828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链表，大概了解一下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24" y="3407690"/>
            <a:ext cx="441256" cy="63346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15827" y="3588241"/>
            <a:ext cx="1382514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主讲人：林楷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09987" y="1350570"/>
            <a:ext cx="3094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链表？</a:t>
            </a:r>
          </a:p>
        </p:txBody>
      </p:sp>
    </p:spTree>
    <p:extLst>
      <p:ext uri="{BB962C8B-B14F-4D97-AF65-F5344CB8AC3E}">
        <p14:creationId xmlns:p14="http://schemas.microsoft.com/office/powerpoint/2010/main" val="22744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20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25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build="p"/>
      <p:bldP spid="12" grpId="0" build="p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B2F40F92-6F12-4829-AD45-DC1131C311F7}"/>
              </a:ext>
            </a:extLst>
          </p:cNvPr>
          <p:cNvSpPr txBox="1"/>
          <p:nvPr/>
        </p:nvSpPr>
        <p:spPr>
          <a:xfrm>
            <a:off x="6483547" y="3826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9D95AE-1F5E-43CA-BAAF-7958B7AC6E74}"/>
              </a:ext>
            </a:extLst>
          </p:cNvPr>
          <p:cNvSpPr txBox="1"/>
          <p:nvPr/>
        </p:nvSpPr>
        <p:spPr>
          <a:xfrm>
            <a:off x="569268" y="1097978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单链表的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2A9AE2A-A940-403F-AC07-A93FB19E157B}"/>
              </a:ext>
            </a:extLst>
          </p:cNvPr>
          <p:cNvSpPr txBox="1"/>
          <p:nvPr/>
        </p:nvSpPr>
        <p:spPr>
          <a:xfrm>
            <a:off x="569268" y="2013289"/>
            <a:ext cx="3393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定义结构体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函数分配空间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进行结点拼接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返回头节点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E8DA8FC-36BE-4DB3-A7AC-464AB669FF5A}"/>
              </a:ext>
            </a:extLst>
          </p:cNvPr>
          <p:cNvSpPr txBox="1"/>
          <p:nvPr/>
        </p:nvSpPr>
        <p:spPr>
          <a:xfrm>
            <a:off x="4843845" y="1098887"/>
            <a:ext cx="2727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定义结构体</a:t>
            </a: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Node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Node *next;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}Node, 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ptr_Node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B1168CE-99A5-49E5-981B-6267BD0ADD3B}"/>
              </a:ext>
            </a:extLst>
          </p:cNvPr>
          <p:cNvSpPr txBox="1"/>
          <p:nvPr/>
        </p:nvSpPr>
        <p:spPr>
          <a:xfrm>
            <a:off x="4843845" y="3690670"/>
            <a:ext cx="3922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使用一维数组生成单链表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ptr_Node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create(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32040D0-1297-4FB2-A378-FF7EC6AE240B}"/>
              </a:ext>
            </a:extLst>
          </p:cNvPr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C5EFCAA-4AC5-4B38-B6F8-A68140C83A4B}"/>
                </a:ext>
              </a:extLst>
            </p:cNvPr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CADDE54-9510-4413-ADEB-22A309626AE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26D7718-1475-4DAB-9764-23699111B915}"/>
                  </a:ext>
                </a:extLst>
              </p:cNvPr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092EA066-93E5-481F-9A5F-3E380B2DB01C}"/>
                  </a:ext>
                </a:extLst>
              </p:cNvPr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6" name="Picture 8" descr="C:\Users\ShiYanch\Desktop\PNG\System\White\MB_0006_back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9A7DC4F-DA05-463D-85CD-D381BFAFAA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888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4258AB89-0CFF-4B6F-8E07-FDB9FD297589}"/>
              </a:ext>
            </a:extLst>
          </p:cNvPr>
          <p:cNvSpPr txBox="1"/>
          <p:nvPr/>
        </p:nvSpPr>
        <p:spPr>
          <a:xfrm>
            <a:off x="6483547" y="3826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5B70A7-FAD4-4844-8844-DC8FF92A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464" y="1077757"/>
            <a:ext cx="1627763" cy="25817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99C118D-7767-49E6-A70E-34029879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29" y="4644484"/>
            <a:ext cx="1457831" cy="527067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031C9AF4-E443-4B2E-8EAC-1A4C2933D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522" y="2580371"/>
            <a:ext cx="2191219" cy="11256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0F0F4514-7EE9-4BFF-9211-2903E2A50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98" y="1720850"/>
            <a:ext cx="583913" cy="8509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3AA6B52-7A3E-4721-827F-DF2E47BA2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140" y="1720850"/>
            <a:ext cx="583913" cy="8509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2ECD0718-0F10-445D-BC90-67EACB8C4A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612" y="3834487"/>
            <a:ext cx="875869" cy="635000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6760F35A-BA19-4E2C-8CB1-9D498B839E8E}"/>
              </a:ext>
            </a:extLst>
          </p:cNvPr>
          <p:cNvSpPr txBox="1"/>
          <p:nvPr/>
        </p:nvSpPr>
        <p:spPr>
          <a:xfrm>
            <a:off x="569268" y="1097978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单链表的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14B378-8009-4C19-8D12-97B4C10869EB}"/>
              </a:ext>
            </a:extLst>
          </p:cNvPr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DC88A4C-0B05-4577-B466-68136C1C92F9}"/>
                </a:ext>
              </a:extLst>
            </p:cNvPr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26D0665-D48A-45E3-AAB9-2872BB7F61E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C273565-E9C2-40D6-867F-ABB84FBFDD4E}"/>
                  </a:ext>
                </a:extLst>
              </p:cNvPr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26E93E8-8734-4A1C-843B-59ED7AA0AE9F}"/>
                  </a:ext>
                </a:extLst>
              </p:cNvPr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3" name="Picture 8" descr="C:\Users\ShiYanch\Desktop\PNG\System\White\MB_0006_back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24BAD32-8814-4AE3-B457-1D0BEA6234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981B7E36-48D4-41B4-ACD1-AE98A640F9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113" y="2543342"/>
            <a:ext cx="1601407" cy="119965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8397A52-98DB-45D2-A634-6416522B43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480" y="2567300"/>
            <a:ext cx="1457831" cy="11256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D95531A-2DAC-426B-9EF8-24B70C9717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373" y="2560764"/>
            <a:ext cx="1457831" cy="1125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474E2D-4D76-4C5A-B745-74C777ADEE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9456" y="2586445"/>
            <a:ext cx="1913963" cy="10452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83C2FBF-B218-493B-BE05-403151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6188" y="2554228"/>
            <a:ext cx="2039175" cy="11256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7E0DF25-9B7A-4860-8841-00B97FFFF7F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45809" y="2536706"/>
            <a:ext cx="2039175" cy="11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3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23457E-6 L 2.22222E-6 -0.414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432 L 0.73646 0.3932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23" y="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95062E-6 L 0.73021 0.390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10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646 0.39321 L 0.09202 9.87654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4" y="-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021 0.39013 L -0.09202 0.0043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76" y="-19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41451 L 2.22222E-6 -0.355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01 -2.22222E-6 L 0.25972 0.0006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5" y="-21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01 0.00432 L -0.04965 -0.0009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35525 L 2.22222E-6 -0.2753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72 0.00062 L 0.4993 0.0006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E4523B93-B331-49B4-8170-8899F4383BF8}"/>
              </a:ext>
            </a:extLst>
          </p:cNvPr>
          <p:cNvSpPr txBox="1"/>
          <p:nvPr/>
        </p:nvSpPr>
        <p:spPr>
          <a:xfrm>
            <a:off x="6483547" y="3826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DCEF508-4D48-4894-A04E-5943926CC9AE}"/>
              </a:ext>
            </a:extLst>
          </p:cNvPr>
          <p:cNvSpPr txBox="1"/>
          <p:nvPr/>
        </p:nvSpPr>
        <p:spPr>
          <a:xfrm>
            <a:off x="687773" y="1110605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/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单链表的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106023-55EF-424A-A130-C8D20C08586F}"/>
              </a:ext>
            </a:extLst>
          </p:cNvPr>
          <p:cNvSpPr txBox="1"/>
          <p:nvPr/>
        </p:nvSpPr>
        <p:spPr>
          <a:xfrm>
            <a:off x="838054" y="2155550"/>
            <a:ext cx="4711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进行必要的判断，防止空指针引用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使用循环遍历整个链表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函数对每一个结点进行释放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2FE47E-DFB1-49F8-B9B7-6EC4D60E8B84}"/>
              </a:ext>
            </a:extLst>
          </p:cNvPr>
          <p:cNvSpPr txBox="1"/>
          <p:nvPr/>
        </p:nvSpPr>
        <p:spPr>
          <a:xfrm>
            <a:off x="1036769" y="3646785"/>
            <a:ext cx="3426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销毁链表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void destroy(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ptr_Node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head);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D8EB41-1039-44A8-ADBB-4AA22C0DA61D}"/>
              </a:ext>
            </a:extLst>
          </p:cNvPr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5DA4E87-6390-4E96-9024-CB355C79203C}"/>
                </a:ext>
              </a:extLst>
            </p:cNvPr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E82BEFE-31E4-4CFC-AF5C-38BC517FEBA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199A246-B012-46F3-A6A0-ECC5CCCB92B2}"/>
                  </a:ext>
                </a:extLst>
              </p:cNvPr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B310FA-D38B-457C-8444-2CB55B4F46C7}"/>
                  </a:ext>
                </a:extLst>
              </p:cNvPr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5" name="Picture 8" descr="C:\Users\ShiYanch\Desktop\PNG\System\White\MB_0006_back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5AFEB6F-69BD-444A-94EC-9922C9902A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19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8A944270-3B0D-4BA8-8309-E143A44A80E7}"/>
              </a:ext>
            </a:extLst>
          </p:cNvPr>
          <p:cNvSpPr txBox="1"/>
          <p:nvPr/>
        </p:nvSpPr>
        <p:spPr>
          <a:xfrm>
            <a:off x="6483547" y="3826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C65433-84AC-45A5-B8E9-626934F3A290}"/>
              </a:ext>
            </a:extLst>
          </p:cNvPr>
          <p:cNvSpPr txBox="1"/>
          <p:nvPr/>
        </p:nvSpPr>
        <p:spPr>
          <a:xfrm>
            <a:off x="677565" y="970652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/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单链表的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55A4EB0-6AA9-4E0F-AE66-35E76A0BE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752" y="4590087"/>
            <a:ext cx="1457831" cy="52706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B6520B9-44BD-49DD-A7E8-630DA9299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10" y="3739187"/>
            <a:ext cx="583913" cy="8509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FC01547-DE00-474D-BBDF-B84BDED25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19" y="1517124"/>
            <a:ext cx="583913" cy="8509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967D3EF-3C02-478A-BC84-FC4BB7A00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90" y="2343733"/>
            <a:ext cx="1699313" cy="105413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7F3D13F-1BCA-48C4-89A6-AABC17DBB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8781" y="2343733"/>
            <a:ext cx="1708256" cy="10452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68C6444-2785-4DEE-BDAA-004D584AC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712" y="2343733"/>
            <a:ext cx="1708256" cy="10452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06D03900-CDC1-46EE-85D8-2A5BFFCAEF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6346" y="2343733"/>
            <a:ext cx="1708256" cy="10452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99186C8-53A5-4DB4-ACE1-05AAAC9354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9657" y="2334800"/>
            <a:ext cx="1323675" cy="1054133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65790847-4C37-4549-94CF-1BA8236C4A62}"/>
              </a:ext>
            </a:extLst>
          </p:cNvPr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9827CB4-DAB9-4D2B-9739-E6DCC82DC80A}"/>
                </a:ext>
              </a:extLst>
            </p:cNvPr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24F21A1C-09BC-4421-886C-FF6321B12AC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A2BD6AC7-CD74-44C0-9DA0-91DE573F2A56}"/>
                  </a:ext>
                </a:extLst>
              </p:cNvPr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5D1776D0-7DB3-4945-994D-B65DD4338D63}"/>
                  </a:ext>
                </a:extLst>
              </p:cNvPr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1" name="Picture 8" descr="C:\Users\ShiYanch\Desktop\PNG\System\White\MB_0006_back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C1CFC26-DD74-4AE0-B2E2-630148A5B7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945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29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58025E-6 L 0.12118 -0.30186 L -0.04583 -0.55587 L -0.74601 -0.4392 L -0.74757 -0.44229 " pathEditMode="relative" rAng="0" ptsTypes="AAAAA">
                                      <p:cBhvr>
                                        <p:cTn id="6" dur="19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19" y="-27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21945 -0.003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4757 -0.44228 L -0.53125 -0.4351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45 -0.00309 L 0.39445 -0.0030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125 -0.43519 L -0.36476 -0.4351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445 -0.00309 L 0.57031 -0.0030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76 -0.43519 L -0.18715 -0.4351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031 -0.00309 L 0.74948 -0.003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15 -0.43519 L -0.00886 -0.4351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4948 -0.0034 L 0.72361 0.4339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-0.43519 L -0.04011 0.0009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2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E77561E8-773F-4555-AD73-94BB8D050785}"/>
              </a:ext>
            </a:extLst>
          </p:cNvPr>
          <p:cNvSpPr txBox="1"/>
          <p:nvPr/>
        </p:nvSpPr>
        <p:spPr>
          <a:xfrm>
            <a:off x="6483547" y="3826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1DF7AFF-22D6-497B-99CB-3BCF96D023BF}"/>
              </a:ext>
            </a:extLst>
          </p:cNvPr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60FEE7B-95B0-4951-B5EB-F87AEEC76652}"/>
                </a:ext>
              </a:extLst>
            </p:cNvPr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7369982-7D42-470B-948B-CD7C2B26EF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19DC82F-94BA-4407-80C4-F83FC47EC9F2}"/>
                  </a:ext>
                </a:extLst>
              </p:cNvPr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027C97C6-B6D1-43EB-B5A3-5A42F0563C54}"/>
                  </a:ext>
                </a:extLst>
              </p:cNvPr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3" name="Picture 8" descr="C:\Users\ShiYanch\Desktop\PNG\System\White\MB_0006_back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775358C-33DC-4F44-AF1E-29D6E6370B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A7921FB-C416-4153-8475-1EAB75D5F999}"/>
              </a:ext>
            </a:extLst>
          </p:cNvPr>
          <p:cNvSpPr txBox="1"/>
          <p:nvPr/>
        </p:nvSpPr>
        <p:spPr>
          <a:xfrm>
            <a:off x="677565" y="970652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/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单链表的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F0501A-5CDE-4E38-BFE1-74FBCAB0CAD4}"/>
              </a:ext>
            </a:extLst>
          </p:cNvPr>
          <p:cNvSpPr txBox="1"/>
          <p:nvPr/>
        </p:nvSpPr>
        <p:spPr>
          <a:xfrm>
            <a:off x="742607" y="1833747"/>
            <a:ext cx="23262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进行必要的检查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判断插入位点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查找插入位点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进行插入操作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返回状态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86238CF-A986-4C6B-ACFA-A49099B2911F}"/>
              </a:ext>
            </a:extLst>
          </p:cNvPr>
          <p:cNvSpPr txBox="1"/>
          <p:nvPr/>
        </p:nvSpPr>
        <p:spPr>
          <a:xfrm>
            <a:off x="4790727" y="1833747"/>
            <a:ext cx="25687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状态定义：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Status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SUCCESS 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ERROR     1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A7D6117-42EA-4589-A8F4-20732B2CF949}"/>
              </a:ext>
            </a:extLst>
          </p:cNvPr>
          <p:cNvSpPr txBox="1"/>
          <p:nvPr/>
        </p:nvSpPr>
        <p:spPr>
          <a:xfrm>
            <a:off x="742607" y="3956750"/>
            <a:ext cx="7895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函数定义，在位点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之后插入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insert_node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ptr_Node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**head,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ptr_Node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node,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index)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14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5CA37A80-B7A6-4A4B-A038-40788FFA851C}"/>
              </a:ext>
            </a:extLst>
          </p:cNvPr>
          <p:cNvSpPr txBox="1"/>
          <p:nvPr/>
        </p:nvSpPr>
        <p:spPr>
          <a:xfrm>
            <a:off x="6483547" y="3826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68688F3-F059-413F-B6B7-EE2FBA8C0F14}"/>
              </a:ext>
            </a:extLst>
          </p:cNvPr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450DD6A-175F-4DDB-8245-876C0DD8D2F1}"/>
                </a:ext>
              </a:extLst>
            </p:cNvPr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48157C48-9C6F-43B8-884E-592CF4FB469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9A6B63F5-BECA-4B40-9275-C76ADD806FE3}"/>
                  </a:ext>
                </a:extLst>
              </p:cNvPr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4C8F881-EFA0-4C72-8E7B-247ACDCD51BC}"/>
                  </a:ext>
                </a:extLst>
              </p:cNvPr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5" name="Picture 8" descr="C:\Users\ShiYanch\Desktop\PNG\System\White\MB_0006_back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C4A10D7-1719-4519-A21D-A148AC778D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C0E4D3E3-A30D-473B-B0F1-CD63AE748481}"/>
              </a:ext>
            </a:extLst>
          </p:cNvPr>
          <p:cNvSpPr txBox="1"/>
          <p:nvPr/>
        </p:nvSpPr>
        <p:spPr>
          <a:xfrm>
            <a:off x="4621499" y="1121888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时作为头节点插入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D91D5E-9CCC-40D7-8735-92770D575B0E}"/>
              </a:ext>
            </a:extLst>
          </p:cNvPr>
          <p:cNvSpPr txBox="1"/>
          <p:nvPr/>
        </p:nvSpPr>
        <p:spPr>
          <a:xfrm>
            <a:off x="657293" y="940755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/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单链表的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865473-ADFB-48C6-A672-DDD47E506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64" y="2655570"/>
            <a:ext cx="6296401" cy="1063067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F6CFAAA1-88B1-4356-9D6A-8B307B40D7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09" y="1807892"/>
            <a:ext cx="583913" cy="8476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5941FA5-2A78-4A9C-9C67-6551D3B7B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74" y="4089367"/>
            <a:ext cx="1431000" cy="105413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57648DC-1E03-45B3-B08D-79E974346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35" y="3286631"/>
            <a:ext cx="583913" cy="8509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C663C2BB-61F7-4B79-8513-94F29D018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200" y="2661203"/>
            <a:ext cx="1699313" cy="10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71605E-6 C -0.00226 0.09166 -0.0059 -0.05216 -0.00886 -0.08581 C -0.01771 -0.12346 -0.01111 -0.08581 -0.01337 -0.11081 C -0.01476 -0.1355 -0.01476 -0.13951 -0.01858 -0.20185 C -0.02292 -0.29198 -0.01997 -0.19043 -0.02136 -0.2821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" y="-126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5.55556E-7 0.00155 C -0.00486 -0.00247 -0.00955 -0.00308 -0.01372 -0.00617 C -0.01823 -0.00895 -0.02674 -0.01574 -0.02674 -0.01481 C -0.02726 -0.01759 -0.0283 -0.01944 -0.02917 -0.02129 C -0.03316 -0.0321 -0.02813 -0.02561 -0.03594 -0.04043 C -0.03802 -0.04599 -0.0408 -0.04876 -0.0434 -0.05247 C -0.04479 -0.05463 -0.04566 -0.05679 -0.04688 -0.05864 C -0.04861 -0.0608 -0.05104 -0.06296 -0.05295 -0.06605 C -0.05399 -0.06882 -0.05504 -0.07191 -0.05608 -0.07376 C -0.0724 -0.09938 -0.07049 -0.09105 -0.07986 -0.11049 C -0.08056 -0.11234 -0.0816 -0.11419 -0.08247 -0.11636 C -0.08698 -0.13086 -0.08316 -0.12099 -0.08646 -0.13549 C -0.08733 -0.13889 -0.08837 -0.14136 -0.08924 -0.14382 C -0.09097 -0.15617 -0.08854 -0.1429 -0.09236 -0.15524 C -0.09323 -0.15771 -0.0934 -0.16018 -0.0941 -0.16265 C -0.09444 -0.16481 -0.09444 -0.1679 -0.09497 -0.16852 C -0.09635 -0.17315 -0.09879 -0.17561 -0.10017 -0.18117 C -0.10069 -0.18179 -0.10139 -0.18426 -0.10191 -0.18642 C -0.10208 -0.18858 -0.10208 -0.19105 -0.1026 -0.19228 C -0.10295 -0.19475 -0.10382 -0.19753 -0.10417 -0.2 C -0.10556 -0.21574 -0.10729 -0.22407 -0.10504 -0.24074 C -0.10469 -0.24444 -0.10139 -0.24815 -0.10017 -0.25061 C -0.09879 -0.25278 -0.09792 -0.25555 -0.09688 -0.25802 C -0.09618 -0.25895 -0.09497 -0.25895 -0.0941 -0.25987 C -0.08142 -0.27253 -0.10538 -0.26265 -0.06528 -0.26574 C -0.06441 -0.26728 -0.06389 -0.26944 -0.06319 -0.26944 C -0.05347 -0.27222 -0.04132 -0.27191 -0.03177 -0.26944 C -0.0316 -0.26944 -0.03108 -0.26821 -0.03073 -0.26759 L -0.02326 -0.27623 " pathEditMode="relative" rAng="0" ptsTypes="AAAAAAAAAAAAAAAAAAAAAAAAAAAA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-1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36 -0.28209 L -0.08125 -0.2805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6.17284E-7 L -0.11684 0.0061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1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8113826B-87D4-4D07-A3BB-442FCB851241}"/>
              </a:ext>
            </a:extLst>
          </p:cNvPr>
          <p:cNvSpPr txBox="1"/>
          <p:nvPr/>
        </p:nvSpPr>
        <p:spPr>
          <a:xfrm>
            <a:off x="6483547" y="3826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C34DB3D-3D4C-4912-BC24-C36F35C8FA41}"/>
              </a:ext>
            </a:extLst>
          </p:cNvPr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64F9A4B-AD7E-4ECB-AF9E-461F5C17CD87}"/>
                </a:ext>
              </a:extLst>
            </p:cNvPr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CF835A5B-732B-4242-BC6D-26BF5D9A4B5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CB27636C-3CF0-4CE7-B7E1-6EE0419AC987}"/>
                  </a:ext>
                </a:extLst>
              </p:cNvPr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A9E89D68-C8E7-48C1-8240-25DC91EFC5EE}"/>
                  </a:ext>
                </a:extLst>
              </p:cNvPr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0" name="Picture 8" descr="C:\Users\ShiYanch\Desktop\PNG\System\White\MB_0006_back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A8113D8-0301-4E30-BC38-A3A7AFEC5F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941F2D8-F0BE-4836-B3A0-2BEDF3A24054}"/>
              </a:ext>
            </a:extLst>
          </p:cNvPr>
          <p:cNvSpPr txBox="1"/>
          <p:nvPr/>
        </p:nvSpPr>
        <p:spPr>
          <a:xfrm>
            <a:off x="657293" y="940755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/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单链表的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AABCF1C-BE2B-43D4-A9D7-0CB463F2F51D}"/>
              </a:ext>
            </a:extLst>
          </p:cNvPr>
          <p:cNvSpPr txBox="1"/>
          <p:nvPr/>
        </p:nvSpPr>
        <p:spPr>
          <a:xfrm>
            <a:off x="3919725" y="1109556"/>
            <a:ext cx="5000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时，找到插入位点进行插入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012C99FB-A1A1-4172-9604-A694921F3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437" y="3880687"/>
            <a:ext cx="408795" cy="595711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609656A-279A-49DE-AE18-FA297DB8AC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12" y="2614635"/>
            <a:ext cx="408795" cy="593456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27F3248-AEDB-45C1-9B47-2AB499073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648" y="3809379"/>
            <a:ext cx="408795" cy="59571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7B34F14-DF4C-4D15-800D-62D9B22AF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302" y="4385273"/>
            <a:ext cx="1457831" cy="589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1F5A15-F476-47C2-BD3E-923AAFDDF6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5030" y="4579187"/>
            <a:ext cx="1063935" cy="4302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82D71D3-595B-424D-8CEA-B3BF771517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3574" y="4405090"/>
            <a:ext cx="936941" cy="7078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5120DA-C4D4-4184-9261-49F3EBB276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1776" y="3217989"/>
            <a:ext cx="1070646" cy="6550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13624A-E337-4D5C-856A-E0335EF445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4171" y="3215357"/>
            <a:ext cx="1087404" cy="6653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B18231-29FD-4DAF-A03C-CDC6ABAB98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1583" y="2292350"/>
            <a:ext cx="1048647" cy="108970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378EF0C-78BB-4D8B-B452-8553F3DAC1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5469" y="3208091"/>
            <a:ext cx="1070646" cy="6550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F21F88-8CFF-4387-81A5-CA35318D9B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8833" y="2589268"/>
            <a:ext cx="1076328" cy="12914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5B67B7-DE53-45EB-9B0B-B45C0651D5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8965" y="3148390"/>
            <a:ext cx="919545" cy="73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5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19753E-6 L -0.03819 0.001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6 -0.06821 C 0.03143 -0.06266 0.06198 -0.13334 0.07361 -0.16081 C 0.08195 -0.18457 0.12396 -0.275 0.07691 -0.30031 C 0.02986 -0.32531 -0.17725 -0.31698 -0.2085 -0.31266 C -0.246 -0.30772 -0.52517 -0.24044 -0.5059 -0.2463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32" y="-1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59 -0.24629 L -0.42934 -0.241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934 -0.24167 L -0.31233 -0.2589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-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C 0.021 0.01111 -0.1632 -0.11049 -0.17674 -0.14938 C -0.19445 -0.20247 -0.14184 -0.37469 -0.08525 -0.42407 C -0.029 -0.47376 0.14687 -0.44382 0.16128 -0.4466 C 0.18142 -0.44629 0.45225 -0.42685 0.47743 -0.4216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1" y="-226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35802E-6 L 0.55556 -0.09198 L 0.63698 -0.28951 L 0.63108 -0.50679 L 0.47292 -0.4142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40" y="-2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836A5756-311C-475F-9537-B63C1FBE0003}"/>
              </a:ext>
            </a:extLst>
          </p:cNvPr>
          <p:cNvSpPr txBox="1"/>
          <p:nvPr/>
        </p:nvSpPr>
        <p:spPr>
          <a:xfrm>
            <a:off x="6483547" y="3826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0B99BEE-BE15-4D52-BE04-41A0152A7247}"/>
              </a:ext>
            </a:extLst>
          </p:cNvPr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90DC5A0-BA3B-423E-92C2-221DD7F56451}"/>
                </a:ext>
              </a:extLst>
            </p:cNvPr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B533BB7B-7900-4A62-BC76-DA306774F1D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16B97F33-32F8-4589-9FA7-EF6E943CA166}"/>
                  </a:ext>
                </a:extLst>
              </p:cNvPr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8DB0A8E-5E64-46B1-B770-AFE648C34481}"/>
                  </a:ext>
                </a:extLst>
              </p:cNvPr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56" name="Picture 8" descr="C:\Users\ShiYanch\Desktop\PNG\System\White\MB_0006_back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8BFA38D-F7ED-49C6-9CA4-328C4DE896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DB7BFB9E-B6D5-40FE-B5AF-306048818F7A}"/>
              </a:ext>
            </a:extLst>
          </p:cNvPr>
          <p:cNvSpPr txBox="1"/>
          <p:nvPr/>
        </p:nvSpPr>
        <p:spPr>
          <a:xfrm>
            <a:off x="372027" y="849196"/>
            <a:ext cx="37753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单链表结点的</a:t>
            </a:r>
            <a:r>
              <a:rPr lang="zh-CN" altLang="en-US" sz="4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04E9F19-D192-4135-9C23-92690D85806E}"/>
              </a:ext>
            </a:extLst>
          </p:cNvPr>
          <p:cNvSpPr txBox="1"/>
          <p:nvPr/>
        </p:nvSpPr>
        <p:spPr>
          <a:xfrm>
            <a:off x="467651" y="1893648"/>
            <a:ext cx="23262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进行必要的检查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判断删除位点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查找删除位点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进行删除操作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返回状态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91051B3-982F-4B62-AEA8-464A99D33A32}"/>
              </a:ext>
            </a:extLst>
          </p:cNvPr>
          <p:cNvSpPr txBox="1"/>
          <p:nvPr/>
        </p:nvSpPr>
        <p:spPr>
          <a:xfrm>
            <a:off x="4881155" y="1910030"/>
            <a:ext cx="25687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状态定义：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Status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SUCCESS 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ERROR     1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927BCF3-58F2-4DA8-B985-F112A7F6D9A3}"/>
              </a:ext>
            </a:extLst>
          </p:cNvPr>
          <p:cNvSpPr txBox="1"/>
          <p:nvPr/>
        </p:nvSpPr>
        <p:spPr>
          <a:xfrm>
            <a:off x="1006289" y="3842739"/>
            <a:ext cx="757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位点后面的结点，将结点数据保存到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 delete(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ptr_Node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**head,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index,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*data);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11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836A5756-311C-475F-9537-B63C1FBE0003}"/>
              </a:ext>
            </a:extLst>
          </p:cNvPr>
          <p:cNvSpPr txBox="1"/>
          <p:nvPr/>
        </p:nvSpPr>
        <p:spPr>
          <a:xfrm>
            <a:off x="6483547" y="3826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0B99BEE-BE15-4D52-BE04-41A0152A7247}"/>
              </a:ext>
            </a:extLst>
          </p:cNvPr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90DC5A0-BA3B-423E-92C2-221DD7F56451}"/>
                </a:ext>
              </a:extLst>
            </p:cNvPr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B533BB7B-7900-4A62-BC76-DA306774F1D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16B97F33-32F8-4589-9FA7-EF6E943CA166}"/>
                  </a:ext>
                </a:extLst>
              </p:cNvPr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8DB0A8E-5E64-46B1-B770-AFE648C34481}"/>
                  </a:ext>
                </a:extLst>
              </p:cNvPr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56" name="Picture 8" descr="C:\Users\ShiYanch\Desktop\PNG\System\White\MB_0006_back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8BFA38D-F7ED-49C6-9CA4-328C4DE896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DB7BFB9E-B6D5-40FE-B5AF-306048818F7A}"/>
              </a:ext>
            </a:extLst>
          </p:cNvPr>
          <p:cNvSpPr txBox="1"/>
          <p:nvPr/>
        </p:nvSpPr>
        <p:spPr>
          <a:xfrm>
            <a:off x="457200" y="793469"/>
            <a:ext cx="3467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单链表结点的</a:t>
            </a:r>
            <a:r>
              <a:rPr lang="zh-CN" altLang="en-US" sz="4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7F2DFD-76A2-44FA-B1C9-E8832366A714}"/>
              </a:ext>
            </a:extLst>
          </p:cNvPr>
          <p:cNvSpPr txBox="1"/>
          <p:nvPr/>
        </p:nvSpPr>
        <p:spPr>
          <a:xfrm>
            <a:off x="4300377" y="1171485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时删除头节点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BDA6AE-E192-47F3-9C09-D17C1EB8F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085" y="4516787"/>
            <a:ext cx="1135316" cy="4591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58F2D4-6C59-483F-9AFB-184F3920E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599" y="4177911"/>
            <a:ext cx="1135316" cy="4591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AF807A4-0D35-473A-9DAE-12BA4475B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003" y="3417599"/>
            <a:ext cx="521748" cy="7603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FA9B7F-1426-461A-A92A-87672E6C0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6343" y="2761048"/>
            <a:ext cx="1378134" cy="8476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D424085-C0E6-41AB-B104-0DDDC6BC1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0793" y="2761048"/>
            <a:ext cx="1378134" cy="8476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CBA4E0-C592-4B0A-A6C5-35ADB8AD4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0428" y="2744943"/>
            <a:ext cx="1084620" cy="86375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B0F7D63-A6FA-4551-9839-60AEB835C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6708" y="2761048"/>
            <a:ext cx="1378134" cy="8476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DA02921-CA6A-4E4B-933A-F07EE39C9A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7761" y="1975501"/>
            <a:ext cx="528014" cy="76944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F2E44A5-EA84-47D1-AEE2-7FDD1F0FC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2254" y="3435314"/>
            <a:ext cx="521749" cy="7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5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97531E-6 L 0.04271 -0.001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46914E-7 C 0.02205 0.00833 -0.27309 -0.00864 -0.3066 -0.00802 C -0.33871 -0.00772 -0.59132 -0.01358 -0.66996 -0.04969 C -0.74809 -0.08611 -0.78229 -0.20432 -0.77708 -0.22562 C -0.7684 -0.25741 -0.74167 -0.26142 -0.71076 -0.26574 C -0.67986 -0.27191 -0.61389 -0.27654 -0.59583 -0.27994 " pathEditMode="relative" rAng="0" ptsTypes="AAAAAA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19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0.00154 L 0.16771 -0.0015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836A5756-311C-475F-9537-B63C1FBE0003}"/>
              </a:ext>
            </a:extLst>
          </p:cNvPr>
          <p:cNvSpPr txBox="1"/>
          <p:nvPr/>
        </p:nvSpPr>
        <p:spPr>
          <a:xfrm>
            <a:off x="6483547" y="3826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0B99BEE-BE15-4D52-BE04-41A0152A7247}"/>
              </a:ext>
            </a:extLst>
          </p:cNvPr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90DC5A0-BA3B-423E-92C2-221DD7F56451}"/>
                </a:ext>
              </a:extLst>
            </p:cNvPr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B533BB7B-7900-4A62-BC76-DA306774F1D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16B97F33-32F8-4589-9FA7-EF6E943CA166}"/>
                  </a:ext>
                </a:extLst>
              </p:cNvPr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8DB0A8E-5E64-46B1-B770-AFE648C34481}"/>
                  </a:ext>
                </a:extLst>
              </p:cNvPr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56" name="Picture 8" descr="C:\Users\ShiYanch\Desktop\PNG\System\White\MB_0006_back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8BFA38D-F7ED-49C6-9CA4-328C4DE896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DB7BFB9E-B6D5-40FE-B5AF-306048818F7A}"/>
              </a:ext>
            </a:extLst>
          </p:cNvPr>
          <p:cNvSpPr txBox="1"/>
          <p:nvPr/>
        </p:nvSpPr>
        <p:spPr>
          <a:xfrm>
            <a:off x="457200" y="793469"/>
            <a:ext cx="3467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单链表结点的</a:t>
            </a:r>
            <a:r>
              <a:rPr lang="zh-CN" altLang="en-US" sz="4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58F2D4-6C59-483F-9AFB-184F3920E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599" y="4177911"/>
            <a:ext cx="1135316" cy="4591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AF807A4-0D35-473A-9DAE-12BA4475B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003" y="3417599"/>
            <a:ext cx="521748" cy="7603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FA9B7F-1426-461A-A92A-87672E6C0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343" y="2761048"/>
            <a:ext cx="1378134" cy="8476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D424085-C0E6-41AB-B104-0DDDC6BC17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793" y="2761048"/>
            <a:ext cx="1378134" cy="8476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CBA4E0-C592-4B0A-A6C5-35ADB8AD4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428" y="2744943"/>
            <a:ext cx="1084620" cy="86375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B0F7D63-A6FA-4551-9839-60AEB835C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08" y="2761048"/>
            <a:ext cx="1378134" cy="8476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DA02921-CA6A-4E4B-933A-F07EE39C9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761" y="1975501"/>
            <a:ext cx="528014" cy="76944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F2E44A5-EA84-47D1-AEE2-7FDD1F0FCB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2254" y="3435314"/>
            <a:ext cx="521749" cy="76031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6BBD152-E776-422F-8D29-427EF11109FF}"/>
              </a:ext>
            </a:extLst>
          </p:cNvPr>
          <p:cNvSpPr txBox="1"/>
          <p:nvPr/>
        </p:nvSpPr>
        <p:spPr>
          <a:xfrm>
            <a:off x="4271027" y="1203311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0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310493" cy="5143500"/>
            <a:chOff x="0" y="0"/>
            <a:chExt cx="7939314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0708"/>
            <a:stretch/>
          </p:blipFill>
          <p:spPr>
            <a:xfrm>
              <a:off x="0" y="0"/>
              <a:ext cx="7939314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0"/>
              <a:ext cx="793931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957943" y="1624693"/>
            <a:ext cx="4038600" cy="189411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方正兰亭细黑_GBK" panose="020000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8868" y="2643068"/>
            <a:ext cx="3376749" cy="29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1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内容规划</a:t>
            </a:r>
            <a:endParaRPr lang="en-US" altLang="zh-CN" sz="101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4785" y="805264"/>
            <a:ext cx="229688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Introduction~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34785" y="1810900"/>
            <a:ext cx="229688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Understand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34785" y="2799806"/>
            <a:ext cx="229688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31" y="1929319"/>
            <a:ext cx="3314987" cy="882473"/>
          </a:xfrm>
          <a:prstGeom prst="rect">
            <a:avLst/>
          </a:prstGeom>
        </p:spPr>
      </p:pic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BB584B00-4FF6-4422-90FB-D75ED7E777B7}"/>
              </a:ext>
            </a:extLst>
          </p:cNvPr>
          <p:cNvGrpSpPr/>
          <p:nvPr/>
        </p:nvGrpSpPr>
        <p:grpSpPr>
          <a:xfrm>
            <a:off x="5905094" y="406986"/>
            <a:ext cx="2586164" cy="528405"/>
            <a:chOff x="4727054" y="1427351"/>
            <a:chExt cx="2626892" cy="830109"/>
          </a:xfrm>
        </p:grpSpPr>
        <p:sp>
          <p:nvSpPr>
            <p:cNvPr id="107" name="TextBox 12">
              <a:extLst>
                <a:ext uri="{FF2B5EF4-FFF2-40B4-BE49-F238E27FC236}">
                  <a16:creationId xmlns:a16="http://schemas.microsoft.com/office/drawing/2014/main" id="{459A3ED5-7FF0-4043-ADC4-FC8FBE9C4FF1}"/>
                </a:ext>
              </a:extLst>
            </p:cNvPr>
            <p:cNvSpPr txBox="1"/>
            <p:nvPr/>
          </p:nvSpPr>
          <p:spPr>
            <a:xfrm>
              <a:off x="4840893" y="17934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BB9161BE-EB30-47FF-9FD6-A4BE2E963A76}"/>
                </a:ext>
              </a:extLst>
            </p:cNvPr>
            <p:cNvGrpSpPr/>
            <p:nvPr/>
          </p:nvGrpSpPr>
          <p:grpSpPr>
            <a:xfrm>
              <a:off x="4727054" y="1768670"/>
              <a:ext cx="504056" cy="488790"/>
              <a:chOff x="4727054" y="1768670"/>
              <a:chExt cx="504056" cy="488790"/>
            </a:xfrm>
          </p:grpSpPr>
          <p:sp>
            <p:nvSpPr>
              <p:cNvPr id="111" name="左中括号 110">
                <a:extLst>
                  <a:ext uri="{FF2B5EF4-FFF2-40B4-BE49-F238E27FC236}">
                    <a16:creationId xmlns:a16="http://schemas.microsoft.com/office/drawing/2014/main" id="{702A33DC-E471-4D42-9223-F0A8A6E833F9}"/>
                  </a:ext>
                </a:extLst>
              </p:cNvPr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左中括号 111">
                <a:extLst>
                  <a:ext uri="{FF2B5EF4-FFF2-40B4-BE49-F238E27FC236}">
                    <a16:creationId xmlns:a16="http://schemas.microsoft.com/office/drawing/2014/main" id="{330AD7D4-0430-45A7-B870-003A8225E31C}"/>
                  </a:ext>
                </a:extLst>
              </p:cNvPr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TextBox 15">
              <a:extLst>
                <a:ext uri="{FF2B5EF4-FFF2-40B4-BE49-F238E27FC236}">
                  <a16:creationId xmlns:a16="http://schemas.microsoft.com/office/drawing/2014/main" id="{B82F8C4F-1652-497E-AD7F-9552DDC31BE9}"/>
                </a:ext>
              </a:extLst>
            </p:cNvPr>
            <p:cNvSpPr txBox="1"/>
            <p:nvPr/>
          </p:nvSpPr>
          <p:spPr>
            <a:xfrm>
              <a:off x="5343907" y="1427351"/>
              <a:ext cx="2010039" cy="784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线性表与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ADT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4C715AA-D510-4033-B496-64FCE90F6106}"/>
              </a:ext>
            </a:extLst>
          </p:cNvPr>
          <p:cNvGrpSpPr/>
          <p:nvPr/>
        </p:nvGrpSpPr>
        <p:grpSpPr>
          <a:xfrm>
            <a:off x="5899876" y="1544194"/>
            <a:ext cx="496241" cy="311139"/>
            <a:chOff x="4727054" y="3140968"/>
            <a:chExt cx="504056" cy="488790"/>
          </a:xfrm>
        </p:grpSpPr>
        <p:sp>
          <p:nvSpPr>
            <p:cNvPr id="114" name="TextBox 20">
              <a:extLst>
                <a:ext uri="{FF2B5EF4-FFF2-40B4-BE49-F238E27FC236}">
                  <a16:creationId xmlns:a16="http://schemas.microsoft.com/office/drawing/2014/main" id="{11426371-DF91-4EAC-A23A-43010A3A5849}"/>
                </a:ext>
              </a:extLst>
            </p:cNvPr>
            <p:cNvSpPr txBox="1"/>
            <p:nvPr/>
          </p:nvSpPr>
          <p:spPr>
            <a:xfrm>
              <a:off x="4846193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268A1437-547F-48B1-BFA7-6E984744CF53}"/>
                </a:ext>
              </a:extLst>
            </p:cNvPr>
            <p:cNvGrpSpPr/>
            <p:nvPr/>
          </p:nvGrpSpPr>
          <p:grpSpPr>
            <a:xfrm>
              <a:off x="4727054" y="3140968"/>
              <a:ext cx="504056" cy="488790"/>
              <a:chOff x="4727054" y="1768670"/>
              <a:chExt cx="504056" cy="488790"/>
            </a:xfrm>
          </p:grpSpPr>
          <p:sp>
            <p:nvSpPr>
              <p:cNvPr id="118" name="左中括号 117">
                <a:extLst>
                  <a:ext uri="{FF2B5EF4-FFF2-40B4-BE49-F238E27FC236}">
                    <a16:creationId xmlns:a16="http://schemas.microsoft.com/office/drawing/2014/main" id="{310D00A6-8151-46C6-864B-5CB660F2D1C3}"/>
                  </a:ext>
                </a:extLst>
              </p:cNvPr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左中括号 118">
                <a:extLst>
                  <a:ext uri="{FF2B5EF4-FFF2-40B4-BE49-F238E27FC236}">
                    <a16:creationId xmlns:a16="http://schemas.microsoft.com/office/drawing/2014/main" id="{9D40BE4B-A03F-4929-BC84-3B9FE2AE482D}"/>
                  </a:ext>
                </a:extLst>
              </p:cNvPr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44598163-B952-477B-9FFC-0220EAECC35C}"/>
              </a:ext>
            </a:extLst>
          </p:cNvPr>
          <p:cNvGrpSpPr/>
          <p:nvPr/>
        </p:nvGrpSpPr>
        <p:grpSpPr>
          <a:xfrm>
            <a:off x="5899876" y="1352043"/>
            <a:ext cx="2204569" cy="1566222"/>
            <a:chOff x="3511315" y="2371197"/>
            <a:chExt cx="2239287" cy="2460485"/>
          </a:xfrm>
        </p:grpSpPr>
        <p:sp>
          <p:nvSpPr>
            <p:cNvPr id="121" name="TextBox 26">
              <a:extLst>
                <a:ext uri="{FF2B5EF4-FFF2-40B4-BE49-F238E27FC236}">
                  <a16:creationId xmlns:a16="http://schemas.microsoft.com/office/drawing/2014/main" id="{9321B92A-2FE7-4A62-A868-2B3713C5E279}"/>
                </a:ext>
              </a:extLst>
            </p:cNvPr>
            <p:cNvSpPr txBox="1"/>
            <p:nvPr/>
          </p:nvSpPr>
          <p:spPr>
            <a:xfrm>
              <a:off x="3630455" y="4341208"/>
              <a:ext cx="31290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C367B579-3288-4077-B007-D12ABAA262C7}"/>
                </a:ext>
              </a:extLst>
            </p:cNvPr>
            <p:cNvGrpSpPr/>
            <p:nvPr/>
          </p:nvGrpSpPr>
          <p:grpSpPr>
            <a:xfrm>
              <a:off x="3511315" y="4341208"/>
              <a:ext cx="504055" cy="490474"/>
              <a:chOff x="3511315" y="1696076"/>
              <a:chExt cx="504055" cy="490474"/>
            </a:xfrm>
          </p:grpSpPr>
          <p:sp>
            <p:nvSpPr>
              <p:cNvPr id="125" name="左中括号 124">
                <a:extLst>
                  <a:ext uri="{FF2B5EF4-FFF2-40B4-BE49-F238E27FC236}">
                    <a16:creationId xmlns:a16="http://schemas.microsoft.com/office/drawing/2014/main" id="{F8F37B2C-2FD4-4060-AE89-06D5C1C25D5B}"/>
                  </a:ext>
                </a:extLst>
              </p:cNvPr>
              <p:cNvSpPr/>
              <p:nvPr/>
            </p:nvSpPr>
            <p:spPr>
              <a:xfrm>
                <a:off x="3511315" y="1696076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左中括号 125">
                <a:extLst>
                  <a:ext uri="{FF2B5EF4-FFF2-40B4-BE49-F238E27FC236}">
                    <a16:creationId xmlns:a16="http://schemas.microsoft.com/office/drawing/2014/main" id="{5E60E52D-CFE0-414E-B8D9-2E7A7EAF35F0}"/>
                  </a:ext>
                </a:extLst>
              </p:cNvPr>
              <p:cNvSpPr/>
              <p:nvPr/>
            </p:nvSpPr>
            <p:spPr>
              <a:xfrm flipH="1">
                <a:off x="3871354" y="169776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TextBox 30">
              <a:extLst>
                <a:ext uri="{FF2B5EF4-FFF2-40B4-BE49-F238E27FC236}">
                  <a16:creationId xmlns:a16="http://schemas.microsoft.com/office/drawing/2014/main" id="{2AE3AA62-DDC2-4A53-B8DC-1C089105C434}"/>
                </a:ext>
              </a:extLst>
            </p:cNvPr>
            <p:cNvSpPr txBox="1"/>
            <p:nvPr/>
          </p:nvSpPr>
          <p:spPr>
            <a:xfrm>
              <a:off x="4156223" y="2371197"/>
              <a:ext cx="1594379" cy="72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了解一下链表</a:t>
              </a:r>
            </a:p>
          </p:txBody>
        </p:sp>
      </p:grp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09F3C0A-37D6-4A9A-8DF5-98354189551D}"/>
              </a:ext>
            </a:extLst>
          </p:cNvPr>
          <p:cNvCxnSpPr>
            <a:cxnSpLocks/>
          </p:cNvCxnSpPr>
          <p:nvPr/>
        </p:nvCxnSpPr>
        <p:spPr>
          <a:xfrm flipH="1">
            <a:off x="6864364" y="1286671"/>
            <a:ext cx="12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43990875-B680-484B-A30A-A71737FAEB3C}"/>
              </a:ext>
            </a:extLst>
          </p:cNvPr>
          <p:cNvGrpSpPr/>
          <p:nvPr/>
        </p:nvGrpSpPr>
        <p:grpSpPr>
          <a:xfrm>
            <a:off x="5899875" y="3589715"/>
            <a:ext cx="496241" cy="311155"/>
            <a:chOff x="4727054" y="4413777"/>
            <a:chExt cx="504056" cy="488815"/>
          </a:xfrm>
        </p:grpSpPr>
        <p:sp>
          <p:nvSpPr>
            <p:cNvPr id="130" name="TextBox 26">
              <a:extLst>
                <a:ext uri="{FF2B5EF4-FFF2-40B4-BE49-F238E27FC236}">
                  <a16:creationId xmlns:a16="http://schemas.microsoft.com/office/drawing/2014/main" id="{3EB7572F-4A80-4518-B4E2-4D42093A7ADF}"/>
                </a:ext>
              </a:extLst>
            </p:cNvPr>
            <p:cNvSpPr txBox="1"/>
            <p:nvPr/>
          </p:nvSpPr>
          <p:spPr>
            <a:xfrm>
              <a:off x="4846408" y="44137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67EB259-EF94-4D89-B1AC-1093D9797347}"/>
                </a:ext>
              </a:extLst>
            </p:cNvPr>
            <p:cNvGrpSpPr/>
            <p:nvPr/>
          </p:nvGrpSpPr>
          <p:grpSpPr>
            <a:xfrm>
              <a:off x="4727054" y="4413802"/>
              <a:ext cx="504056" cy="488790"/>
              <a:chOff x="4727054" y="1768670"/>
              <a:chExt cx="504056" cy="488790"/>
            </a:xfrm>
          </p:grpSpPr>
          <p:sp>
            <p:nvSpPr>
              <p:cNvPr id="134" name="左中括号 133">
                <a:extLst>
                  <a:ext uri="{FF2B5EF4-FFF2-40B4-BE49-F238E27FC236}">
                    <a16:creationId xmlns:a16="http://schemas.microsoft.com/office/drawing/2014/main" id="{339EA898-B5E1-4EBA-9912-9177DCD9A938}"/>
                  </a:ext>
                </a:extLst>
              </p:cNvPr>
              <p:cNvSpPr/>
              <p:nvPr/>
            </p:nvSpPr>
            <p:spPr>
              <a:xfrm>
                <a:off x="472705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左中括号 134">
                <a:extLst>
                  <a:ext uri="{FF2B5EF4-FFF2-40B4-BE49-F238E27FC236}">
                    <a16:creationId xmlns:a16="http://schemas.microsoft.com/office/drawing/2014/main" id="{7FD68E89-6083-4AE1-B2DE-1DA8FD615B91}"/>
                  </a:ext>
                </a:extLst>
              </p:cNvPr>
              <p:cNvSpPr/>
              <p:nvPr/>
            </p:nvSpPr>
            <p:spPr>
              <a:xfrm flipH="1">
                <a:off x="5087094" y="1768670"/>
                <a:ext cx="144016" cy="48879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8" name="TextBox 30">
            <a:extLst>
              <a:ext uri="{FF2B5EF4-FFF2-40B4-BE49-F238E27FC236}">
                <a16:creationId xmlns:a16="http://schemas.microsoft.com/office/drawing/2014/main" id="{4A3DDEDF-8FD8-43FB-A51C-8BEE0FFE452B}"/>
              </a:ext>
            </a:extLst>
          </p:cNvPr>
          <p:cNvSpPr txBox="1"/>
          <p:nvPr/>
        </p:nvSpPr>
        <p:spPr>
          <a:xfrm>
            <a:off x="6512383" y="2413614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链表核心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TextBox 30">
            <a:extLst>
              <a:ext uri="{FF2B5EF4-FFF2-40B4-BE49-F238E27FC236}">
                <a16:creationId xmlns:a16="http://schemas.microsoft.com/office/drawing/2014/main" id="{9070412F-BAE3-4964-877B-F30C6F72CBDB}"/>
              </a:ext>
            </a:extLst>
          </p:cNvPr>
          <p:cNvSpPr txBox="1"/>
          <p:nvPr/>
        </p:nvSpPr>
        <p:spPr>
          <a:xfrm>
            <a:off x="6512383" y="3380357"/>
            <a:ext cx="13388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链表的应用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A1F2ED4-AEDA-4C82-8479-D5035E9699BE}"/>
              </a:ext>
            </a:extLst>
          </p:cNvPr>
          <p:cNvSpPr txBox="1"/>
          <p:nvPr/>
        </p:nvSpPr>
        <p:spPr>
          <a:xfrm>
            <a:off x="6534785" y="3742684"/>
            <a:ext cx="229688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Application~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1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38" grpId="0"/>
      <p:bldP spid="139" grpId="0"/>
      <p:bldP spid="1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836A5756-311C-475F-9537-B63C1FBE0003}"/>
              </a:ext>
            </a:extLst>
          </p:cNvPr>
          <p:cNvSpPr txBox="1"/>
          <p:nvPr/>
        </p:nvSpPr>
        <p:spPr>
          <a:xfrm>
            <a:off x="6483547" y="3826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0B99BEE-BE15-4D52-BE04-41A0152A7247}"/>
              </a:ext>
            </a:extLst>
          </p:cNvPr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90DC5A0-BA3B-423E-92C2-221DD7F56451}"/>
                </a:ext>
              </a:extLst>
            </p:cNvPr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B533BB7B-7900-4A62-BC76-DA306774F1D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16B97F33-32F8-4589-9FA7-EF6E943CA166}"/>
                  </a:ext>
                </a:extLst>
              </p:cNvPr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8DB0A8E-5E64-46B1-B770-AFE648C34481}"/>
                  </a:ext>
                </a:extLst>
              </p:cNvPr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56" name="Picture 8" descr="C:\Users\ShiYanch\Desktop\PNG\System\White\MB_0006_back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8BFA38D-F7ED-49C6-9CA4-328C4DE896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EAA452F-283A-4AE6-8F32-7E9AD8C55A22}"/>
              </a:ext>
            </a:extLst>
          </p:cNvPr>
          <p:cNvSpPr txBox="1"/>
          <p:nvPr/>
        </p:nvSpPr>
        <p:spPr>
          <a:xfrm>
            <a:off x="200435" y="912243"/>
            <a:ext cx="3365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单链表简单算法之</a:t>
            </a:r>
            <a:r>
              <a:rPr lang="zh-CN" altLang="en-US" sz="4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0B85A0-92B2-4F5E-A84F-E841915C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06" y="1637494"/>
            <a:ext cx="5515132" cy="95769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4C214EF-7A7B-4BF0-A10D-2DCCBFAFC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58" y="2068703"/>
            <a:ext cx="1135316" cy="45916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A77F5CD-8D3A-4B4C-B912-2CBA8231B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77" y="1523567"/>
            <a:ext cx="385565" cy="56186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CFECCDD-DE2F-4295-BEBE-E3DED5C5B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394" y="2571750"/>
            <a:ext cx="380889" cy="5550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663DE7-189D-4F25-B033-4EE233A7E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171" y="3116320"/>
            <a:ext cx="2722557" cy="8693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BC7DF6-66DD-4151-A8DA-52CC0ECD3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7174" y="2915464"/>
            <a:ext cx="4001064" cy="9426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287C05-4083-4F1F-95D5-EDBCD0DD6A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852" y="4231257"/>
            <a:ext cx="4197748" cy="83697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8241B0C-1F92-4275-9E1A-0F5C58EC6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202" y="3708109"/>
            <a:ext cx="380889" cy="5550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DC9A23-6B9A-43AD-B0E2-C3ECCDD175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628" y="4151464"/>
            <a:ext cx="2499610" cy="9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836A5756-311C-475F-9537-B63C1FBE0003}"/>
              </a:ext>
            </a:extLst>
          </p:cNvPr>
          <p:cNvSpPr txBox="1"/>
          <p:nvPr/>
        </p:nvSpPr>
        <p:spPr>
          <a:xfrm>
            <a:off x="6483547" y="3826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0B99BEE-BE15-4D52-BE04-41A0152A7247}"/>
              </a:ext>
            </a:extLst>
          </p:cNvPr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90DC5A0-BA3B-423E-92C2-221DD7F56451}"/>
                </a:ext>
              </a:extLst>
            </p:cNvPr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B533BB7B-7900-4A62-BC76-DA306774F1D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16B97F33-32F8-4589-9FA7-EF6E943CA166}"/>
                  </a:ext>
                </a:extLst>
              </p:cNvPr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8DB0A8E-5E64-46B1-B770-AFE648C34481}"/>
                  </a:ext>
                </a:extLst>
              </p:cNvPr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56" name="Picture 8" descr="C:\Users\ShiYanch\Desktop\PNG\System\White\MB_0006_back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8BFA38D-F7ED-49C6-9CA4-328C4DE896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EAA452F-283A-4AE6-8F32-7E9AD8C55A22}"/>
              </a:ext>
            </a:extLst>
          </p:cNvPr>
          <p:cNvSpPr txBox="1"/>
          <p:nvPr/>
        </p:nvSpPr>
        <p:spPr>
          <a:xfrm>
            <a:off x="200435" y="912243"/>
            <a:ext cx="2082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  <a:r>
              <a:rPr lang="zh-CN" altLang="en-US" sz="4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618AA33-EA6D-43E0-BEEF-76E9388F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4" y="991491"/>
            <a:ext cx="4669536" cy="410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2">
            <a:extLst>
              <a:ext uri="{FF2B5EF4-FFF2-40B4-BE49-F238E27FC236}">
                <a16:creationId xmlns:a16="http://schemas.microsoft.com/office/drawing/2014/main" id="{836A5756-311C-475F-9537-B63C1FBE0003}"/>
              </a:ext>
            </a:extLst>
          </p:cNvPr>
          <p:cNvSpPr txBox="1"/>
          <p:nvPr/>
        </p:nvSpPr>
        <p:spPr>
          <a:xfrm>
            <a:off x="6569322" y="59581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AA452F-283A-4AE6-8F32-7E9AD8C55A22}"/>
              </a:ext>
            </a:extLst>
          </p:cNvPr>
          <p:cNvSpPr txBox="1"/>
          <p:nvPr/>
        </p:nvSpPr>
        <p:spPr>
          <a:xfrm>
            <a:off x="151667" y="1106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单链表存在的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7F3A857-3BA0-47D9-8BCB-0A38570A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81" y="1773680"/>
            <a:ext cx="5473991" cy="335875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8B3A834-2856-4598-8966-6919B3751D19}"/>
              </a:ext>
            </a:extLst>
          </p:cNvPr>
          <p:cNvSpPr txBox="1"/>
          <p:nvPr/>
        </p:nvSpPr>
        <p:spPr>
          <a:xfrm>
            <a:off x="391617" y="638263"/>
            <a:ext cx="8752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插入查找操作不能对超出链表长度的情况做出即时的判断，即未保存长度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往链表尾部插入必须遍历整个链表，找到尾结点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15CF2B-BC32-4DE2-A560-55E1893462A6}"/>
              </a:ext>
            </a:extLst>
          </p:cNvPr>
          <p:cNvSpPr txBox="1"/>
          <p:nvPr/>
        </p:nvSpPr>
        <p:spPr>
          <a:xfrm>
            <a:off x="3863182" y="13735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</a:p>
        </p:txBody>
      </p:sp>
    </p:spTree>
    <p:extLst>
      <p:ext uri="{BB962C8B-B14F-4D97-AF65-F5344CB8AC3E}">
        <p14:creationId xmlns:p14="http://schemas.microsoft.com/office/powerpoint/2010/main" val="344613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2">
            <a:extLst>
              <a:ext uri="{FF2B5EF4-FFF2-40B4-BE49-F238E27FC236}">
                <a16:creationId xmlns:a16="http://schemas.microsoft.com/office/drawing/2014/main" id="{836A5756-311C-475F-9537-B63C1FBE0003}"/>
              </a:ext>
            </a:extLst>
          </p:cNvPr>
          <p:cNvSpPr txBox="1"/>
          <p:nvPr/>
        </p:nvSpPr>
        <p:spPr>
          <a:xfrm>
            <a:off x="6569322" y="59581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AA452F-283A-4AE6-8F32-7E9AD8C55A22}"/>
              </a:ext>
            </a:extLst>
          </p:cNvPr>
          <p:cNvSpPr txBox="1"/>
          <p:nvPr/>
        </p:nvSpPr>
        <p:spPr>
          <a:xfrm>
            <a:off x="151667" y="11069"/>
            <a:ext cx="5006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使用新定义之后的链表进行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插入操作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FF5CB0-C995-4C30-B25B-FCB764A5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86" y="865915"/>
            <a:ext cx="5245826" cy="397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4811" y="-565293"/>
            <a:ext cx="3376749" cy="55906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7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" name="椭圆 4"/>
          <p:cNvSpPr/>
          <p:nvPr/>
        </p:nvSpPr>
        <p:spPr>
          <a:xfrm>
            <a:off x="4353198" y="914401"/>
            <a:ext cx="3269794" cy="326979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5300" y="2218021"/>
            <a:ext cx="265395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链表的应用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2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2">
            <a:extLst>
              <a:ext uri="{FF2B5EF4-FFF2-40B4-BE49-F238E27FC236}">
                <a16:creationId xmlns:a16="http://schemas.microsoft.com/office/drawing/2014/main" id="{836A5756-311C-475F-9537-B63C1FBE0003}"/>
              </a:ext>
            </a:extLst>
          </p:cNvPr>
          <p:cNvSpPr txBox="1"/>
          <p:nvPr/>
        </p:nvSpPr>
        <p:spPr>
          <a:xfrm>
            <a:off x="6569322" y="59581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71B2DB-45CA-48A9-AE88-651C13671C78}"/>
              </a:ext>
            </a:extLst>
          </p:cNvPr>
          <p:cNvSpPr txBox="1"/>
          <p:nvPr/>
        </p:nvSpPr>
        <p:spPr>
          <a:xfrm>
            <a:off x="332285" y="897005"/>
            <a:ext cx="4004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链表在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页帧管理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DBF330-2793-4B26-95F6-FE8C85CD9FC3}"/>
              </a:ext>
            </a:extLst>
          </p:cNvPr>
          <p:cNvSpPr txBox="1"/>
          <p:nvPr/>
        </p:nvSpPr>
        <p:spPr>
          <a:xfrm>
            <a:off x="388961" y="2275020"/>
            <a:ext cx="8366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应用背景：有些系统可以通过虚拟内存，使进程可以使用比实际所允许的物理内存大得多的地址空间，除此之外，通过虚拟内存，多个进程还能够并发的共享主存。而虚拟内存的原理就是，它使用一种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地址空间的映射机制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，允许进程即使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不完全加载到物理内存中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也可以得到运行。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F87B5E-076C-48AA-B313-C33C567BC08E}"/>
              </a:ext>
            </a:extLst>
          </p:cNvPr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91BF877-017E-443F-95E0-2C4CA8629070}"/>
              </a:ext>
            </a:extLst>
          </p:cNvPr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D8DD782-EB00-4772-8150-24883A6102BF}"/>
                </a:ext>
              </a:extLst>
            </p:cNvPr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1110DD6-CB70-4027-87FB-85E2432AE80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10FB596-2DE6-4C78-944C-A5928827D9E5}"/>
                  </a:ext>
                </a:extLst>
              </p:cNvPr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DD2616F-0F44-498A-9D8A-BC292E4135B0}"/>
                  </a:ext>
                </a:extLst>
              </p:cNvPr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1" name="Picture 8" descr="C:\Users\ShiYanch\Desktop\PNG\System\White\MB_0006_back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8CF51D6-6705-417A-8C99-04D30CE770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120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2">
            <a:extLst>
              <a:ext uri="{FF2B5EF4-FFF2-40B4-BE49-F238E27FC236}">
                <a16:creationId xmlns:a16="http://schemas.microsoft.com/office/drawing/2014/main" id="{836A5756-311C-475F-9537-B63C1FBE0003}"/>
              </a:ext>
            </a:extLst>
          </p:cNvPr>
          <p:cNvSpPr txBox="1"/>
          <p:nvPr/>
        </p:nvSpPr>
        <p:spPr>
          <a:xfrm>
            <a:off x="6569322" y="59581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850F54-0E72-4611-9E2F-6E7AAD2A0D9C}"/>
              </a:ext>
            </a:extLst>
          </p:cNvPr>
          <p:cNvSpPr txBox="1"/>
          <p:nvPr/>
        </p:nvSpPr>
        <p:spPr>
          <a:xfrm>
            <a:off x="466382" y="1435"/>
            <a:ext cx="355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虚拟内存的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</a:p>
        </p:txBody>
      </p:sp>
      <p:pic>
        <p:nvPicPr>
          <p:cNvPr id="6" name="Picture 2" descr="file:///D:/LKM/Desktop/1356264901_1812.jpg">
            <a:extLst>
              <a:ext uri="{FF2B5EF4-FFF2-40B4-BE49-F238E27FC236}">
                <a16:creationId xmlns:a16="http://schemas.microsoft.com/office/drawing/2014/main" id="{A16DC90A-6A3A-4A77-8AFC-B6E856ABC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586" y="1017429"/>
            <a:ext cx="4356414" cy="360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7878AB-6280-4673-A87F-B022F32356F0}"/>
              </a:ext>
            </a:extLst>
          </p:cNvPr>
          <p:cNvSpPr txBox="1"/>
          <p:nvPr/>
        </p:nvSpPr>
        <p:spPr>
          <a:xfrm>
            <a:off x="0" y="819238"/>
            <a:ext cx="3870668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页式存储的虚拟内存的存取过程：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发出存取指令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查找页表，判断该页是否已经载入主存。如果已经载入，进入第四步，如果未载入，根据表中的数据获取该页数据的相关信息，如该页数据在硬盘的位置等，进入第三步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在内存中查找空页，如果有足够的内存，将该页载入内存，如果没有足够的内存，采取内存替换策略将该页载入主存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从主存中获取目标地址的数据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87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2">
            <a:extLst>
              <a:ext uri="{FF2B5EF4-FFF2-40B4-BE49-F238E27FC236}">
                <a16:creationId xmlns:a16="http://schemas.microsoft.com/office/drawing/2014/main" id="{836A5756-311C-475F-9537-B63C1FBE0003}"/>
              </a:ext>
            </a:extLst>
          </p:cNvPr>
          <p:cNvSpPr txBox="1"/>
          <p:nvPr/>
        </p:nvSpPr>
        <p:spPr>
          <a:xfrm>
            <a:off x="6569322" y="59581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1764ED-C98D-4565-9CFC-1F0B7A3B6086}"/>
              </a:ext>
            </a:extLst>
          </p:cNvPr>
          <p:cNvSpPr txBox="1"/>
          <p:nvPr/>
        </p:nvSpPr>
        <p:spPr>
          <a:xfrm>
            <a:off x="548280" y="11135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D7DACD-7A40-41A6-BFE9-6FF1970C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828" y="591041"/>
            <a:ext cx="4941771" cy="42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2">
            <a:extLst>
              <a:ext uri="{FF2B5EF4-FFF2-40B4-BE49-F238E27FC236}">
                <a16:creationId xmlns:a16="http://schemas.microsoft.com/office/drawing/2014/main" id="{836A5756-311C-475F-9537-B63C1FBE0003}"/>
              </a:ext>
            </a:extLst>
          </p:cNvPr>
          <p:cNvSpPr txBox="1"/>
          <p:nvPr/>
        </p:nvSpPr>
        <p:spPr>
          <a:xfrm>
            <a:off x="6569322" y="59581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23946E-72D6-4DB7-819E-3EFF4A7DD367}"/>
              </a:ext>
            </a:extLst>
          </p:cNvPr>
          <p:cNvSpPr/>
          <p:nvPr/>
        </p:nvSpPr>
        <p:spPr>
          <a:xfrm>
            <a:off x="616526" y="788879"/>
            <a:ext cx="738447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 dirty="0">
                <a:solidFill>
                  <a:schemeClr val="accent2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已知有这样的链表：</a:t>
            </a:r>
            <a:r>
              <a:rPr lang="en-US" altLang="zh-CN" sz="1800" kern="100" dirty="0">
                <a:solidFill>
                  <a:schemeClr val="accent2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N1-&gt;N2-&gt;N3-&gt;N4</a:t>
            </a:r>
            <a:r>
              <a:rPr lang="zh-CN" altLang="zh-CN" sz="1800" kern="100" dirty="0">
                <a:solidFill>
                  <a:schemeClr val="accent2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，现在你有指针</a:t>
            </a:r>
            <a:r>
              <a:rPr lang="en-US" altLang="zh-CN" sz="1800" kern="100" dirty="0">
                <a:solidFill>
                  <a:schemeClr val="accent2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P1</a:t>
            </a:r>
            <a:r>
              <a:rPr lang="zh-CN" altLang="zh-CN" sz="1800" kern="100" dirty="0">
                <a:solidFill>
                  <a:schemeClr val="accent2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、</a:t>
            </a:r>
            <a:r>
              <a:rPr lang="en-US" altLang="zh-CN" sz="1800" kern="100" dirty="0">
                <a:solidFill>
                  <a:schemeClr val="accent2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P2</a:t>
            </a:r>
            <a:r>
              <a:rPr lang="zh-CN" altLang="zh-CN" sz="1800" kern="100" dirty="0">
                <a:solidFill>
                  <a:schemeClr val="accent2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，其中</a:t>
            </a:r>
            <a:r>
              <a:rPr lang="en-US" altLang="zh-CN" sz="1800" kern="100" dirty="0">
                <a:solidFill>
                  <a:schemeClr val="accent2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P2</a:t>
            </a:r>
            <a:r>
              <a:rPr lang="zh-CN" altLang="zh-CN" sz="1800" kern="100" dirty="0">
                <a:solidFill>
                  <a:schemeClr val="accent2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指向节点</a:t>
            </a:r>
            <a:r>
              <a:rPr lang="en-US" altLang="zh-CN" sz="1800" kern="100" dirty="0">
                <a:solidFill>
                  <a:schemeClr val="accent2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N2</a:t>
            </a:r>
            <a:r>
              <a:rPr lang="zh-CN" altLang="zh-CN" sz="1800" kern="100" dirty="0">
                <a:solidFill>
                  <a:schemeClr val="accent2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，需要将该节点删除，最后的链表应该为：</a:t>
            </a:r>
            <a:r>
              <a:rPr lang="en-US" altLang="zh-CN" sz="1800" kern="100" dirty="0">
                <a:solidFill>
                  <a:schemeClr val="accent2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N1-&gt;N3-&gt;N4</a:t>
            </a:r>
            <a:r>
              <a:rPr lang="zh-CN" altLang="zh-CN" sz="1800" kern="100" dirty="0">
                <a:solidFill>
                  <a:schemeClr val="accent2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。以下哪个选项的代码能够实现？（ ）</a:t>
            </a:r>
            <a:endParaRPr lang="zh-CN" altLang="zh-CN" sz="1800" kern="100" dirty="0">
              <a:solidFill>
                <a:schemeClr val="accent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A. free(P2); P2 = P2-&gt;next;</a:t>
            </a:r>
            <a:endParaRPr lang="zh-CN" altLang="zh-CN" sz="1800" kern="100" dirty="0">
              <a:solidFill>
                <a:schemeClr val="accent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B. *P2 = *(P2-&gt;next); free(P2-&gt;next);</a:t>
            </a:r>
            <a:endParaRPr lang="zh-CN" altLang="zh-CN" sz="1800" kern="100" dirty="0">
              <a:solidFill>
                <a:schemeClr val="accent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C. P1 = P2-&gt;next; *P2 = *(P2-&gt;next); free(P1);</a:t>
            </a:r>
            <a:endParaRPr lang="en-US" altLang="zh-CN" sz="1800" kern="100" dirty="0">
              <a:solidFill>
                <a:schemeClr val="accent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D. P1 = P2-&gt;next; P2-&gt;next = P2-&gt;next-&gt;next;   free(P1);</a:t>
            </a:r>
            <a:endParaRPr lang="zh-CN" altLang="en-US" sz="1800" dirty="0">
              <a:solidFill>
                <a:schemeClr val="accent2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B10D10-C16C-4942-9BC3-5A2ED03853C1}"/>
              </a:ext>
            </a:extLst>
          </p:cNvPr>
          <p:cNvSpPr txBox="1"/>
          <p:nvPr/>
        </p:nvSpPr>
        <p:spPr>
          <a:xfrm>
            <a:off x="6137562" y="1754684"/>
            <a:ext cx="644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2"/>
                </a:solidFill>
              </a:rPr>
              <a:t>C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4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2">
            <a:extLst>
              <a:ext uri="{FF2B5EF4-FFF2-40B4-BE49-F238E27FC236}">
                <a16:creationId xmlns:a16="http://schemas.microsoft.com/office/drawing/2014/main" id="{836A5756-311C-475F-9537-B63C1FBE0003}"/>
              </a:ext>
            </a:extLst>
          </p:cNvPr>
          <p:cNvSpPr txBox="1"/>
          <p:nvPr/>
        </p:nvSpPr>
        <p:spPr>
          <a:xfrm>
            <a:off x="6550603" y="778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EBD364-B7AB-4C7E-9896-616D9D2D4328}"/>
              </a:ext>
            </a:extLst>
          </p:cNvPr>
          <p:cNvSpPr txBox="1"/>
          <p:nvPr/>
        </p:nvSpPr>
        <p:spPr>
          <a:xfrm>
            <a:off x="219154" y="419501"/>
            <a:ext cx="7276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QG</a:t>
            </a:r>
            <a:r>
              <a:rPr lang="zh-CN" altLang="en-US" sz="5600" dirty="0">
                <a:solidFill>
                  <a:srgbClr val="3232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r>
              <a:rPr lang="zh-CN" altLang="en-US" sz="5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第一次作业</a:t>
            </a:r>
            <a:r>
              <a:rPr lang="en-US" altLang="zh-CN" sz="5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5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995263-B981-4062-A32C-6A02D80E5EFC}"/>
              </a:ext>
            </a:extLst>
          </p:cNvPr>
          <p:cNvSpPr txBox="1"/>
          <p:nvPr/>
        </p:nvSpPr>
        <p:spPr>
          <a:xfrm>
            <a:off x="325199" y="1336087"/>
            <a:ext cx="3211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单链表的基本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3F86C47-1A6D-4913-9E38-0AFF87FA5148}"/>
              </a:ext>
            </a:extLst>
          </p:cNvPr>
          <p:cNvSpPr txBox="1"/>
          <p:nvPr/>
        </p:nvSpPr>
        <p:spPr>
          <a:xfrm>
            <a:off x="367871" y="2952668"/>
            <a:ext cx="533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双向链表的基本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1E8ACA-A101-4482-B40C-688B3631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99" y="2025698"/>
            <a:ext cx="8449899" cy="9680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796208-6E63-4260-B6CC-09FC99756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24" y="3645795"/>
            <a:ext cx="3847751" cy="120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2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484811" y="-932380"/>
            <a:ext cx="3376749" cy="63248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7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1" name="椭圆 10"/>
          <p:cNvSpPr/>
          <p:nvPr/>
        </p:nvSpPr>
        <p:spPr>
          <a:xfrm>
            <a:off x="4353198" y="914401"/>
            <a:ext cx="3269794" cy="326979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方正兰亭细黑_GBK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2000" y="2202418"/>
            <a:ext cx="2653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线性表与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08" y="2153180"/>
            <a:ext cx="2176461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1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2">
            <a:extLst>
              <a:ext uri="{FF2B5EF4-FFF2-40B4-BE49-F238E27FC236}">
                <a16:creationId xmlns:a16="http://schemas.microsoft.com/office/drawing/2014/main" id="{836A5756-311C-475F-9537-B63C1FBE0003}"/>
              </a:ext>
            </a:extLst>
          </p:cNvPr>
          <p:cNvSpPr txBox="1"/>
          <p:nvPr/>
        </p:nvSpPr>
        <p:spPr>
          <a:xfrm>
            <a:off x="6550603" y="778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EBD364-B7AB-4C7E-9896-616D9D2D4328}"/>
              </a:ext>
            </a:extLst>
          </p:cNvPr>
          <p:cNvSpPr txBox="1"/>
          <p:nvPr/>
        </p:nvSpPr>
        <p:spPr>
          <a:xfrm>
            <a:off x="1014846" y="1663809"/>
            <a:ext cx="71143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截止时间：</a:t>
            </a:r>
            <a:endParaRPr lang="en-US" altLang="zh-CN" sz="5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5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5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5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5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号晚上</a:t>
            </a:r>
            <a:r>
              <a:rPr lang="en-US" altLang="zh-CN" sz="5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5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点之前</a:t>
            </a:r>
          </a:p>
        </p:txBody>
      </p:sp>
    </p:spTree>
    <p:extLst>
      <p:ext uri="{BB962C8B-B14F-4D97-AF65-F5344CB8AC3E}">
        <p14:creationId xmlns:p14="http://schemas.microsoft.com/office/powerpoint/2010/main" val="49682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2">
            <a:extLst>
              <a:ext uri="{FF2B5EF4-FFF2-40B4-BE49-F238E27FC236}">
                <a16:creationId xmlns:a16="http://schemas.microsoft.com/office/drawing/2014/main" id="{836A5756-311C-475F-9537-B63C1FBE0003}"/>
              </a:ext>
            </a:extLst>
          </p:cNvPr>
          <p:cNvSpPr txBox="1"/>
          <p:nvPr/>
        </p:nvSpPr>
        <p:spPr>
          <a:xfrm>
            <a:off x="6550603" y="778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943845-E462-4F36-801F-7BAAE3F970AE}"/>
              </a:ext>
            </a:extLst>
          </p:cNvPr>
          <p:cNvSpPr txBox="1"/>
          <p:nvPr/>
        </p:nvSpPr>
        <p:spPr>
          <a:xfrm>
            <a:off x="1794124" y="1786920"/>
            <a:ext cx="613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accent2"/>
                </a:solidFill>
              </a:rPr>
              <a:t>谢谢聆听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62C15E-5952-43CF-A759-017483EB99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620" y="2072666"/>
            <a:ext cx="441256" cy="6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2">
            <a:extLst>
              <a:ext uri="{FF2B5EF4-FFF2-40B4-BE49-F238E27FC236}">
                <a16:creationId xmlns:a16="http://schemas.microsoft.com/office/drawing/2014/main" id="{836A5756-311C-475F-9537-B63C1FBE0003}"/>
              </a:ext>
            </a:extLst>
          </p:cNvPr>
          <p:cNvSpPr txBox="1"/>
          <p:nvPr/>
        </p:nvSpPr>
        <p:spPr>
          <a:xfrm>
            <a:off x="6550603" y="778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44A5556-CC40-48A2-81F3-61CD7A442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21" y="297441"/>
            <a:ext cx="4908557" cy="51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6483547" y="3826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6" name="组合 5"/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8" name="椭圆 7"/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8" descr="C:\Users\ShiYanch\Desktop\PNG\System\White\MB_0006_back.png">
              <a:hlinkClick r:id="" action="ppaction://hlinkshowjump?jump=nextslide"/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5845D3-06F1-40DC-9B6F-E7CAFA6B8185}"/>
              </a:ext>
            </a:extLst>
          </p:cNvPr>
          <p:cNvSpPr txBox="1"/>
          <p:nvPr/>
        </p:nvSpPr>
        <p:spPr>
          <a:xfrm>
            <a:off x="3016432" y="945469"/>
            <a:ext cx="346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什么是线性表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？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F12EC2B-42FE-4732-8CA9-1152E95A55DD}"/>
              </a:ext>
            </a:extLst>
          </p:cNvPr>
          <p:cNvSpPr txBox="1"/>
          <p:nvPr/>
        </p:nvSpPr>
        <p:spPr>
          <a:xfrm>
            <a:off x="2840850" y="2735741"/>
            <a:ext cx="346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about ADT</a:t>
            </a:r>
            <a:r>
              <a:rPr lang="zh-CN" altLang="en-US" sz="2400" dirty="0">
                <a:solidFill>
                  <a:schemeClr val="accent2"/>
                </a:solidFill>
              </a:rPr>
              <a:t>？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D350BE6-928C-4C24-BA6A-170EAFF49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793" y="1634991"/>
            <a:ext cx="5840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零个或多个数据元素的有限序列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64CEE0-B089-46DD-9653-AD1BF4275BDA}"/>
              </a:ext>
            </a:extLst>
          </p:cNvPr>
          <p:cNvSpPr txBox="1"/>
          <p:nvPr/>
        </p:nvSpPr>
        <p:spPr>
          <a:xfrm>
            <a:off x="1365968" y="2104351"/>
            <a:ext cx="253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特点：数据元素的关系具有一对一的前驱后继关系</a:t>
            </a:r>
            <a:endParaRPr lang="zh-CN" altLang="en-US" sz="16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D7CE5D3-4883-4BCB-A8A1-DFB3E24C9E38}"/>
              </a:ext>
            </a:extLst>
          </p:cNvPr>
          <p:cNvSpPr txBox="1"/>
          <p:nvPr/>
        </p:nvSpPr>
        <p:spPr>
          <a:xfrm>
            <a:off x="4876800" y="2104351"/>
            <a:ext cx="3462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种类</a:t>
            </a:r>
            <a:r>
              <a:rPr lang="zh-CN" altLang="en-US" sz="1600" dirty="0"/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、顺序表（物理、逻辑连续）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、链表（逻辑连续</a:t>
            </a:r>
            <a:r>
              <a:rPr lang="zh-CN" altLang="en-US" sz="1600" dirty="0"/>
              <a:t>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C295301-8568-4ED6-B3EB-31441AD89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793" y="3382072"/>
            <a:ext cx="5840413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是指一个</a:t>
            </a:r>
            <a:r>
              <a:rPr lang="zh-CN" altLang="en-US" sz="2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数学模型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及定义在该模型上的</a:t>
            </a:r>
            <a:r>
              <a:rPr lang="zh-CN" altLang="en-US" sz="2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一组操作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含义包括三部分：数据对象、数据关系以及基本操作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3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FC340CCE-497B-4ECA-AB0E-5403946ACF23}"/>
              </a:ext>
            </a:extLst>
          </p:cNvPr>
          <p:cNvSpPr txBox="1"/>
          <p:nvPr/>
        </p:nvSpPr>
        <p:spPr>
          <a:xfrm>
            <a:off x="6483547" y="3826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0D1A99E-474E-488F-8F8A-567030731403}"/>
              </a:ext>
            </a:extLst>
          </p:cNvPr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66E87BF-77EB-4926-AD06-4555C95BD8C8}"/>
                </a:ext>
              </a:extLst>
            </p:cNvPr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B702CFD6-529A-4C01-A1CC-C5A3E763257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7099FBC1-2564-4A44-A461-7FE66F17EF1C}"/>
                  </a:ext>
                </a:extLst>
              </p:cNvPr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A79BFDDF-E6F2-4CED-87EE-1C7E34E1B64C}"/>
                  </a:ext>
                </a:extLst>
              </p:cNvPr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8" name="Picture 8" descr="C:\Users\ShiYanch\Desktop\PNG\System\White\MB_0006_back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176D545-AF86-4989-93F8-514548EBD5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553C138-AC68-40D3-972C-C9241F36E4A1}"/>
              </a:ext>
            </a:extLst>
          </p:cNvPr>
          <p:cNvSpPr txBox="1"/>
          <p:nvPr/>
        </p:nvSpPr>
        <p:spPr>
          <a:xfrm>
            <a:off x="474413" y="926961"/>
            <a:ext cx="767898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链表的抽象数据类型：</a:t>
            </a:r>
            <a:endParaRPr lang="en-US" altLang="zh-CN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altLang="zh-CN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800" dirty="0"/>
              <a:t>数据对象：链表上的一个个结点</a:t>
            </a:r>
            <a:endParaRPr lang="en-US" altLang="zh-CN" sz="2800" dirty="0"/>
          </a:p>
          <a:p>
            <a:endParaRPr lang="en-US" altLang="zh-CN" sz="2800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/>
              <a:t>数据关系：一个结点的指针域指向下一个结点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		     </a:t>
            </a:r>
            <a:r>
              <a:rPr lang="zh-CN" altLang="en-US" sz="2800" dirty="0"/>
              <a:t>的指向关系（前驱后继关系）。</a:t>
            </a:r>
            <a:endParaRPr lang="en-US" altLang="zh-CN" sz="2800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800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/>
              <a:t>基于数据对象的操作：插入、删除，修改等</a:t>
            </a:r>
            <a:r>
              <a:rPr lang="en-US" altLang="zh-CN" sz="2800" dirty="0"/>
              <a:t>…..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271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4811" y="-932380"/>
            <a:ext cx="3376749" cy="63248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7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" name="椭圆 4"/>
          <p:cNvSpPr/>
          <p:nvPr/>
        </p:nvSpPr>
        <p:spPr>
          <a:xfrm>
            <a:off x="4353198" y="914401"/>
            <a:ext cx="3269794" cy="326979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61119" y="2202418"/>
            <a:ext cx="2653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了解一下链表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85" y="2302949"/>
            <a:ext cx="2272481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20DCCB49-DF07-41B4-B82C-C51F4A4C8D29}"/>
              </a:ext>
            </a:extLst>
          </p:cNvPr>
          <p:cNvSpPr txBox="1"/>
          <p:nvPr/>
        </p:nvSpPr>
        <p:spPr>
          <a:xfrm>
            <a:off x="6483547" y="3826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05809C1-DD57-4962-89D9-E953D4413839}"/>
              </a:ext>
            </a:extLst>
          </p:cNvPr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73F11BAA-A80F-4BB0-9356-1123D90575D3}"/>
                </a:ext>
              </a:extLst>
            </p:cNvPr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C4892275-FF11-4423-9536-7F2C7AFB4D0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5B1D0B1-D9BC-471A-AA5D-B43A1F1D5C19}"/>
                  </a:ext>
                </a:extLst>
              </p:cNvPr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CF134642-57C1-42C8-A517-C0AB43C18312}"/>
                  </a:ext>
                </a:extLst>
              </p:cNvPr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7" name="Picture 8" descr="C:\Users\ShiYanch\Desktop\PNG\System\White\MB_0006_back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5CF37CD-7210-419C-BAF9-118616D2C6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64C861B7-515C-4357-9A8B-249E92486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905" y="1242060"/>
            <a:ext cx="2899816" cy="3590906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7399BB67-8DE1-42E9-B264-822EF28A5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18" y="1242060"/>
            <a:ext cx="2780115" cy="3442678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6B44EF8-1E5D-43D3-B9F7-237D6706F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921" y="976284"/>
            <a:ext cx="2599493" cy="4122458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60A67972-866F-472B-84A8-D4867A0B3A83}"/>
              </a:ext>
            </a:extLst>
          </p:cNvPr>
          <p:cNvSpPr txBox="1"/>
          <p:nvPr/>
        </p:nvSpPr>
        <p:spPr>
          <a:xfrm>
            <a:off x="205740" y="845905"/>
            <a:ext cx="3726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你了解的有哪些链表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2490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73331" y="757149"/>
            <a:ext cx="7213469" cy="88756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20" dirty="0">
              <a:ea typeface="微软雅黑" panose="020B0503020204020204" pitchFamily="34" charset="-122"/>
            </a:endParaRPr>
          </a:p>
        </p:txBody>
      </p:sp>
      <p:sp>
        <p:nvSpPr>
          <p:cNvPr id="42" name="TextBox 12">
            <a:extLst>
              <a:ext uri="{FF2B5EF4-FFF2-40B4-BE49-F238E27FC236}">
                <a16:creationId xmlns:a16="http://schemas.microsoft.com/office/drawing/2014/main" id="{B5532374-DE96-4286-8B6C-9F5651623BD0}"/>
              </a:ext>
            </a:extLst>
          </p:cNvPr>
          <p:cNvSpPr txBox="1"/>
          <p:nvPr/>
        </p:nvSpPr>
        <p:spPr>
          <a:xfrm>
            <a:off x="6483547" y="382669"/>
            <a:ext cx="2374243" cy="3416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zh-CN" altLang="en-US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链表，大概了解一下</a:t>
            </a:r>
            <a:r>
              <a:rPr lang="en-US" altLang="zh-CN" sz="1620" dirty="0">
                <a:solidFill>
                  <a:schemeClr val="bg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~</a:t>
            </a:r>
            <a:endParaRPr lang="zh-CN" altLang="en-US" sz="1620" dirty="0">
              <a:solidFill>
                <a:schemeClr val="bg1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C21E992-EBF8-4E7F-88DF-775877F71B86}"/>
              </a:ext>
            </a:extLst>
          </p:cNvPr>
          <p:cNvGrpSpPr/>
          <p:nvPr/>
        </p:nvGrpSpPr>
        <p:grpSpPr>
          <a:xfrm>
            <a:off x="646610" y="77099"/>
            <a:ext cx="719358" cy="680050"/>
            <a:chOff x="168729" y="101037"/>
            <a:chExt cx="799287" cy="755611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0003AA1-54DF-4889-9B18-7BB627E723E6}"/>
                </a:ext>
              </a:extLst>
            </p:cNvPr>
            <p:cNvGrpSpPr/>
            <p:nvPr/>
          </p:nvGrpSpPr>
          <p:grpSpPr>
            <a:xfrm>
              <a:off x="168729" y="101037"/>
              <a:ext cx="799287" cy="755611"/>
              <a:chOff x="2759425" y="1932990"/>
              <a:chExt cx="799287" cy="755611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5302666-6E3C-460A-8690-FDABA77FC7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759426" y="1949921"/>
                <a:ext cx="799286" cy="717940"/>
              </a:xfrm>
              <a:prstGeom prst="ellipse">
                <a:avLst/>
              </a:prstGeom>
              <a:solidFill>
                <a:srgbClr val="404040"/>
              </a:solidFill>
              <a:ln w="19050">
                <a:noFill/>
              </a:ln>
              <a:effectLst>
                <a:innerShdw blurRad="101600" dist="635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3919E081-4BFD-4294-8D81-8D1B1C955369}"/>
                  </a:ext>
                </a:extLst>
              </p:cNvPr>
              <p:cNvSpPr/>
              <p:nvPr/>
            </p:nvSpPr>
            <p:spPr>
              <a:xfrm>
                <a:off x="2759425" y="1932990"/>
                <a:ext cx="799287" cy="751802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0">
                      <a:srgbClr val="F9F9F9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802C4BCD-2C17-438B-A954-03127161278B}"/>
                  </a:ext>
                </a:extLst>
              </p:cNvPr>
              <p:cNvSpPr/>
              <p:nvPr/>
            </p:nvSpPr>
            <p:spPr>
              <a:xfrm>
                <a:off x="2771295" y="1942172"/>
                <a:ext cx="787417" cy="746429"/>
              </a:xfrm>
              <a:prstGeom prst="ellipse">
                <a:avLst/>
              </a:prstGeom>
              <a:solidFill>
                <a:srgbClr val="404040">
                  <a:alpha val="0"/>
                </a:srgbClr>
              </a:solidFill>
              <a:ln w="38100">
                <a:gradFill flip="none" rotWithShape="1">
                  <a:gsLst>
                    <a:gs pos="100000">
                      <a:schemeClr val="bg1"/>
                    </a:gs>
                    <a:gs pos="0">
                      <a:srgbClr val="B6B6B6"/>
                    </a:gs>
                  </a:gsLst>
                  <a:lin ang="2700000" scaled="1"/>
                  <a:tileRect/>
                </a:gradFill>
              </a:ln>
              <a:effectLst/>
            </p:spPr>
            <p:txBody>
              <a:bodyPr vert="horz" wrap="square" lIns="82296" tIns="41148" rIns="82296" bIns="41148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620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5" name="Picture 8" descr="C:\Users\ShiYanch\Desktop\PNG\System\White\MB_0006_back.p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C726D43-141C-499F-8948-D3C1669BB6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453" t="21733" r="21541" b="25317"/>
            <a:stretch/>
          </p:blipFill>
          <p:spPr bwMode="auto">
            <a:xfrm rot="10800000">
              <a:off x="347578" y="294104"/>
              <a:ext cx="482414" cy="411748"/>
            </a:xfrm>
            <a:prstGeom prst="rect">
              <a:avLst/>
            </a:prstGeom>
            <a:noFill/>
            <a:effectLst>
              <a:innerShdw blurRad="38100" dist="12700" dir="13500000">
                <a:schemeClr val="bg1">
                  <a:lumMod val="65000"/>
                  <a:alpha val="50000"/>
                </a:scheme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404040"/>
                  </a:solidFill>
                </a14:hiddenFill>
              </a:ext>
            </a:extLst>
          </p:spPr>
        </p:pic>
      </p:grpSp>
      <p:sp>
        <p:nvSpPr>
          <p:cNvPr id="58" name="流程图: 手动操作 57">
            <a:extLst>
              <a:ext uri="{FF2B5EF4-FFF2-40B4-BE49-F238E27FC236}">
                <a16:creationId xmlns:a16="http://schemas.microsoft.com/office/drawing/2014/main" id="{D62F253D-98F0-48E9-8FC3-084246400E09}"/>
              </a:ext>
            </a:extLst>
          </p:cNvPr>
          <p:cNvSpPr/>
          <p:nvPr/>
        </p:nvSpPr>
        <p:spPr>
          <a:xfrm rot="16200000">
            <a:off x="258711" y="2243479"/>
            <a:ext cx="1276379" cy="1391364"/>
          </a:xfrm>
          <a:prstGeom prst="flowChartManualOperat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流程图: 手动操作 58">
            <a:extLst>
              <a:ext uri="{FF2B5EF4-FFF2-40B4-BE49-F238E27FC236}">
                <a16:creationId xmlns:a16="http://schemas.microsoft.com/office/drawing/2014/main" id="{EC78698E-31AD-49BE-A1A4-4DEB2FBC87D7}"/>
              </a:ext>
            </a:extLst>
          </p:cNvPr>
          <p:cNvSpPr/>
          <p:nvPr/>
        </p:nvSpPr>
        <p:spPr>
          <a:xfrm rot="16200000">
            <a:off x="1754871" y="2236099"/>
            <a:ext cx="1276379" cy="1391364"/>
          </a:xfrm>
          <a:prstGeom prst="flowChartManualOperat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流程图: 手动操作 59">
            <a:extLst>
              <a:ext uri="{FF2B5EF4-FFF2-40B4-BE49-F238E27FC236}">
                <a16:creationId xmlns:a16="http://schemas.microsoft.com/office/drawing/2014/main" id="{E9EDD5F5-FF6C-44AE-ADE1-F6346CE845BC}"/>
              </a:ext>
            </a:extLst>
          </p:cNvPr>
          <p:cNvSpPr/>
          <p:nvPr/>
        </p:nvSpPr>
        <p:spPr>
          <a:xfrm rot="16200000">
            <a:off x="3251033" y="2250040"/>
            <a:ext cx="1276379" cy="1391364"/>
          </a:xfrm>
          <a:prstGeom prst="flowChartManualOperat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流程图: 手动操作 60">
            <a:extLst>
              <a:ext uri="{FF2B5EF4-FFF2-40B4-BE49-F238E27FC236}">
                <a16:creationId xmlns:a16="http://schemas.microsoft.com/office/drawing/2014/main" id="{33BEF886-C963-4ED1-B89F-E8E34F11EADA}"/>
              </a:ext>
            </a:extLst>
          </p:cNvPr>
          <p:cNvSpPr/>
          <p:nvPr/>
        </p:nvSpPr>
        <p:spPr>
          <a:xfrm rot="16200000">
            <a:off x="4735388" y="2235534"/>
            <a:ext cx="1276379" cy="1391364"/>
          </a:xfrm>
          <a:prstGeom prst="flowChartManualOperat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流程图: 手动操作 61">
            <a:extLst>
              <a:ext uri="{FF2B5EF4-FFF2-40B4-BE49-F238E27FC236}">
                <a16:creationId xmlns:a16="http://schemas.microsoft.com/office/drawing/2014/main" id="{FC32CFB3-384F-4744-BA60-011A14AB4BE0}"/>
              </a:ext>
            </a:extLst>
          </p:cNvPr>
          <p:cNvSpPr/>
          <p:nvPr/>
        </p:nvSpPr>
        <p:spPr>
          <a:xfrm rot="16200000">
            <a:off x="6231549" y="2192686"/>
            <a:ext cx="1276379" cy="1391364"/>
          </a:xfrm>
          <a:prstGeom prst="flowChartManualOperat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流程图: 手动操作 62">
            <a:extLst>
              <a:ext uri="{FF2B5EF4-FFF2-40B4-BE49-F238E27FC236}">
                <a16:creationId xmlns:a16="http://schemas.microsoft.com/office/drawing/2014/main" id="{3BB85237-A2B4-4E86-84D2-D3DD2D6F4F00}"/>
              </a:ext>
            </a:extLst>
          </p:cNvPr>
          <p:cNvSpPr/>
          <p:nvPr/>
        </p:nvSpPr>
        <p:spPr>
          <a:xfrm rot="16200000">
            <a:off x="7727710" y="2176493"/>
            <a:ext cx="1276379" cy="1391364"/>
          </a:xfrm>
          <a:prstGeom prst="flowChartManualOperat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053578-419E-4795-BF34-199E92F9317D}"/>
              </a:ext>
            </a:extLst>
          </p:cNvPr>
          <p:cNvSpPr txBox="1"/>
          <p:nvPr/>
        </p:nvSpPr>
        <p:spPr>
          <a:xfrm>
            <a:off x="432596" y="2684112"/>
            <a:ext cx="105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生成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48EED5E-696E-48A4-8BCC-D2ED4894982C}"/>
              </a:ext>
            </a:extLst>
          </p:cNvPr>
          <p:cNvSpPr txBox="1"/>
          <p:nvPr/>
        </p:nvSpPr>
        <p:spPr>
          <a:xfrm>
            <a:off x="1871849" y="2675923"/>
            <a:ext cx="105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销毁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09E19A5-0E58-4A51-BAD2-6B53FC8EA7C4}"/>
              </a:ext>
            </a:extLst>
          </p:cNvPr>
          <p:cNvSpPr txBox="1"/>
          <p:nvPr/>
        </p:nvSpPr>
        <p:spPr>
          <a:xfrm>
            <a:off x="3362106" y="2684112"/>
            <a:ext cx="105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插入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9BF1EBB-7C8C-4A28-BFA1-38C8AF5C0C9E}"/>
              </a:ext>
            </a:extLst>
          </p:cNvPr>
          <p:cNvSpPr txBox="1"/>
          <p:nvPr/>
        </p:nvSpPr>
        <p:spPr>
          <a:xfrm>
            <a:off x="4859849" y="2626758"/>
            <a:ext cx="105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删除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671121F-7099-4745-8B26-89B9CD3C6F22}"/>
              </a:ext>
            </a:extLst>
          </p:cNvPr>
          <p:cNvSpPr txBox="1"/>
          <p:nvPr/>
        </p:nvSpPr>
        <p:spPr>
          <a:xfrm>
            <a:off x="6369390" y="2610565"/>
            <a:ext cx="105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查找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0111B3F-B31E-4FFF-849D-9C42CF866E33}"/>
              </a:ext>
            </a:extLst>
          </p:cNvPr>
          <p:cNvSpPr txBox="1"/>
          <p:nvPr/>
        </p:nvSpPr>
        <p:spPr>
          <a:xfrm>
            <a:off x="7842833" y="2626758"/>
            <a:ext cx="105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修改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A996DE-B731-464C-AE6A-64EB416197C7}"/>
              </a:ext>
            </a:extLst>
          </p:cNvPr>
          <p:cNvSpPr txBox="1"/>
          <p:nvPr/>
        </p:nvSpPr>
        <p:spPr>
          <a:xfrm>
            <a:off x="277415" y="990600"/>
            <a:ext cx="440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单链表的基本</a:t>
            </a:r>
            <a:r>
              <a:rPr lang="zh-CN" altLang="en-US" sz="4000" dirty="0">
                <a:solidFill>
                  <a:schemeClr val="accent2"/>
                </a:solidFill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2344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4811" y="-932380"/>
            <a:ext cx="3376749" cy="63248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7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" name="椭圆 4"/>
          <p:cNvSpPr/>
          <p:nvPr/>
        </p:nvSpPr>
        <p:spPr>
          <a:xfrm>
            <a:off x="4353198" y="914401"/>
            <a:ext cx="3269794" cy="3269794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9040" y="2170683"/>
            <a:ext cx="265395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链表的核心</a:t>
            </a:r>
            <a:endParaRPr lang="en-US" altLang="zh-CN" sz="78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45" y="2170683"/>
            <a:ext cx="2277053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4049</TotalTime>
  <Words>1061</Words>
  <Application>Microsoft Office PowerPoint</Application>
  <PresentationFormat>全屏显示(16:9)</PresentationFormat>
  <Paragraphs>163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等线</vt:lpstr>
      <vt:lpstr>方正兰亭超细黑简体</vt:lpstr>
      <vt:lpstr>方正兰亭细黑_GBK</vt:lpstr>
      <vt:lpstr>经典繁仿黑</vt:lpstr>
      <vt:lpstr>楷体</vt:lpstr>
      <vt:lpstr>宋体</vt:lpstr>
      <vt:lpstr>微软雅黑</vt:lpstr>
      <vt:lpstr>微软雅黑 Light</vt:lpstr>
      <vt:lpstr>Arial</vt:lpstr>
      <vt:lpstr>Broadway</vt:lpstr>
      <vt:lpstr>Calibri</vt:lpstr>
      <vt:lpstr>Calibri Light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Windows 用户</cp:lastModifiedBy>
  <cp:revision>94</cp:revision>
  <dcterms:created xsi:type="dcterms:W3CDTF">2016-12-09T11:03:38Z</dcterms:created>
  <dcterms:modified xsi:type="dcterms:W3CDTF">2018-04-03T12:27:08Z</dcterms:modified>
</cp:coreProperties>
</file>