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1077" r:id="rId2"/>
    <p:sldId id="1078" r:id="rId3"/>
    <p:sldId id="1076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1" r:id="rId16"/>
    <p:sldId id="1032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  <p:sldId id="1041" r:id="rId26"/>
    <p:sldId id="1042" r:id="rId27"/>
    <p:sldId id="1079" r:id="rId28"/>
    <p:sldId id="1044" r:id="rId29"/>
    <p:sldId id="1045" r:id="rId30"/>
    <p:sldId id="1046" r:id="rId31"/>
    <p:sldId id="1047" r:id="rId32"/>
    <p:sldId id="1048" r:id="rId33"/>
    <p:sldId id="1049" r:id="rId34"/>
    <p:sldId id="1050" r:id="rId35"/>
    <p:sldId id="1051" r:id="rId36"/>
    <p:sldId id="1052" r:id="rId37"/>
    <p:sldId id="1053" r:id="rId38"/>
    <p:sldId id="1054" r:id="rId39"/>
    <p:sldId id="1080" r:id="rId40"/>
    <p:sldId id="1056" r:id="rId41"/>
    <p:sldId id="1057" r:id="rId42"/>
    <p:sldId id="1058" r:id="rId43"/>
    <p:sldId id="1059" r:id="rId44"/>
    <p:sldId id="1060" r:id="rId45"/>
    <p:sldId id="1061" r:id="rId46"/>
    <p:sldId id="1062" r:id="rId47"/>
    <p:sldId id="1081" r:id="rId48"/>
    <p:sldId id="1082" r:id="rId49"/>
    <p:sldId id="1083" r:id="rId50"/>
    <p:sldId id="1066" r:id="rId51"/>
    <p:sldId id="1067" r:id="rId52"/>
    <p:sldId id="1068" r:id="rId53"/>
    <p:sldId id="1069" r:id="rId54"/>
    <p:sldId id="1070" r:id="rId55"/>
    <p:sldId id="1071" r:id="rId56"/>
    <p:sldId id="349" r:id="rId57"/>
    <p:sldId id="528" r:id="rId58"/>
    <p:sldId id="492" r:id="rId59"/>
    <p:sldId id="493" r:id="rId60"/>
    <p:sldId id="405" r:id="rId61"/>
    <p:sldId id="40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  <p14:sldId id="1076"/>
          </p14:sldIdLst>
        </p14:section>
        <p14:section name="Unit Testing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  <p14:sldId id="1030"/>
            <p14:sldId id="1031"/>
            <p14:sldId id="1032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  <p14:sldId id="1041"/>
            <p14:sldId id="1042"/>
            <p14:sldId id="1079"/>
            <p14:sldId id="1044"/>
            <p14:sldId id="1045"/>
            <p14:sldId id="1046"/>
            <p14:sldId id="1047"/>
            <p14:sldId id="1048"/>
            <p14:sldId id="1049"/>
            <p14:sldId id="1050"/>
            <p14:sldId id="1051"/>
            <p14:sldId id="1052"/>
            <p14:sldId id="1053"/>
            <p14:sldId id="1054"/>
            <p14:sldId id="1080"/>
            <p14:sldId id="1056"/>
            <p14:sldId id="1057"/>
            <p14:sldId id="1058"/>
            <p14:sldId id="1059"/>
            <p14:sldId id="1060"/>
            <p14:sldId id="1061"/>
            <p14:sldId id="1062"/>
            <p14:sldId id="1081"/>
            <p14:sldId id="1082"/>
            <p14:sldId id="1083"/>
            <p14:sldId id="1066"/>
            <p14:sldId id="1067"/>
            <p14:sldId id="1068"/>
            <p14:sldId id="1069"/>
            <p14:sldId id="1070"/>
            <p14:sldId id="1071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-62" y="-3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03-Dec-18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09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07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137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9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3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03-Dec-18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6.gif"/><Relationship Id="rId5" Type="http://schemas.openxmlformats.org/officeDocument/2006/relationships/image" Target="../media/image7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4672" y="2564143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</a:t>
            </a:r>
            <a:r>
              <a:rPr lang="en-US" sz="3400" dirty="0" smtClean="0"/>
              <a:t>shows the </a:t>
            </a:r>
            <a:r>
              <a:rPr lang="en-US" sz="3400" dirty="0"/>
              <a:t>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69408"/>
            <a:ext cx="10961783" cy="499819"/>
          </a:xfrm>
        </p:spPr>
        <p:txBody>
          <a:bodyPr/>
          <a:lstStyle/>
          <a:p>
            <a:r>
              <a:rPr lang="en-US" dirty="0"/>
              <a:t>Software Used to Test Software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8317" y="3887035"/>
            <a:ext cx="763817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3.0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18138"/>
            <a:ext cx="10961783" cy="499819"/>
          </a:xfrm>
        </p:spPr>
        <p:txBody>
          <a:bodyPr/>
          <a:lstStyle/>
          <a:p>
            <a:r>
              <a:rPr lang="en-US" dirty="0"/>
              <a:t>Setup and First Test</a:t>
            </a:r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2848BD-4AF0-4272-80CA-FAAE7F8B7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6834" r="50756" b="15826"/>
          <a:stretch/>
        </p:blipFill>
        <p:spPr>
          <a:xfrm>
            <a:off x="4199798" y="787051"/>
            <a:ext cx="3792404" cy="39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noProof="1" smtClean="0">
                <a:solidFill>
                  <a:schemeClr val="bg1"/>
                </a:solidFill>
              </a:rPr>
              <a:t>Assert.Throw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 console </a:t>
            </a:r>
            <a:r>
              <a:rPr lang="en-US" dirty="0"/>
              <a:t>application project</a:t>
            </a:r>
          </a:p>
          <a:p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</a:t>
            </a:r>
          </a:p>
          <a:p>
            <a:r>
              <a:rPr lang="en-US" dirty="0"/>
              <a:t>Create </a:t>
            </a:r>
            <a:r>
              <a:rPr lang="en-US" dirty="0" smtClean="0"/>
              <a:t>a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Test the BankAccount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Frameworks – </a:t>
            </a:r>
            <a:r>
              <a:rPr lang="en-GB" dirty="0" err="1"/>
              <a:t>NUnit</a:t>
            </a:r>
            <a:endParaRPr lang="en-GB" dirty="0"/>
          </a:p>
          <a:p>
            <a:r>
              <a:rPr lang="en-GB" dirty="0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library (.Net Core) </a:t>
            </a: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BankAccount </a:t>
            </a:r>
            <a:r>
              <a:rPr lang="en-US" dirty="0"/>
              <a:t>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646208"/>
            <a:ext cx="3862526" cy="1610011"/>
            <a:chOff x="5015144" y="4850394"/>
            <a:chExt cx="3862526" cy="1610011"/>
          </a:xfrm>
        </p:grpSpPr>
        <p:sp>
          <p:nvSpPr>
            <p:cNvPr id="6" name="Text Placeholder 3">
              <a:extLst>
                <a:ext uri="{FF2B5EF4-FFF2-40B4-BE49-F238E27FC236}">
                  <a16:creationId xmlns=""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850394"/>
              <a:ext cx="3862526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800" dirty="0"/>
                <a:t>BankAccount</a:t>
              </a:r>
              <a:endParaRPr lang="en-GB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866553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33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bg1"/>
                </a:solidFill>
                <a:effectLst/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public void AccountInitializeWithPositiveValue()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  BankAccount account = new BankAccount(2000m);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  <a:effectLst/>
              </a:rPr>
              <a:t>    </a:t>
            </a:r>
            <a:r>
              <a:rPr lang="en-US" sz="2700" dirty="0">
                <a:solidFill>
                  <a:schemeClr val="bg1"/>
                </a:solidFill>
                <a:effectLst/>
              </a:rPr>
              <a:t>Assert.That</a:t>
            </a:r>
            <a:r>
              <a:rPr lang="en-US" sz="2700" dirty="0">
                <a:solidFill>
                  <a:schemeClr val="tx1"/>
                </a:solidFill>
                <a:effectLst/>
              </a:rPr>
              <a:t>(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account.Amount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, </a:t>
            </a:r>
            <a:r>
              <a:rPr lang="en-US" sz="2700" dirty="0">
                <a:solidFill>
                  <a:schemeClr val="bg1"/>
                </a:solidFill>
                <a:effectLst/>
              </a:rPr>
              <a:t>Is</a:t>
            </a:r>
            <a:r>
              <a:rPr lang="en-US" sz="2700" dirty="0">
                <a:solidFill>
                  <a:schemeClr val="tx1"/>
                </a:solidFill>
                <a:effectLst/>
              </a:rPr>
              <a:t>.EqualTo(2000m));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91665" y="1554653"/>
            <a:ext cx="3655690" cy="760521"/>
          </a:xfrm>
          <a:prstGeom prst="wedgeRoundRectCallout">
            <a:avLst>
              <a:gd name="adj1" fmla="val -58716"/>
              <a:gd name="adj2" fmla="val 31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06514" y="3198025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 class comes with NUnit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443841"/>
            <a:ext cx="950604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Assert.That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account.Balance,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.EqualTo(50)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15883" y="3619069"/>
            <a:ext cx="3380569" cy="761261"/>
          </a:xfrm>
          <a:prstGeom prst="wedgeRoundRectCallout">
            <a:avLst>
              <a:gd name="adj1" fmla="val -58936"/>
              <a:gd name="adj2" fmla="val -21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FC4283-DEF2-4468-AE70-643E29A0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46" y="2036868"/>
            <a:ext cx="3158077" cy="2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21764"/>
            <a:ext cx="1024378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AxeLosesDurabilityAfterAttack()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42976" y="1221764"/>
            <a:ext cx="950604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.With.Message.EqualTo(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is broken."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69" y="1877430"/>
            <a:ext cx="3152406" cy="3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89717" y="1385684"/>
            <a:ext cx="8812566" cy="45797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Write the rest of the tests</a:t>
            </a:r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 Best 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6036123"/>
            <a:ext cx="10961783" cy="499819"/>
          </a:xfrm>
        </p:spPr>
        <p:txBody>
          <a:bodyPr/>
          <a:lstStyle/>
          <a:p>
            <a:r>
              <a:rPr lang="en-US" dirty="0"/>
              <a:t>How to Write Good Tests</a:t>
            </a:r>
          </a:p>
          <a:p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844488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8" y="4694691"/>
            <a:ext cx="84448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1072637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.Contain(string expected));</a:t>
            </a:r>
            <a:endParaRPr lang="en-GB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3517488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expected,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5217417"/>
            <a:ext cx="946109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9293" y="2559409"/>
            <a:ext cx="978034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</p:spPr>
      </p:pic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3251" y="1858296"/>
            <a:ext cx="10744199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expectedAxeDurability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axeAttack = 10;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Axe axe = new Axe(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expectedAxeDurability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axeAttack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var actualAxeDurability = axe.DurabilityPoints;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Assert.That(actualAxeDurability,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Is.EqualTo(expectedAxeDurability), "…");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3262" y="1326165"/>
            <a:ext cx="71454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4093" y="2183519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06523" y="4438836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after each test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788094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482042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2952" y="1230971"/>
            <a:ext cx="99260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AxeAttack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AxeDurability = 2;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DummyHealth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const int DummyXP = 20;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this.axe = new Axe(AxeAttack, AxeDurability);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this.dummy = new Dummy(DummyHealth, DummyXP);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4471" y="1212338"/>
            <a:ext cx="10843057" cy="54107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Assert.That(() =&gt; axe.Attack(dummy),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Throws.InvalidOperationException.With.Message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  .EqualTo("Axe is broken."));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42" y="857793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32890"/>
            <a:ext cx="10961783" cy="499819"/>
          </a:xfrm>
        </p:spPr>
        <p:txBody>
          <a:bodyPr/>
          <a:lstStyle/>
          <a:p>
            <a:r>
              <a:rPr lang="en-US" dirty="0"/>
              <a:t>Isolating Behaviors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93930" y="3429000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03885" y="2103140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inherits bugs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lumMod val="75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=""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489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IAccountManager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03967" y="5588236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Injecting dependencies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883562" y="3187776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from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164" y="1792996"/>
            <a:ext cx="1084049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public Account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Account(string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id) { … }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TODOD: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54142" y="4261282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20022" y="2166151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class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Hero</a:t>
            </a:r>
            <a:r>
              <a:rPr lang="en-US" dirty="0" smtClean="0"/>
              <a:t> </a:t>
            </a:r>
            <a:r>
              <a:rPr lang="en-US"/>
              <a:t>class </a:t>
            </a:r>
            <a:r>
              <a:rPr lang="en-US" b="1" smtClean="0">
                <a:solidFill>
                  <a:schemeClr val="bg1"/>
                </a:solidFill>
              </a:rPr>
              <a:t>testable</a:t>
            </a:r>
            <a:endParaRPr lang="en-US" dirty="0" smtClean="0"/>
          </a:p>
          <a:p>
            <a:pPr lvl="1"/>
            <a:r>
              <a:rPr lang="en-US" dirty="0" smtClean="0"/>
              <a:t>Introduce </a:t>
            </a:r>
            <a:r>
              <a:rPr lang="en-US" b="1" dirty="0" smtClean="0">
                <a:solidFill>
                  <a:schemeClr val="bg1"/>
                </a:solidFill>
              </a:rPr>
              <a:t>Interfaces</a:t>
            </a:r>
            <a:r>
              <a:rPr lang="en-US" dirty="0" smtClean="0"/>
              <a:t> for Axe and Dummy</a:t>
            </a:r>
          </a:p>
          <a:p>
            <a:pPr lvl="2"/>
            <a:r>
              <a:rPr lang="en-US" dirty="0" smtClean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 test </a:t>
            </a:r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fake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02828" y="3851640"/>
            <a:ext cx="7386343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2828" y="1217251"/>
            <a:ext cx="7386343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IWeapon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3997222"/>
            <a:ext cx="9753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217251"/>
            <a:ext cx="9753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 smtClean="0">
                <a:latin typeface="Consolas" pitchFamily="49" charset="0"/>
                <a:cs typeface="Consolas" pitchFamily="49" charset="0"/>
              </a:rPr>
              <a:t>Hero(string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name,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=""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33" y="182773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955" y="1217251"/>
            <a:ext cx="971809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FakeTarget 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Health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GiveExperience()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bool IsDead()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Health &lt;= 0;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FakeWeapon</a:t>
            </a:r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7309" y="1217251"/>
            <a:ext cx="1112606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= new FakeTarget();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IWeapon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new FakeWeapon();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Hero hero = new Hero(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Database db = new BankDatabase()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AccountManager manager = new AccountManager(db);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51016" y="342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suitable for big interfaces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states, </a:t>
            </a:r>
            <a:r>
              <a:rPr lang="en-US" dirty="0"/>
              <a:t>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7812" y="3941934"/>
            <a:ext cx="983637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mockContainer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mockView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9982" y="1313419"/>
            <a:ext cx="1083203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.Setup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.Returns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</a:t>
            </a:r>
            <a:r>
              <a:rPr lang="en-US" dirty="0" smtClean="0"/>
              <a:t>a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target </a:t>
            </a:r>
            <a:r>
              <a:rPr lang="en-US" b="1" dirty="0">
                <a:solidFill>
                  <a:schemeClr val="bg1"/>
                </a:solidFill>
              </a:rPr>
              <a:t>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22879" y="132294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 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Hero hero = new Hero("Pesho", fakeWeapon.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/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/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/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/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infinite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</a:t>
            </a:r>
            <a:r>
              <a:rPr lang="en-US" dirty="0" smtClean="0"/>
              <a:t>contain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13183</TotalTime>
  <Words>2580</Words>
  <Application>Microsoft Office PowerPoint</Application>
  <PresentationFormat>Custom</PresentationFormat>
  <Paragraphs>684</Paragraphs>
  <Slides>61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1_SoftUni3_1</vt:lpstr>
      <vt:lpstr>Unit Testing</vt:lpstr>
      <vt:lpstr>Table of Contents</vt:lpstr>
      <vt:lpstr>Questions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Manual Testing</vt:lpstr>
      <vt:lpstr>Moving Away from Manual Testing</vt:lpstr>
      <vt:lpstr>Automated Testing</vt:lpstr>
      <vt:lpstr>PowerPoint Presentation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PowerPoint Presentation</vt:lpstr>
      <vt:lpstr>Asserts</vt:lpstr>
      <vt:lpstr>Asserts (2)</vt:lpstr>
      <vt:lpstr>Assertion Messages</vt:lpstr>
      <vt:lpstr>Magic Numbers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PowerPoint Presentation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Unit-Testing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Stoyan</cp:lastModifiedBy>
  <cp:revision>468</cp:revision>
  <dcterms:created xsi:type="dcterms:W3CDTF">2018-05-23T13:08:44Z</dcterms:created>
  <dcterms:modified xsi:type="dcterms:W3CDTF">2018-12-03T13:09:58Z</dcterms:modified>
  <cp:category>programming, education, software engineering, software development</cp:category>
</cp:coreProperties>
</file>