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402" r:id="rId3"/>
    <p:sldId id="493" r:id="rId4"/>
    <p:sldId id="508" r:id="rId5"/>
    <p:sldId id="467" r:id="rId6"/>
    <p:sldId id="468" r:id="rId7"/>
    <p:sldId id="543" r:id="rId8"/>
    <p:sldId id="544" r:id="rId9"/>
    <p:sldId id="545" r:id="rId10"/>
    <p:sldId id="546" r:id="rId11"/>
    <p:sldId id="547" r:id="rId12"/>
    <p:sldId id="564" r:id="rId13"/>
    <p:sldId id="565" r:id="rId14"/>
    <p:sldId id="550" r:id="rId15"/>
    <p:sldId id="551" r:id="rId16"/>
    <p:sldId id="566" r:id="rId17"/>
    <p:sldId id="553" r:id="rId18"/>
    <p:sldId id="554" r:id="rId19"/>
    <p:sldId id="567" r:id="rId20"/>
    <p:sldId id="473" r:id="rId21"/>
    <p:sldId id="474" r:id="rId22"/>
    <p:sldId id="556" r:id="rId23"/>
    <p:sldId id="557" r:id="rId24"/>
    <p:sldId id="558" r:id="rId25"/>
    <p:sldId id="569" r:id="rId26"/>
    <p:sldId id="560" r:id="rId27"/>
    <p:sldId id="568" r:id="rId28"/>
    <p:sldId id="570" r:id="rId29"/>
    <p:sldId id="563" r:id="rId30"/>
    <p:sldId id="349" r:id="rId31"/>
    <p:sldId id="528" r:id="rId32"/>
    <p:sldId id="492" r:id="rId33"/>
    <p:sldId id="571" r:id="rId34"/>
    <p:sldId id="405" r:id="rId35"/>
    <p:sldId id="400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Stacks" id="{434EBAE8-1691-433D-9596-8AE3E67F67B5}">
          <p14:sldIdLst>
            <p14:sldId id="467"/>
            <p14:sldId id="468"/>
            <p14:sldId id="543"/>
            <p14:sldId id="544"/>
            <p14:sldId id="545"/>
            <p14:sldId id="546"/>
            <p14:sldId id="547"/>
            <p14:sldId id="564"/>
            <p14:sldId id="565"/>
            <p14:sldId id="550"/>
            <p14:sldId id="551"/>
            <p14:sldId id="566"/>
            <p14:sldId id="553"/>
            <p14:sldId id="554"/>
            <p14:sldId id="567"/>
          </p14:sldIdLst>
        </p14:section>
        <p14:section name="Queues" id="{6F66BED0-FBED-470B-BAD5-ACFC36FA0673}">
          <p14:sldIdLst>
            <p14:sldId id="473"/>
            <p14:sldId id="474"/>
            <p14:sldId id="556"/>
            <p14:sldId id="557"/>
            <p14:sldId id="558"/>
            <p14:sldId id="569"/>
            <p14:sldId id="560"/>
            <p14:sldId id="568"/>
            <p14:sldId id="570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57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8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150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6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28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7.gif"/><Relationship Id="rId5" Type="http://schemas.openxmlformats.org/officeDocument/2006/relationships/image" Target="../media/image4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0901" y="1302305"/>
            <a:ext cx="777875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865812" y="3429000"/>
            <a:ext cx="2911472" cy="461665"/>
          </a:xfrm>
          <a:prstGeom prst="wedgeRoundRectCallout">
            <a:avLst>
              <a:gd name="adj1" fmla="val -57045"/>
              <a:gd name="adj2" fmla="val 553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is a property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D686-1821-4D6E-BD76-0B602704264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23171" y="1302305"/>
            <a:ext cx="9574212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800" b="1" noProof="1">
                <a:latin typeface="Consolas" pitchFamily="49" charset="0"/>
                <a:cs typeface="Consolas" pitchFamily="49" charset="0"/>
              </a:rPr>
              <a:t>string[] values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800" b="1" noProof="1">
                <a:latin typeface="Consolas" pitchFamily="49" charset="0"/>
                <a:cs typeface="Consolas" pitchFamily="49" charset="0"/>
              </a:rPr>
              <a:t>         { "Advanced", "OOP", "OOP Advanced" };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Stack&lt;string&gt; stack = new Stack&lt;string&gt;(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D749139E-B0AD-4CEA-887C-028EFFDE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4497592"/>
            <a:ext cx="4483748" cy="818240"/>
          </a:xfrm>
          <a:prstGeom prst="wedgeRoundRectCallout">
            <a:avLst>
              <a:gd name="adj1" fmla="val 54026"/>
              <a:gd name="adj2" fmla="val -51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 elements from the collection and retains their order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59612C0-0057-4D2D-A9E6-ED82B0E2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443" y="2343160"/>
            <a:ext cx="3517900" cy="806665"/>
          </a:xfrm>
          <a:prstGeom prst="wedgeRoundRectCallout">
            <a:avLst>
              <a:gd name="adj1" fmla="val -54243"/>
              <a:gd name="adj2" fmla="val -53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initial capacity of internal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A63CF-1F34-4EB4-9918-81AAE8942B1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39591" y="1302305"/>
            <a:ext cx="730964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242" y="2847611"/>
            <a:ext cx="2057400" cy="807733"/>
          </a:xfrm>
          <a:prstGeom prst="wedgeRoundRectCallout">
            <a:avLst>
              <a:gd name="adj1" fmla="val -68147"/>
              <a:gd name="adj2" fmla="val -3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333" y="3527186"/>
            <a:ext cx="3028479" cy="394405"/>
          </a:xfrm>
          <a:prstGeom prst="wedgeRoundRectCallout">
            <a:avLst>
              <a:gd name="adj1" fmla="val -61269"/>
              <a:gd name="adj2" fmla="val -7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105" y="4495800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6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9752" y="2534209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2363" y="2542389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2868" y="265502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7692" y="3327686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69355" y="3321636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2868" y="3440908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115113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109063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2868" y="4228335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902540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896490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2868" y="5015762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(look 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0335C-A1C0-4DAB-945F-32EFEAC6411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64764" y="1219200"/>
            <a:ext cx="88592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5B6DF-BE96-41A9-A302-21B644E21E2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Decimal To Binary Converter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324040" y="2510852"/>
            <a:ext cx="6905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934082" y="2514625"/>
            <a:ext cx="11090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7412" y="2615968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60799" y="2505923"/>
            <a:ext cx="1147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1024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6412" y="2505924"/>
            <a:ext cx="269291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10000000000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342652" y="263389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EC2D3-30BF-40A8-993D-ED5A4145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99" y="3474913"/>
            <a:ext cx="1147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A8C67D-9E39-4121-8C42-DA45827D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3474914"/>
            <a:ext cx="269291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‭10000011111‬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D9D705EA-9D0B-470F-94F6-90340EC43D0C}"/>
              </a:ext>
            </a:extLst>
          </p:cNvPr>
          <p:cNvSpPr/>
          <p:nvPr/>
        </p:nvSpPr>
        <p:spPr>
          <a:xfrm>
            <a:off x="2343306" y="362795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D063A7-8536-4C23-8FC1-F260FEC5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99" y="4443902"/>
            <a:ext cx="1147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1689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3CCC6-6437-452A-B00A-7679FE10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4443902"/>
            <a:ext cx="269291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‭11010011001‬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C875FAEB-49DA-4C63-A20E-B63795DCDB73}"/>
              </a:ext>
            </a:extLst>
          </p:cNvPr>
          <p:cNvSpPr/>
          <p:nvPr/>
        </p:nvSpPr>
        <p:spPr>
          <a:xfrm>
            <a:off x="2378656" y="45993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24BB3-338C-4BB2-A6F1-8286D95F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040" y="3471140"/>
            <a:ext cx="6905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862E5-28E1-4FCB-A44B-2619E6BD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82" y="3474913"/>
            <a:ext cx="11090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1011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1" name="Right Arrow 34">
            <a:extLst>
              <a:ext uri="{FF2B5EF4-FFF2-40B4-BE49-F238E27FC236}">
                <a16:creationId xmlns:a16="http://schemas.microsoft.com/office/drawing/2014/main" id="{C47CE308-9413-4C9A-A159-BC728ECB5D7C}"/>
              </a:ext>
            </a:extLst>
          </p:cNvPr>
          <p:cNvSpPr/>
          <p:nvPr/>
        </p:nvSpPr>
        <p:spPr>
          <a:xfrm>
            <a:off x="7237412" y="3576256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82AD4-427B-499A-A20E-CEF3DE67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040" y="4431428"/>
            <a:ext cx="6905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1A39B1-5C55-455B-B4E7-544F5209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82" y="4435201"/>
            <a:ext cx="11090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1100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4" name="Right Arrow 34">
            <a:extLst>
              <a:ext uri="{FF2B5EF4-FFF2-40B4-BE49-F238E27FC236}">
                <a16:creationId xmlns:a16="http://schemas.microsoft.com/office/drawing/2014/main" id="{2705078E-DFE8-4E07-B9AE-C10E46BA8940}"/>
              </a:ext>
            </a:extLst>
          </p:cNvPr>
          <p:cNvSpPr/>
          <p:nvPr/>
        </p:nvSpPr>
        <p:spPr>
          <a:xfrm>
            <a:off x="7237412" y="4536544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Decimal To Binary Converter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41187" y="1328800"/>
            <a:ext cx="930644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decimalNumber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Check if number is zero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decimalNumber !=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stack.Push(decimalNumber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decimalNumber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!=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Goal: </a:t>
            </a: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1BEE-5A20-481E-859F-19D3C55B57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95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724400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3912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Stack&lt;T&gt; (LIFO – 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–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b="1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Getting the first element of the queue </a:t>
            </a:r>
            <a:br>
              <a:rPr lang="en-US" b="1" dirty="0"/>
            </a:br>
            <a:r>
              <a:rPr lang="en-US" b="1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4012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4012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4012" y="3691254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6688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Enqueue()</a:t>
            </a:r>
            <a:r>
              <a:rPr lang="en-US" sz="4000" dirty="0"/>
              <a:t> </a:t>
            </a: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– Adds an element to the front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Dequeue() – Returns and removes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843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Peek() – Returns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</a:t>
            </a:r>
            <a:r>
              <a:rPr lang="en-GB"/>
              <a:t>Hot Potato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EBFB-FF79-4DF8-AC11-CC0EB7F77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99173"/>
            <a:ext cx="3814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40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3377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Hot Potato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17338" y="1295399"/>
            <a:ext cx="99541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913812" y="2744983"/>
            <a:ext cx="32004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0227-6568-4673-B07A-D85E3DBCF00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62875" y="1295399"/>
            <a:ext cx="726307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2814690"/>
            <a:ext cx="1981200" cy="762000"/>
          </a:xfrm>
          <a:prstGeom prst="wedgeRoundRectCallout">
            <a:avLst>
              <a:gd name="adj1" fmla="val -64393"/>
              <a:gd name="adj2" fmla="val 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546" y="3506801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491364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2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6BD7-CCE3-4CA4-A489-923069E8C0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128" y="3304106"/>
            <a:ext cx="200920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Hummer H2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Audi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green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Mercedes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354" y="4207045"/>
            <a:ext cx="590484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Hummer H2 passed!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Audi passed!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cars passed the crossroads.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08412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Traffic Jam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8238" y="1202704"/>
            <a:ext cx="1079234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E8A77-6F48-49E7-8C08-DE2D6F7D146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8" y="1219200"/>
            <a:ext cx="2908527" cy="2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3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7812" y="3733800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1025" y="3733800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6012" y="3733800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</a:t>
            </a:r>
            <a:r>
              <a:rPr lang="en-US" sz="38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4409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1888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879" y="1150938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3812" y="3534056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2777" y="348964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89364" y="3653353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3812" y="4584627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7245" y="4584626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6086" y="4708917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3152</TotalTime>
  <Words>1751</Words>
  <Application>Microsoft Office PowerPoint</Application>
  <PresentationFormat>Custom</PresentationFormat>
  <Paragraphs>384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Stacks and Queues</vt:lpstr>
      <vt:lpstr>Table of Contents</vt:lpstr>
      <vt:lpstr>Have a Question?</vt:lpstr>
      <vt:lpstr>PowerPoint Presentation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Solution: Reverse Strings</vt:lpstr>
      <vt:lpstr>Stack – Utility Methods</vt:lpstr>
      <vt:lpstr>Problem: Simple Calculator</vt:lpstr>
      <vt:lpstr>Solution: Simple Calculator</vt:lpstr>
      <vt:lpstr>Solution: Simple Calculator</vt:lpstr>
      <vt:lpstr>Problem: Decimal To Binary Converter</vt:lpstr>
      <vt:lpstr>Solution: Decimal To Binary Converter</vt:lpstr>
      <vt:lpstr>Problem: Matching Brackets</vt:lpstr>
      <vt:lpstr>PowerPoint Presentation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 Foundation</dc:creator>
  <cp:keywords>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380</cp:revision>
  <dcterms:created xsi:type="dcterms:W3CDTF">2014-01-02T17:00:34Z</dcterms:created>
  <dcterms:modified xsi:type="dcterms:W3CDTF">2018-09-17T13:52:02Z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