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42"/>
  </p:notesMasterIdLst>
  <p:handoutMasterIdLst>
    <p:handoutMasterId r:id="rId43"/>
  </p:handoutMasterIdLst>
  <p:sldIdLst>
    <p:sldId id="402" r:id="rId3"/>
    <p:sldId id="493" r:id="rId4"/>
    <p:sldId id="508" r:id="rId5"/>
    <p:sldId id="467" r:id="rId6"/>
    <p:sldId id="554" r:id="rId7"/>
    <p:sldId id="469" r:id="rId8"/>
    <p:sldId id="543" r:id="rId9"/>
    <p:sldId id="544" r:id="rId10"/>
    <p:sldId id="470" r:id="rId11"/>
    <p:sldId id="566" r:id="rId12"/>
    <p:sldId id="471" r:id="rId13"/>
    <p:sldId id="472" r:id="rId14"/>
    <p:sldId id="567" r:id="rId15"/>
    <p:sldId id="560" r:id="rId16"/>
    <p:sldId id="561" r:id="rId17"/>
    <p:sldId id="562" r:id="rId18"/>
    <p:sldId id="545" r:id="rId19"/>
    <p:sldId id="546" r:id="rId20"/>
    <p:sldId id="492" r:id="rId21"/>
    <p:sldId id="473" r:id="rId22"/>
    <p:sldId id="474" r:id="rId23"/>
    <p:sldId id="475" r:id="rId24"/>
    <p:sldId id="570" r:id="rId25"/>
    <p:sldId id="557" r:id="rId26"/>
    <p:sldId id="564" r:id="rId27"/>
    <p:sldId id="565" r:id="rId28"/>
    <p:sldId id="563" r:id="rId29"/>
    <p:sldId id="548" r:id="rId30"/>
    <p:sldId id="558" r:id="rId31"/>
    <p:sldId id="556" r:id="rId32"/>
    <p:sldId id="551" r:id="rId33"/>
    <p:sldId id="555" r:id="rId34"/>
    <p:sldId id="559" r:id="rId35"/>
    <p:sldId id="349" r:id="rId36"/>
    <p:sldId id="528" r:id="rId37"/>
    <p:sldId id="571" r:id="rId38"/>
    <p:sldId id="572" r:id="rId39"/>
    <p:sldId id="405" r:id="rId40"/>
    <p:sldId id="400" r:id="rId4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Matrices" id="{434EBAE8-1691-433D-9596-8AE3E67F67B5}">
          <p14:sldIdLst>
            <p14:sldId id="467"/>
            <p14:sldId id="554"/>
            <p14:sldId id="469"/>
            <p14:sldId id="543"/>
            <p14:sldId id="544"/>
            <p14:sldId id="470"/>
            <p14:sldId id="566"/>
            <p14:sldId id="471"/>
            <p14:sldId id="472"/>
            <p14:sldId id="567"/>
            <p14:sldId id="560"/>
            <p14:sldId id="561"/>
            <p14:sldId id="562"/>
            <p14:sldId id="545"/>
            <p14:sldId id="546"/>
            <p14:sldId id="492"/>
          </p14:sldIdLst>
        </p14:section>
        <p14:section name="Jagged Arrays" id="{6F66BED0-FBED-470B-BAD5-ACFC36FA0673}">
          <p14:sldIdLst>
            <p14:sldId id="473"/>
            <p14:sldId id="474"/>
            <p14:sldId id="475"/>
            <p14:sldId id="570"/>
            <p14:sldId id="557"/>
            <p14:sldId id="564"/>
            <p14:sldId id="565"/>
            <p14:sldId id="563"/>
            <p14:sldId id="548"/>
            <p14:sldId id="558"/>
            <p14:sldId id="556"/>
            <p14:sldId id="551"/>
            <p14:sldId id="555"/>
            <p14:sldId id="559"/>
          </p14:sldIdLst>
        </p14:section>
        <p14:section name="Conclusion" id="{10E03AB1-9AA8-4E86-9A64-D741901E50A2}">
          <p14:sldIdLst>
            <p14:sldId id="349"/>
            <p14:sldId id="528"/>
            <p14:sldId id="571"/>
            <p14:sldId id="572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533" autoAdjust="0"/>
  </p:normalViewPr>
  <p:slideViewPr>
    <p:cSldViewPr>
      <p:cViewPr varScale="1">
        <p:scale>
          <a:sx n="84" d="100"/>
          <a:sy n="84" d="100"/>
        </p:scale>
        <p:origin x="101" y="1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9/20/2018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002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15478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09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1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30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97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29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96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9/Multidimensional-Arrays-Lab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9/Multidimensional-Arrays-Lab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9/Multidimensional-Arrays-Lab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9/Multidimensional-Arrays-Lab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9/Multidimensional-Arrays-Lab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9/Multidimensional-Arrays-Lab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9/Multidimensional-Arrays-Lab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9/Multidimensional-Arrays-Lab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9/Multidimensional-Arrays-Lab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9/Multidimensional-Arrays-Lab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9/Multidimensional-Arrays-Lab" TargetMode="Externa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9/Multidimensional-Arrays-Lab" TargetMode="Externa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9/Multidimensional-Arrays-Lab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599/Multidimensional-Arrays-Lab" TargetMode="External"/><Relationship Id="rId2" Type="http://schemas.openxmlformats.org/officeDocument/2006/relationships/hyperlink" Target="https://en.wikipedia.org/wiki/Pascal's_triangle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9/Multidimensional-Arrays-Lab" TargetMode="Externa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9/Multidimensional-Arrays-Lab" TargetMode="Externa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advance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38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6.png"/><Relationship Id="rId10" Type="http://schemas.openxmlformats.org/officeDocument/2006/relationships/image" Target="../media/image37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4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9.png"/><Relationship Id="rId22" Type="http://schemas.openxmlformats.org/officeDocument/2006/relationships/image" Target="../media/image43.png"/><Relationship Id="rId27" Type="http://schemas.openxmlformats.org/officeDocument/2006/relationships/hyperlink" Target="http://smartit.bg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47.jpe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51.gif"/><Relationship Id="rId5" Type="http://schemas.openxmlformats.org/officeDocument/2006/relationships/image" Target="../media/image48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50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7894" y="132589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Processing Matrices and Jagged Arrays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4" descr="Image result for 3d cube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9128">
            <a:off x="4672258" y="2102885"/>
            <a:ext cx="2844307" cy="32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Foreach iterates through </a:t>
            </a:r>
            <a:br>
              <a:rPr lang="en-GB" dirty="0"/>
            </a:br>
            <a:r>
              <a:rPr lang="en-GB" dirty="0"/>
              <a:t>all elements in the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3321A3C-4A5A-4C7A-8E33-50ABBB80F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2426226"/>
            <a:ext cx="5638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5, 2, 3, 1 },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1, 9, 2, 4 },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9, 8, 6, 9 }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element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1E5F48-D0E2-4E8D-A641-AE97660CC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71" y="2337852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4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 matrix from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number of rows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number of columns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 of all numbers </a:t>
            </a:r>
            <a:r>
              <a:rPr lang="en-US" dirty="0"/>
              <a:t>in the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https://judge.softuni.bg/Contests/599/Multidimensional-Arrays-Lab</a:t>
            </a:r>
            <a:endParaRPr lang="en-US" sz="20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08647" y="4243454"/>
            <a:ext cx="31623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7, 1, 3, 3, 2, 1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1, 3, 9, 8, 5, 6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4, 6, 7, 9, 1, 0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883587" y="4461545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76</a:t>
            </a: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200890" y="4884723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7D2E5C09-8360-4DEA-A5A6-E7C09AD58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402" y="4276879"/>
            <a:ext cx="20193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1, 2, 3, 1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1, 2, 2, 4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2, 2, 2, 2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C78E728-4C80-4C1E-A090-52B864B2D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8102" y="4462244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D05B5DF9-2BE9-4947-98E5-13EC1035F465}"/>
              </a:ext>
            </a:extLst>
          </p:cNvPr>
          <p:cNvSpPr/>
          <p:nvPr/>
        </p:nvSpPr>
        <p:spPr>
          <a:xfrm>
            <a:off x="8462302" y="4884723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58865" y="1333979"/>
            <a:ext cx="9271094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400" noProof="1"/>
              <a:t>int[] sizes = Console.ReadLine().Split(", ")</a:t>
            </a:r>
          </a:p>
          <a:p>
            <a:r>
              <a:rPr lang="en-GB" sz="2400" noProof="1"/>
              <a:t>                     .Select(int.Parse).ToArray();</a:t>
            </a:r>
            <a:endParaRPr lang="bg-BG" sz="2400" noProof="1"/>
          </a:p>
          <a:p>
            <a:r>
              <a:rPr lang="en-US" sz="2400" noProof="1"/>
              <a:t>int[,] matrix = new int[sizes[0], sizes[1]];</a:t>
            </a:r>
          </a:p>
          <a:p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r>
              <a:rPr lang="en-US" sz="2400" noProof="1"/>
              <a:t>{</a:t>
            </a:r>
          </a:p>
          <a:p>
            <a:r>
              <a:rPr lang="en-US" sz="2400" noProof="1"/>
              <a:t>  int[] colElements = </a:t>
            </a:r>
            <a:r>
              <a:rPr lang="en-GB" sz="2400" noProof="1"/>
              <a:t>Console.ReadLine().Split(", ")</a:t>
            </a:r>
          </a:p>
          <a:p>
            <a:r>
              <a:rPr lang="en-GB" sz="2400" noProof="1"/>
              <a:t>                        .Select(int.Parse).ToArray();</a:t>
            </a:r>
            <a:endParaRPr lang="en-US" sz="2400" noProof="1"/>
          </a:p>
          <a:p>
            <a:r>
              <a:rPr lang="en-US" sz="2400" noProof="1"/>
              <a:t>  for (int col = 0; col &lt; matrix.GetLength(1); col++)</a:t>
            </a:r>
          </a:p>
          <a:p>
            <a:r>
              <a:rPr lang="en-US" sz="2400" noProof="1"/>
              <a:t>    matrix[row, col] = colElements[col];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016441" y="5029200"/>
            <a:ext cx="2761314" cy="727481"/>
          </a:xfrm>
          <a:prstGeom prst="wedgeRoundRectCallout">
            <a:avLst>
              <a:gd name="adj1" fmla="val -53875"/>
              <a:gd name="adj2" fmla="val -45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length of 1st dimension (rows)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9142412" y="2342242"/>
            <a:ext cx="2971800" cy="727481"/>
          </a:xfrm>
          <a:prstGeom prst="wedgeRoundRectCallout">
            <a:avLst>
              <a:gd name="adj1" fmla="val -59170"/>
              <a:gd name="adj2" fmla="val 42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length of 0th  dimension (columns)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https://judge.softuni.bg/Contests/599/Multidimensional-Arrays-Lab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58865" y="1333979"/>
            <a:ext cx="9271094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/>
              <a:t>int sum = 0;</a:t>
            </a:r>
          </a:p>
          <a:p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endParaRPr lang="en-GB" sz="2400" noProof="1"/>
          </a:p>
          <a:p>
            <a:r>
              <a:rPr lang="en-US" sz="2400" noProof="1"/>
              <a:t>{</a:t>
            </a:r>
          </a:p>
          <a:p>
            <a:r>
              <a:rPr lang="en-US" sz="2400" noProof="1"/>
              <a:t>  for (int col = 0; col &lt; matrix.GetLength(1); col</a:t>
            </a:r>
            <a:r>
              <a:rPr lang="en-US" sz="2400" noProof="1" smtClean="0"/>
              <a:t>++)</a:t>
            </a:r>
            <a:endParaRPr lang="en-US" sz="2400" noProof="1"/>
          </a:p>
          <a:p>
            <a:r>
              <a:rPr lang="en-US" sz="2400" noProof="1"/>
              <a:t>    sum += matrix[row, col</a:t>
            </a:r>
            <a:r>
              <a:rPr lang="en-US" sz="2400" noProof="1" smtClean="0"/>
              <a:t>];</a:t>
            </a:r>
            <a:endParaRPr lang="en-US" sz="2400" noProof="1"/>
          </a:p>
          <a:p>
            <a:r>
              <a:rPr lang="en-US" sz="2400" noProof="1" smtClean="0"/>
              <a:t>}</a:t>
            </a:r>
          </a:p>
          <a:p>
            <a:r>
              <a:rPr lang="en-US" sz="2400" noProof="1" smtClean="0"/>
              <a:t>Console.WriteLine(matrix.GetLength(0</a:t>
            </a:r>
            <a:r>
              <a:rPr lang="en-US" sz="2400" noProof="1"/>
              <a:t>));</a:t>
            </a:r>
          </a:p>
          <a:p>
            <a:r>
              <a:rPr lang="en-US" sz="2400" noProof="1" smtClean="0"/>
              <a:t>Console.WriteLine(matrix.GetLength(1</a:t>
            </a:r>
            <a:r>
              <a:rPr lang="en-US" sz="2400" noProof="1"/>
              <a:t>));</a:t>
            </a:r>
          </a:p>
          <a:p>
            <a:r>
              <a:rPr lang="en-US" sz="2400" noProof="1" smtClean="0"/>
              <a:t>Console.WriteLine(sum</a:t>
            </a:r>
            <a:r>
              <a:rPr lang="en-US" sz="2400" noProof="1"/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https://judge.softuni.bg/Contests/599/Multidimensional-Arrays-Lab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936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matrix sizes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 matrix from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 of all numbers </a:t>
            </a:r>
            <a:r>
              <a:rPr lang="en-US" dirty="0"/>
              <a:t>in matrix columns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Columns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https://judge.softuni.bg/Contests/599/Multidimensional-Arrays-Lab</a:t>
            </a:r>
            <a:endParaRPr lang="en-US" sz="20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22943" y="3782634"/>
            <a:ext cx="21717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7 1 3 3 2 1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1 3 9 8 5 6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4 6 7 9 1 0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964981" y="3413302"/>
            <a:ext cx="609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351212" y="4418676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67C2DEF-5F86-4897-9F12-1257BE49C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503" y="3782634"/>
            <a:ext cx="122336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4 5 6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7 8 9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FC03C8B-AFB0-43B1-8A39-78F23458E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5212" y="3967298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686209EA-B5AE-4AC6-9159-EC3D81B4440F}"/>
              </a:ext>
            </a:extLst>
          </p:cNvPr>
          <p:cNvSpPr/>
          <p:nvPr/>
        </p:nvSpPr>
        <p:spPr>
          <a:xfrm>
            <a:off x="7141442" y="4418676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830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3212" y="1371600"/>
            <a:ext cx="115824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/>
              <a:t>var sizes = Console.ReadLine()</a:t>
            </a:r>
          </a:p>
          <a:p>
            <a:r>
              <a:rPr lang="en-US" sz="2400" noProof="1"/>
              <a:t>                   .Split(", ").Select(int.Parse).ToArray();</a:t>
            </a:r>
          </a:p>
          <a:p>
            <a:r>
              <a:rPr lang="en-US" sz="2400" noProof="1">
                <a:solidFill>
                  <a:schemeClr val="bg1"/>
                </a:solidFill>
              </a:rPr>
              <a:t>int[,]</a:t>
            </a:r>
            <a:r>
              <a:rPr lang="en-US" sz="2400" noProof="1"/>
              <a:t> matrix = new int[sizes[0], sizes[1]];</a:t>
            </a:r>
          </a:p>
          <a:p>
            <a:r>
              <a:rPr lang="en-US" sz="2400" noProof="1"/>
              <a:t>for (int r = 0; r &lt; matrix.</a:t>
            </a:r>
            <a:r>
              <a:rPr lang="en-US" sz="2400" noProof="1">
                <a:solidFill>
                  <a:schemeClr val="bg1"/>
                </a:solidFill>
              </a:rPr>
              <a:t>GetLength(0)</a:t>
            </a:r>
            <a:r>
              <a:rPr lang="en-US" sz="2400" noProof="1"/>
              <a:t>; r++) {</a:t>
            </a:r>
          </a:p>
          <a:p>
            <a:r>
              <a:rPr lang="en-US" sz="2400" noProof="1"/>
              <a:t>  var col = Console.ReadLine().Split().Select(int.Parse).ToArray();</a:t>
            </a:r>
          </a:p>
          <a:p>
            <a:r>
              <a:rPr lang="en-US" sz="2400" noProof="1"/>
              <a:t>  for (int c = 0; c &lt; matrix.</a:t>
            </a:r>
            <a:r>
              <a:rPr lang="en-US" sz="2400" noProof="1">
                <a:solidFill>
                  <a:schemeClr val="bg1"/>
                </a:solidFill>
              </a:rPr>
              <a:t>GetLength(1)</a:t>
            </a:r>
            <a:r>
              <a:rPr lang="en-US" sz="2400" noProof="1"/>
              <a:t>; c++) {</a:t>
            </a:r>
          </a:p>
          <a:p>
            <a:r>
              <a:rPr lang="en-US" sz="2400" noProof="1"/>
              <a:t>    matrix</a:t>
            </a:r>
            <a:r>
              <a:rPr lang="en-US" sz="2400" noProof="1">
                <a:solidFill>
                  <a:schemeClr val="bg1"/>
                </a:solidFill>
              </a:rPr>
              <a:t>[r, c]</a:t>
            </a:r>
            <a:r>
              <a:rPr lang="en-US" sz="2400" noProof="1"/>
              <a:t> = col[c];</a:t>
            </a:r>
          </a:p>
          <a:p>
            <a:r>
              <a:rPr lang="en-US" sz="2400" noProof="1"/>
              <a:t>  }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https://judge.softuni.bg/Contests/599/Multidimensional-Arrays-Lab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405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27212" y="1371600"/>
            <a:ext cx="8534400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nb-NO" dirty="0"/>
              <a:t>for (int c = 0; c &lt; matrix.</a:t>
            </a:r>
            <a:r>
              <a:rPr lang="nb-NO" dirty="0">
                <a:solidFill>
                  <a:schemeClr val="bg1"/>
                </a:solidFill>
              </a:rPr>
              <a:t>GetLength(1)</a:t>
            </a:r>
            <a:r>
              <a:rPr lang="nb-NO" dirty="0"/>
              <a:t>; c++) </a:t>
            </a:r>
            <a:r>
              <a:rPr lang="en-GB" dirty="0"/>
              <a:t>{</a:t>
            </a:r>
          </a:p>
          <a:p>
            <a:r>
              <a:rPr lang="en-GB" dirty="0"/>
              <a:t>  int sum = 0;</a:t>
            </a:r>
          </a:p>
          <a:p>
            <a:r>
              <a:rPr lang="pt-BR" dirty="0"/>
              <a:t>  for (int r = 0; r &lt; matrix.</a:t>
            </a:r>
            <a:r>
              <a:rPr lang="pt-BR" dirty="0">
                <a:solidFill>
                  <a:schemeClr val="bg1"/>
                </a:solidFill>
              </a:rPr>
              <a:t>GetLength(0)</a:t>
            </a:r>
            <a:r>
              <a:rPr lang="pt-BR" dirty="0"/>
              <a:t>; r++) {</a:t>
            </a:r>
          </a:p>
          <a:p>
            <a:r>
              <a:rPr lang="en-GB" dirty="0"/>
              <a:t>    sum += matrix</a:t>
            </a:r>
            <a:r>
              <a:rPr lang="en-GB" dirty="0">
                <a:solidFill>
                  <a:schemeClr val="bg1"/>
                </a:solidFill>
              </a:rPr>
              <a:t>[r, c]</a:t>
            </a:r>
            <a:r>
              <a:rPr lang="en-GB" dirty="0"/>
              <a:t>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  Console.WriteLine(sum);</a:t>
            </a:r>
          </a:p>
          <a:p>
            <a:r>
              <a:rPr lang="en-GB" dirty="0"/>
              <a:t>}</a:t>
            </a:r>
            <a:endParaRPr lang="en-US" sz="2400" noProof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https://judge.softuni.bg/Contests/599/Multidimensional-Arrays-Lab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375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2x2 square </a:t>
            </a:r>
            <a:r>
              <a:rPr lang="en-US" dirty="0"/>
              <a:t>with max sum in given matrix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 matrix from the console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biggest sum </a:t>
            </a:r>
            <a:r>
              <a:rPr lang="en-US" dirty="0"/>
              <a:t>of 2x2 submatrix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Print result like new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Square with Maximum 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65157" y="3909301"/>
            <a:ext cx="37719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{7, 1, 3, 3, 2, 1},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{1, 3, 9, 8, 5, 6},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{4, 6, 7, 9, 1, 0}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789612" y="4284046"/>
            <a:ext cx="762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9 8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7 9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https://judge.softuni.bg/Contests/599/Multidimensional-Arrays-Lab</a:t>
            </a:r>
            <a:endParaRPr lang="en-US" sz="2000" dirty="0"/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74556B66-36FE-484C-B5B9-D8BD438A1A91}"/>
              </a:ext>
            </a:extLst>
          </p:cNvPr>
          <p:cNvSpPr/>
          <p:nvPr/>
        </p:nvSpPr>
        <p:spPr>
          <a:xfrm>
            <a:off x="5134734" y="4730009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333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Square with Maximum 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71588" y="1319397"/>
            <a:ext cx="9245647" cy="47116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noProof="1" smtClean="0">
                <a:solidFill>
                  <a:schemeClr val="accent2"/>
                </a:solidFill>
              </a:rPr>
              <a:t>//</a:t>
            </a:r>
            <a:r>
              <a:rPr lang="en-US" sz="2200" noProof="1" smtClean="0">
                <a:solidFill>
                  <a:schemeClr val="accent2"/>
                </a:solidFill>
              </a:rPr>
              <a:t>TODO: </a:t>
            </a:r>
            <a:r>
              <a:rPr lang="en-US" sz="2200" i="1" noProof="1" smtClean="0">
                <a:solidFill>
                  <a:schemeClr val="accent2"/>
                </a:solidFill>
              </a:rPr>
              <a:t>Read the input from the console</a:t>
            </a:r>
            <a:endParaRPr lang="bg-BG" sz="2200" i="1" noProof="1" smtClean="0">
              <a:solidFill>
                <a:schemeClr val="accent2"/>
              </a:solidFill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chemeClr val="tx1">
                    <a:lumMod val="75000"/>
                  </a:schemeClr>
                </a:solidFill>
              </a:rPr>
              <a:t>for </a:t>
            </a: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(int row = 0; row &lt; matrix.Length - 1; row++)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  for (int col = 0; col &lt; matrix[row].Length - 1; col++)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    var newSquareSum = matrix[row,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                       matrix[row + 1,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                       matrix[row, col + 1]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                       matrix[row + 1, col + 1];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en-US" sz="2200" i="1" noProof="1">
                <a:solidFill>
                  <a:schemeClr val="accent2"/>
                </a:solidFill>
              </a:rPr>
              <a:t>//</a:t>
            </a:r>
            <a:r>
              <a:rPr lang="en-US" sz="2200" noProof="1">
                <a:solidFill>
                  <a:schemeClr val="accent2"/>
                </a:solidFill>
              </a:rPr>
              <a:t>TODO:</a:t>
            </a:r>
            <a:r>
              <a:rPr lang="en-US" sz="2200" i="1" noProof="1">
                <a:solidFill>
                  <a:schemeClr val="accent2"/>
                </a:solidFill>
              </a:rPr>
              <a:t> Check if the sum is bigger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chemeClr val="tx1">
                    <a:lumMod val="75000"/>
                  </a:schemeClr>
                </a:solidFill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chemeClr val="accent2"/>
                </a:solidFill>
              </a:rPr>
              <a:t>//TODO: </a:t>
            </a:r>
            <a:r>
              <a:rPr lang="en-US" sz="2200" i="1" noProof="1" smtClean="0">
                <a:solidFill>
                  <a:schemeClr val="accent2"/>
                </a:solidFill>
              </a:rPr>
              <a:t>Print the square with the max sum</a:t>
            </a:r>
            <a:r>
              <a:rPr lang="en-US" sz="2200" noProof="1" smtClean="0">
                <a:solidFill>
                  <a:schemeClr val="tx1">
                    <a:lumMod val="75000"/>
                  </a:schemeClr>
                </a:solidFill>
              </a:rPr>
              <a:t>	</a:t>
            </a:r>
            <a:endParaRPr lang="en-US" sz="2200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https://judge.softuni.bg/Contests/599/Multidimensional-Arrays-Lab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863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4795935"/>
          </a:xfrm>
        </p:spPr>
        <p:txBody>
          <a:bodyPr>
            <a:normAutofit fontScale="92500" lnSpcReduction="10000"/>
          </a:bodyPr>
          <a:lstStyle/>
          <a:p>
            <a:r>
              <a:rPr lang="en-GB" sz="3600" dirty="0"/>
              <a:t>Matrices and Multidimensional Arrays</a:t>
            </a:r>
          </a:p>
          <a:p>
            <a:pPr lvl="1"/>
            <a:r>
              <a:rPr lang="en-GB" sz="3200" dirty="0"/>
              <a:t>Creating</a:t>
            </a:r>
          </a:p>
          <a:p>
            <a:pPr lvl="1"/>
            <a:r>
              <a:rPr lang="en-GB" sz="3200" dirty="0"/>
              <a:t>Accessing elements</a:t>
            </a:r>
          </a:p>
          <a:p>
            <a:pPr lvl="1"/>
            <a:r>
              <a:rPr lang="en-GB" sz="3200" dirty="0"/>
              <a:t>Reading and Printing</a:t>
            </a:r>
          </a:p>
          <a:p>
            <a:r>
              <a:rPr lang="en-US" sz="3600" dirty="0"/>
              <a:t>Jagged Arrays (arrays of arrays)</a:t>
            </a:r>
          </a:p>
          <a:p>
            <a:pPr lvl="1"/>
            <a:r>
              <a:rPr lang="en-GB" sz="3200" dirty="0"/>
              <a:t>Creating</a:t>
            </a:r>
          </a:p>
          <a:p>
            <a:pPr lvl="1"/>
            <a:r>
              <a:rPr lang="en-GB" sz="3200" dirty="0"/>
              <a:t>Accessing elements</a:t>
            </a:r>
          </a:p>
          <a:p>
            <a:pPr lvl="1"/>
            <a:r>
              <a:rPr lang="en-GB" sz="3200" dirty="0"/>
              <a:t>Reading and Printing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Jagged Arrays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ECE79B-CB25-402D-B64B-3819FB649913}"/>
              </a:ext>
            </a:extLst>
          </p:cNvPr>
          <p:cNvGrpSpPr/>
          <p:nvPr/>
        </p:nvGrpSpPr>
        <p:grpSpPr>
          <a:xfrm>
            <a:off x="4722812" y="1878435"/>
            <a:ext cx="2938792" cy="1507921"/>
            <a:chOff x="4722812" y="1878435"/>
            <a:chExt cx="2938792" cy="1507921"/>
          </a:xfrm>
        </p:grpSpPr>
        <p:pic>
          <p:nvPicPr>
            <p:cNvPr id="28" name="Picture 1" descr="C:\Trash\array.png">
              <a:extLst>
                <a:ext uri="{FF2B5EF4-FFF2-40B4-BE49-F238E27FC236}">
                  <a16:creationId xmlns:a16="http://schemas.microsoft.com/office/drawing/2014/main" id="{33C086ED-0AA7-493D-B798-0BE07E1AB5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1878435"/>
              <a:ext cx="1747891" cy="533658"/>
            </a:xfrm>
            <a:prstGeom prst="rect">
              <a:avLst/>
            </a:prstGeom>
          </p:spPr>
        </p:pic>
        <p:pic>
          <p:nvPicPr>
            <p:cNvPr id="29" name="Picture 1" descr="C:\Trash\array.png">
              <a:extLst>
                <a:ext uri="{FF2B5EF4-FFF2-40B4-BE49-F238E27FC236}">
                  <a16:creationId xmlns:a16="http://schemas.microsoft.com/office/drawing/2014/main" id="{45D650B7-A8F5-432E-9CC8-1A3725121C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2367893"/>
              <a:ext cx="2307271" cy="533658"/>
            </a:xfrm>
            <a:prstGeom prst="rect">
              <a:avLst/>
            </a:prstGeom>
          </p:spPr>
        </p:pic>
        <p:pic>
          <p:nvPicPr>
            <p:cNvPr id="32" name="Picture 1" descr="C:\Trash\array.png">
              <a:extLst>
                <a:ext uri="{FF2B5EF4-FFF2-40B4-BE49-F238E27FC236}">
                  <a16:creationId xmlns:a16="http://schemas.microsoft.com/office/drawing/2014/main" id="{9B17AA04-D4AA-435C-B5EC-15E3D7949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5203" y="2852698"/>
              <a:ext cx="2936401" cy="5336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5071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Jagged arrays </a:t>
            </a:r>
            <a:r>
              <a:rPr lang="en-US" dirty="0"/>
              <a:t>are multidimensional arrays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But each dimension has different size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A jagged array is an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array of arrays</a:t>
            </a:r>
          </a:p>
          <a:p>
            <a:pPr lvl="1">
              <a:buClr>
                <a:srgbClr val="234465"/>
              </a:buClr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Each </a:t>
            </a:r>
            <a:r>
              <a:rPr lang="en-US" dirty="0"/>
              <a:t>of the arrays has </a:t>
            </a:r>
            <a:r>
              <a:rPr lang="en-US" b="1" dirty="0">
                <a:solidFill>
                  <a:schemeClr val="bg1"/>
                </a:solidFill>
              </a:rPr>
              <a:t>different length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Accessing element</a:t>
            </a:r>
          </a:p>
          <a:p>
            <a:pPr lvl="1"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Jagged Array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894012" y="3882740"/>
            <a:ext cx="5369792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int[][] jagged = new int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[3][]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jagged[0] = new int[3];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jagged[1] = new int[2];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F5EEB1-1A4B-41B6-BFA2-94ADAF15C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2" y="5710535"/>
            <a:ext cx="536979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element = jagged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[0][0]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2D66C723-6911-4A8B-B68F-F2E91B3D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836" y="6315535"/>
            <a:ext cx="1635340" cy="416015"/>
          </a:xfrm>
          <a:prstGeom prst="wedgeRoundRectCallout">
            <a:avLst>
              <a:gd name="adj1" fmla="val -59940"/>
              <a:gd name="adj2" fmla="val -55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D799F1EB-BDD7-460C-928D-3EA8EB246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812" y="5222852"/>
            <a:ext cx="1486246" cy="416015"/>
          </a:xfrm>
          <a:prstGeom prst="wedgeRoundRectCallout">
            <a:avLst>
              <a:gd name="adj1" fmla="val -60547"/>
              <a:gd name="adj2" fmla="val 579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08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a Jagged Array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55712" y="1255295"/>
            <a:ext cx="9677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int[][] jagged = new int[5][];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jagged.Length; row++)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string[] inputNumbers = Console.ReadLine().Split(' ');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jagged[row] = new int[inputNumbers.Length];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jagged[row].Lenght; col++)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jagged[row][col] = int.Parse(inputNumbers[col]);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9798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6D050D-E39B-4832-965A-F47A19FC3A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For-loop</a:t>
            </a:r>
          </a:p>
          <a:p>
            <a:endParaRPr lang="en-GB" dirty="0"/>
          </a:p>
          <a:p>
            <a:endParaRPr lang="en-GB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r>
              <a:rPr lang="en-GB" dirty="0"/>
              <a:t>Foreach loop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B22CC7-102D-46D7-AB8A-C9B7030B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</a:t>
            </a:r>
            <a:r>
              <a:rPr lang="bg-BG" dirty="0"/>
              <a:t>а </a:t>
            </a:r>
            <a:r>
              <a:rPr lang="en-GB" dirty="0"/>
              <a:t>Jagged Array -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71074-FF2E-46CA-8FFD-C7875AB6471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236908F-E1CD-40F7-A75F-41503EEED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1871008"/>
            <a:ext cx="910445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ReadMatrix();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matrix[row].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matrix[row][col]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Console.WriteLine();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15A88DB-A146-4803-AAFF-495A514BA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14" y="4487679"/>
            <a:ext cx="910445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ReadMatrix();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 row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Console.WriteLine(string.Join(" ", row));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D15F48C9-EE66-46F7-B0EA-59EBAAA10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12" y="1430700"/>
            <a:ext cx="2590800" cy="727481"/>
          </a:xfrm>
          <a:prstGeom prst="wedgeRoundRectCallout">
            <a:avLst>
              <a:gd name="adj1" fmla="val -59170"/>
              <a:gd name="adj2" fmla="val 42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 custom method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615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4BD25A-49B3-4AF8-985E-0900D46C7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On the first line you will get matrix rows</a:t>
            </a:r>
          </a:p>
          <a:p>
            <a:r>
              <a:rPr lang="en-GB" dirty="0"/>
              <a:t>On next rows lines you will get elements for each column</a:t>
            </a:r>
          </a:p>
          <a:p>
            <a:r>
              <a:rPr lang="en-GB" dirty="0"/>
              <a:t>Until you receive "</a:t>
            </a:r>
            <a:r>
              <a:rPr lang="en-GB" b="1" dirty="0">
                <a:solidFill>
                  <a:schemeClr val="bg1"/>
                </a:solidFill>
              </a:rPr>
              <a:t>END</a:t>
            </a:r>
            <a:r>
              <a:rPr lang="en-GB" dirty="0"/>
              <a:t>", read commands</a:t>
            </a:r>
          </a:p>
          <a:p>
            <a:pPr lvl="1"/>
            <a:r>
              <a:rPr lang="en-GB" dirty="0"/>
              <a:t>Add {row} {col} {value}</a:t>
            </a:r>
          </a:p>
          <a:p>
            <a:pPr lvl="1"/>
            <a:r>
              <a:rPr lang="en-GB" dirty="0"/>
              <a:t>Subtract {row} {col} {value}</a:t>
            </a:r>
          </a:p>
          <a:p>
            <a:r>
              <a:rPr lang="en-GB" dirty="0"/>
              <a:t>If the coordinates are invalid print "Invalid coordinates“</a:t>
            </a:r>
          </a:p>
          <a:p>
            <a:r>
              <a:rPr lang="en-GB" dirty="0"/>
              <a:t>When you receive "END" you should print the matrix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86C0692-EF38-4EB9-A136-51B3C648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Jagged-Array Modification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3EA42-3997-40B0-AE95-E281843688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D0F9C-492C-49CA-B976-F4EF7E4EC85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https://judge.softuni.bg/Contests/599/Multidimensional-Arrays-Lab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740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32012" y="1295400"/>
            <a:ext cx="79248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int rowSize = int.Parse(Console.ReadLine());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int[][]</a:t>
            </a:r>
            <a:r>
              <a:rPr lang="en-US" sz="2400" b="1" noProof="1">
                <a:latin typeface="Consolas" panose="020B0609020204030204" pitchFamily="49" charset="0"/>
              </a:rPr>
              <a:t> matrix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new int[rowSize][]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for (int r = 0; r &lt; rowSize; r++)</a:t>
            </a:r>
          </a:p>
          <a:p>
            <a:r>
              <a:rPr lang="en-US" sz="2400" b="1" noProof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</a:t>
            </a:r>
            <a:r>
              <a:rPr lang="en-US" sz="2400" b="1" noProof="1" smtClean="0">
                <a:latin typeface="Consolas" panose="020B0609020204030204" pitchFamily="49" charset="0"/>
              </a:rPr>
              <a:t> </a:t>
            </a:r>
            <a:r>
              <a:rPr lang="en-US" sz="2400" b="1" noProof="1" smtClean="0">
                <a:latin typeface="Consolas" panose="020B0609020204030204" pitchFamily="49" charset="0"/>
              </a:rPr>
              <a:t>int</a:t>
            </a:r>
            <a:r>
              <a:rPr lang="en-US" sz="2400" b="1" noProof="1">
                <a:latin typeface="Consolas" panose="020B0609020204030204" pitchFamily="49" charset="0"/>
              </a:rPr>
              <a:t>[] col </a:t>
            </a:r>
            <a:r>
              <a:rPr lang="en-US" sz="2400" b="1" noProof="1" smtClean="0">
                <a:latin typeface="Consolas" panose="020B0609020204030204" pitchFamily="49" charset="0"/>
              </a:rPr>
              <a:t>= Console.ReadLine()</a:t>
            </a:r>
          </a:p>
          <a:p>
            <a:r>
              <a:rPr lang="en-US" sz="2400" b="1" noProof="1" smtClean="0">
                <a:latin typeface="Consolas" panose="020B0609020204030204" pitchFamily="49" charset="0"/>
              </a:rPr>
              <a:t>                     .</a:t>
            </a:r>
            <a:r>
              <a:rPr lang="en-US" sz="2400" b="1" noProof="1">
                <a:latin typeface="Consolas" panose="020B0609020204030204" pitchFamily="49" charset="0"/>
              </a:rPr>
              <a:t>Split</a:t>
            </a:r>
            <a:r>
              <a:rPr lang="en-US" sz="2400" b="1" noProof="1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2400" b="1" noProof="1" smtClean="0">
                <a:latin typeface="Consolas" panose="020B0609020204030204" pitchFamily="49" charset="0"/>
              </a:rPr>
              <a:t>                     .</a:t>
            </a:r>
            <a:r>
              <a:rPr lang="en-US" sz="2400" b="1" noProof="1">
                <a:latin typeface="Consolas" panose="020B0609020204030204" pitchFamily="49" charset="0"/>
              </a:rPr>
              <a:t>Select(int.Parse</a:t>
            </a:r>
            <a:r>
              <a:rPr lang="en-US" sz="2400" b="1" noProof="1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2400" b="1" noProof="1" smtClean="0">
                <a:latin typeface="Consolas" panose="020B0609020204030204" pitchFamily="49" charset="0"/>
              </a:rPr>
              <a:t>                     .</a:t>
            </a:r>
            <a:r>
              <a:rPr lang="en-US" sz="2400" b="1" noProof="1" smtClean="0">
                <a:latin typeface="Consolas" panose="020B0609020204030204" pitchFamily="49" charset="0"/>
              </a:rPr>
              <a:t>ToArray</a:t>
            </a:r>
            <a:r>
              <a:rPr lang="en-US" sz="24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matrix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[r]</a:t>
            </a:r>
            <a:r>
              <a:rPr lang="en-US" sz="2400" b="1" noProof="1">
                <a:latin typeface="Consolas" panose="020B0609020204030204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col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 smtClean="0">
                <a:latin typeface="Consolas" panose="020B0609020204030204" pitchFamily="49" charset="0"/>
              </a:rPr>
              <a:t>}</a:t>
            </a:r>
          </a:p>
          <a:p>
            <a:r>
              <a:rPr lang="en-US" sz="2400" b="1" i="1" noProof="1" smtClean="0">
                <a:solidFill>
                  <a:schemeClr val="accent2"/>
                </a:solidFill>
                <a:latin typeface="Consolas" panose="020B0609020204030204" pitchFamily="49" charset="0"/>
              </a:rPr>
              <a:t>//continues on the next slide</a:t>
            </a:r>
            <a:endParaRPr lang="en-US" sz="24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Jagged-Array Modification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D0F9C-492C-49CA-B976-F4EF7E4EC85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https://judge.softuni.bg/Contests/599/Multidimensional-Arrays-Lab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011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2412" y="1295400"/>
            <a:ext cx="9144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string line;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while ((line = Console.ReadLine()) != "END</a:t>
            </a:r>
            <a:r>
              <a:rPr lang="en-US" sz="2400" b="1" noProof="1" smtClean="0">
                <a:latin typeface="Consolas" panose="020B0609020204030204" pitchFamily="49" charset="0"/>
              </a:rPr>
              <a:t>") {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  string[] tokens = line.Split();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string command = tokens[0];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row = int.Parse(tokens[1]);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col = int.Parse(tokens[2]);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value = int.Parse(tokens[3]);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row &lt; 0</a:t>
            </a:r>
            <a:r>
              <a:rPr lang="en-US" sz="2400" b="1" noProof="1">
                <a:latin typeface="Consolas" panose="020B0609020204030204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row &gt;= matrix.Length</a:t>
            </a:r>
            <a:r>
              <a:rPr lang="en-US" sz="2400" b="1" noProof="1">
                <a:latin typeface="Consolas" panose="020B0609020204030204" pitchFamily="49" charset="0"/>
              </a:rPr>
              <a:t> || … 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{ Console.WriteLine("Invalid coordinates");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else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{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Execute the command</a:t>
            </a:r>
            <a:r>
              <a:rPr lang="en-US" sz="2400" b="1" noProof="1">
                <a:latin typeface="Consolas" panose="020B0609020204030204" pitchFamily="49" charset="0"/>
              </a:rPr>
              <a:t> }</a:t>
            </a:r>
          </a:p>
          <a:p>
            <a:r>
              <a:rPr lang="en-US" sz="2400" b="1" noProof="1" smtClean="0">
                <a:latin typeface="Consolas" panose="020B0609020204030204" pitchFamily="49" charset="0"/>
              </a:rPr>
              <a:t>}</a:t>
            </a:r>
          </a:p>
          <a:p>
            <a:r>
              <a:rPr lang="en-US" sz="2400" b="1" i="1" noProof="1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Print the matrix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Jagged-Array Modification 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D0F9C-492C-49CA-B976-F4EF7E4EC85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https://judge.softuni.bg/Contests/599/Multidimensional-Arrays-Lab</a:t>
            </a:r>
            <a:endParaRPr lang="en-US" sz="2000" dirty="0"/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06403315-4B3A-47DC-91B4-7112A5E5E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7612" y="3352800"/>
            <a:ext cx="2514600" cy="492297"/>
          </a:xfrm>
          <a:prstGeom prst="wedgeRoundRectCallout">
            <a:avLst>
              <a:gd name="adj1" fmla="val -55148"/>
              <a:gd name="adj2" fmla="val 533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and the col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599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4BD25A-49B3-4AF8-985E-0900D46C7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Read a set of numbers and group them by </a:t>
            </a:r>
            <a:r>
              <a:rPr lang="bg-BG" dirty="0"/>
              <a:t/>
            </a:r>
            <a:br>
              <a:rPr lang="bg-BG" dirty="0"/>
            </a:br>
            <a:r>
              <a:rPr lang="en-GB" dirty="0"/>
              <a:t>their remainder when dividing to 3 (0, 1 and 2)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GB" dirty="0"/>
              <a:t>Print each group on a new line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86C0692-EF38-4EB9-A136-51B3C648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Group Numbers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3EA42-3997-40B0-AE95-E281843688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D535F02-9F13-44DF-BAD3-39F277CED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2480608"/>
            <a:ext cx="20955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1, 4,</a:t>
            </a:r>
          </a:p>
          <a:p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113, 55,</a:t>
            </a:r>
          </a:p>
          <a:p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3, 1, </a:t>
            </a:r>
          </a:p>
          <a:p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2, 66,</a:t>
            </a:r>
          </a:p>
          <a:p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557, 124, 2</a:t>
            </a: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ight Arrow 3">
            <a:extLst>
              <a:ext uri="{FF2B5EF4-FFF2-40B4-BE49-F238E27FC236}">
                <a16:creationId xmlns:a16="http://schemas.microsoft.com/office/drawing/2014/main" id="{3CBA3221-279A-49B7-B41E-7B4B90DAE399}"/>
              </a:ext>
            </a:extLst>
          </p:cNvPr>
          <p:cNvSpPr/>
          <p:nvPr/>
        </p:nvSpPr>
        <p:spPr>
          <a:xfrm>
            <a:off x="3361342" y="3274940"/>
            <a:ext cx="457200" cy="35032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7EFF1E3-8F3C-4842-A09F-F59FE4737D81}"/>
              </a:ext>
            </a:extLst>
          </p:cNvPr>
          <p:cNvGrpSpPr/>
          <p:nvPr/>
        </p:nvGrpSpPr>
        <p:grpSpPr>
          <a:xfrm>
            <a:off x="4019172" y="2541995"/>
            <a:ext cx="3803169" cy="1816216"/>
            <a:chOff x="4019172" y="2618195"/>
            <a:chExt cx="3803169" cy="181621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044D206-3348-48DF-90F7-6E4B7458A3E4}"/>
                </a:ext>
              </a:extLst>
            </p:cNvPr>
            <p:cNvGrpSpPr/>
            <p:nvPr/>
          </p:nvGrpSpPr>
          <p:grpSpPr>
            <a:xfrm>
              <a:off x="4019172" y="3824811"/>
              <a:ext cx="3040673" cy="609600"/>
              <a:chOff x="4019172" y="3824811"/>
              <a:chExt cx="3040673" cy="6096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01ED3DB-1546-4D60-817E-4588B6E98708}"/>
                  </a:ext>
                </a:extLst>
              </p:cNvPr>
              <p:cNvSpPr/>
              <p:nvPr/>
            </p:nvSpPr>
            <p:spPr bwMode="auto">
              <a:xfrm>
                <a:off x="6297845" y="3824811"/>
                <a:ext cx="762000" cy="6096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9E8D8DD-9665-4BB7-9383-879411527A88}"/>
                  </a:ext>
                </a:extLst>
              </p:cNvPr>
              <p:cNvSpPr/>
              <p:nvPr/>
            </p:nvSpPr>
            <p:spPr bwMode="auto">
              <a:xfrm>
                <a:off x="5531098" y="3824811"/>
                <a:ext cx="762000" cy="6096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557</a:t>
                </a:r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40551CA-6158-407F-B937-A907F12C5962}"/>
                  </a:ext>
                </a:extLst>
              </p:cNvPr>
              <p:cNvSpPr/>
              <p:nvPr/>
            </p:nvSpPr>
            <p:spPr bwMode="auto">
              <a:xfrm>
                <a:off x="4769098" y="3824811"/>
                <a:ext cx="762000" cy="6096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bg-BG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60C54EF-0476-4EB5-A4EE-EB79631F88B3}"/>
                  </a:ext>
                </a:extLst>
              </p:cNvPr>
              <p:cNvSpPr/>
              <p:nvPr/>
            </p:nvSpPr>
            <p:spPr bwMode="auto">
              <a:xfrm>
                <a:off x="4019172" y="3824811"/>
                <a:ext cx="762000" cy="6096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113</a:t>
                </a:r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64825BA-8F6B-41A9-8BCC-1197134E01CC}"/>
                </a:ext>
              </a:extLst>
            </p:cNvPr>
            <p:cNvGrpSpPr/>
            <p:nvPr/>
          </p:nvGrpSpPr>
          <p:grpSpPr>
            <a:xfrm>
              <a:off x="4019172" y="3221503"/>
              <a:ext cx="3803169" cy="609600"/>
              <a:chOff x="5256212" y="5105398"/>
              <a:chExt cx="3803169" cy="6096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4632821-A1E9-4674-AF13-A241AFBD75B2}"/>
                  </a:ext>
                </a:extLst>
              </p:cNvPr>
              <p:cNvSpPr/>
              <p:nvPr/>
            </p:nvSpPr>
            <p:spPr bwMode="auto">
              <a:xfrm>
                <a:off x="7533823" y="5105398"/>
                <a:ext cx="762000" cy="6096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85C5056-4120-4FE4-B6D6-D3721190763D}"/>
                  </a:ext>
                </a:extLst>
              </p:cNvPr>
              <p:cNvSpPr/>
              <p:nvPr/>
            </p:nvSpPr>
            <p:spPr bwMode="auto">
              <a:xfrm>
                <a:off x="6768138" y="5105398"/>
                <a:ext cx="762000" cy="6096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55</a:t>
                </a:r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5127930-E997-47EB-BF36-33B20AA7B980}"/>
                  </a:ext>
                </a:extLst>
              </p:cNvPr>
              <p:cNvSpPr/>
              <p:nvPr/>
            </p:nvSpPr>
            <p:spPr bwMode="auto">
              <a:xfrm>
                <a:off x="6006138" y="5105398"/>
                <a:ext cx="762000" cy="6096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08EF81C-0664-4008-A9FA-C23EA92EE012}"/>
                  </a:ext>
                </a:extLst>
              </p:cNvPr>
              <p:cNvSpPr/>
              <p:nvPr/>
            </p:nvSpPr>
            <p:spPr bwMode="auto">
              <a:xfrm>
                <a:off x="5256212" y="5105398"/>
                <a:ext cx="762000" cy="6096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bg-BG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790DA7-0125-410D-ABF2-F9869936CC70}"/>
                  </a:ext>
                </a:extLst>
              </p:cNvPr>
              <p:cNvSpPr/>
              <p:nvPr/>
            </p:nvSpPr>
            <p:spPr bwMode="auto">
              <a:xfrm>
                <a:off x="8297381" y="5105398"/>
                <a:ext cx="762000" cy="6096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bg-BG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124</a:t>
                </a:r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420AABA-FF69-4659-A7A9-ACC71B9B371E}"/>
                </a:ext>
              </a:extLst>
            </p:cNvPr>
            <p:cNvGrpSpPr/>
            <p:nvPr/>
          </p:nvGrpSpPr>
          <p:grpSpPr>
            <a:xfrm>
              <a:off x="4019172" y="2618195"/>
              <a:ext cx="1511926" cy="609600"/>
              <a:chOff x="5256212" y="5105398"/>
              <a:chExt cx="1511926" cy="6096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239A029-673A-4312-841B-63879B508A27}"/>
                  </a:ext>
                </a:extLst>
              </p:cNvPr>
              <p:cNvSpPr/>
              <p:nvPr/>
            </p:nvSpPr>
            <p:spPr bwMode="auto">
              <a:xfrm>
                <a:off x="6006138" y="5105398"/>
                <a:ext cx="762000" cy="6096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66</a:t>
                </a:r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2134A5F-E627-4D6C-9AF0-E8A576359E8C}"/>
                  </a:ext>
                </a:extLst>
              </p:cNvPr>
              <p:cNvSpPr/>
              <p:nvPr/>
            </p:nvSpPr>
            <p:spPr bwMode="auto">
              <a:xfrm>
                <a:off x="5256212" y="5105398"/>
                <a:ext cx="762000" cy="6096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464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2412" y="1295400"/>
            <a:ext cx="9144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int[] numbers =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{ 1, 4, 113, 55, 3, 1, 2, 66, 557, 124, 2 };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int[] sizes = new int[3];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foreach (var number in numbers)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remainder = </a:t>
            </a:r>
            <a:r>
              <a:rPr lang="en-US" sz="2400" b="1" noProof="1">
                <a:latin typeface="Consolas" panose="020B0609020204030204" pitchFamily="49" charset="0"/>
              </a:rPr>
              <a:t>Math.Abs(number </a:t>
            </a:r>
            <a:r>
              <a:rPr lang="en-US" sz="2400" b="1" noProof="1">
                <a:latin typeface="Consolas" panose="020B0609020204030204" pitchFamily="49" charset="0"/>
              </a:rPr>
              <a:t>% </a:t>
            </a:r>
            <a:r>
              <a:rPr lang="en-US" sz="2400" b="1" noProof="1" smtClean="0">
                <a:latin typeface="Consolas" panose="020B0609020204030204" pitchFamily="49" charset="0"/>
              </a:rPr>
              <a:t>3);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  sizes[remainder]++;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int[][] matrix =  {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new int[sizes[0]],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new int[sizes[1]],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new int[sizes[2]]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Group Numbers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D0F9C-492C-49CA-B976-F4EF7E4EC85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https://judge.softuni.bg/Contests/599/Multidimensional-Arrays-Lab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77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60612" y="1295400"/>
            <a:ext cx="74676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 offsets = new int[3];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(var number in numbers)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remainder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Math.Abs(number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%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3;</a:t>
            </a:r>
            <a:r>
              <a:rPr lang="en-US" sz="2400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index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offsets[remainder];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matrix[remainder][index]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offsets[remainder]++;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(var row in matrix)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Console.WriteLine(string.Join(" ", row));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Group Numbers (2)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DAD586-6DED-411B-837A-4AB8EB9FD71F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https://judge.softuni.bg/Contests/599/Multidimensional-Arrays-Lab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080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549D77-9514-47EC-BEF5-93290E3B5C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program which prints </a:t>
            </a:r>
            <a:br>
              <a:rPr lang="en-GB" dirty="0"/>
            </a:br>
            <a:r>
              <a:rPr lang="en-GB" dirty="0"/>
              <a:t>on the console a </a:t>
            </a:r>
            <a:r>
              <a:rPr lang="en-GB" dirty="0">
                <a:hlinkClick r:id="rId2"/>
              </a:rPr>
              <a:t>Pascal Triangle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DCDFDD0-16D8-4C4C-9F7A-E598ABA6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Pascal Triangle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620FB-9E13-49DB-9ED4-0813830C203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73E3D2B-9963-405E-A538-8B536ED3B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991" y="3678198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F1E9547-10BA-4F0D-8A47-561D43681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013" y="3124200"/>
            <a:ext cx="1473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8243EB4B-3592-4FC7-9046-4A2F20B2B31F}"/>
              </a:ext>
            </a:extLst>
          </p:cNvPr>
          <p:cNvSpPr/>
          <p:nvPr/>
        </p:nvSpPr>
        <p:spPr>
          <a:xfrm>
            <a:off x="5156391" y="3770104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55F5CF7-6599-415B-B31D-08C85E7B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990" y="3649910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471CBA2-0E79-4006-99A4-07045DE0D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2" y="2743200"/>
            <a:ext cx="237634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1 4 6 4 1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1 5 10 10 5 1</a:t>
            </a: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4853D094-307C-49EC-9243-6724CD2A2B5A}"/>
              </a:ext>
            </a:extLst>
          </p:cNvPr>
          <p:cNvSpPr/>
          <p:nvPr/>
        </p:nvSpPr>
        <p:spPr>
          <a:xfrm>
            <a:off x="1218501" y="3739716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5F3426-FD81-4994-95D9-C720267AC59E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https://judge.softuni.bg/Contests/599/Multidimensional-Arrays-Lab</a:t>
            </a:r>
            <a:endParaRPr lang="en-US" sz="2000" dirty="0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1F852B4F-D3F5-4222-BFA5-98C4836B1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850" y="3678198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1EE8E5B4-C2BE-4794-840F-B15BF4956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1872" y="3481863"/>
            <a:ext cx="80154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</p:txBody>
      </p:sp>
      <p:sp>
        <p:nvSpPr>
          <p:cNvPr id="22" name="Right Arrow 11">
            <a:extLst>
              <a:ext uri="{FF2B5EF4-FFF2-40B4-BE49-F238E27FC236}">
                <a16:creationId xmlns:a16="http://schemas.microsoft.com/office/drawing/2014/main" id="{BA50F2A6-00CF-4B21-8EB6-CA4FC9E57C57}"/>
              </a:ext>
            </a:extLst>
          </p:cNvPr>
          <p:cNvSpPr/>
          <p:nvPr/>
        </p:nvSpPr>
        <p:spPr>
          <a:xfrm>
            <a:off x="8190250" y="3770104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251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32559" y="1371600"/>
            <a:ext cx="8523705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int height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long[][]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triangle =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long[height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][];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int currentWidth = 1;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for (long row = 0; row &lt; height;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triangle[row] = new long[currentWidth]</a:t>
            </a:r>
            <a:r>
              <a:rPr lang="en-US" sz="2400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long[] currentRow = triangle[row];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currentRow[0] = 1</a:t>
            </a:r>
            <a:r>
              <a:rPr lang="en-US" sz="2400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currentRow[currentRow.Length - 1] = 1</a:t>
            </a:r>
            <a:r>
              <a:rPr lang="en-US" sz="2400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currentWidth++;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Fill elements for each row (next slide)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Pascal Triangle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BC7C32-4245-4FBE-ACA1-D7892807C22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https://judge.softuni.bg/Contests/599/Multidimensional-Arrays-Lab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534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212" y="1371600"/>
            <a:ext cx="10820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currentRow.Length &gt; 2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i = 1; i &lt; currentRow.Length - 1;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long[]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previousRow =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triangle[row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- 1]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long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prevoiousRowSum = previousRow[i] + previousRow[i - 1];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currentRow[i] = prevoiousRowSum;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//Print triangle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(long[] row in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triangle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Console.WriteLine(string.Join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 ",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row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));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Pascal Triangle</a:t>
            </a:r>
            <a:r>
              <a:rPr lang="bg-BG" dirty="0"/>
              <a:t>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C1B72-3327-4C74-B703-E533479CCD0A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https://judge.softuni.bg/Contests/599/Multidimensional-Arrays-Lab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251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Multidimensional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Have </a:t>
            </a:r>
            <a:r>
              <a:rPr lang="en-US" sz="3400" b="1" dirty="0">
                <a:solidFill>
                  <a:schemeClr val="bg1"/>
                </a:solidFill>
              </a:rPr>
              <a:t>more than one </a:t>
            </a:r>
            <a:r>
              <a:rPr lang="en-US" sz="3400" dirty="0">
                <a:solidFill>
                  <a:schemeClr val="bg2"/>
                </a:solidFill>
              </a:rPr>
              <a:t>dimension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Two-dimensional arrays are like tables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with </a:t>
            </a:r>
            <a:r>
              <a:rPr lang="en-US" sz="3400" b="1" dirty="0">
                <a:solidFill>
                  <a:schemeClr val="bg1"/>
                </a:solidFill>
              </a:rPr>
              <a:t>rows</a:t>
            </a:r>
            <a:r>
              <a:rPr lang="en-US" sz="3400" dirty="0">
                <a:solidFill>
                  <a:schemeClr val="bg2"/>
                </a:solidFill>
              </a:rPr>
              <a:t> and </a:t>
            </a:r>
            <a:r>
              <a:rPr lang="en-US" sz="3400" b="1" dirty="0">
                <a:solidFill>
                  <a:schemeClr val="bg1"/>
                </a:solidFill>
              </a:rPr>
              <a:t>columns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Jagged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Arrays of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Each </a:t>
            </a:r>
            <a:r>
              <a:rPr lang="en-US" sz="3400" b="1" dirty="0">
                <a:solidFill>
                  <a:schemeClr val="bg1"/>
                </a:solidFill>
              </a:rPr>
              <a:t>element</a:t>
            </a:r>
            <a:r>
              <a:rPr lang="en-US" sz="3400" dirty="0">
                <a:solidFill>
                  <a:schemeClr val="bg2"/>
                </a:solidFill>
              </a:rPr>
              <a:t> is an array </a:t>
            </a:r>
            <a:r>
              <a:rPr lang="en-US" sz="3400" b="1" dirty="0">
                <a:solidFill>
                  <a:schemeClr val="bg1"/>
                </a:solidFill>
              </a:rPr>
              <a:t>itself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28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Multidimensional Arrays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Array of Arrays, Matrices and Cubes</a:t>
            </a:r>
          </a:p>
        </p:txBody>
      </p:sp>
      <p:pic>
        <p:nvPicPr>
          <p:cNvPr id="1028" name="Picture 4" descr="Image result for 3d cub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143000"/>
            <a:ext cx="2751997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EB714165-403D-4C77-AB21-81217711A6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4861345"/>
              </p:ext>
            </p:extLst>
          </p:nvPr>
        </p:nvGraphicFramePr>
        <p:xfrm>
          <a:off x="2961537" y="4158834"/>
          <a:ext cx="6732390" cy="2146087"/>
        </p:xfrm>
        <a:graphic>
          <a:graphicData uri="http://schemas.openxmlformats.org/drawingml/2006/table">
            <a:tbl>
              <a:tblPr/>
              <a:tblGrid>
                <a:gridCol w="772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867334220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074526016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4042967301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4178697039"/>
                    </a:ext>
                  </a:extLst>
                </a:gridCol>
              </a:tblGrid>
              <a:tr h="587697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ROWS</a:t>
                      </a: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COLS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742">
                <a:tc vMerge="1"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777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777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[2][0]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72949"/>
                  </a:ext>
                </a:extLst>
              </a:tr>
            </a:tbl>
          </a:graphicData>
        </a:graphic>
      </p:graphicFrame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Array is a systematic arrangement of similar objects</a:t>
            </a:r>
          </a:p>
          <a:p>
            <a:pPr>
              <a:lnSpc>
                <a:spcPct val="100000"/>
              </a:lnSpc>
            </a:pPr>
            <a:r>
              <a:rPr lang="en-US" dirty="0"/>
              <a:t>Multidimensional arrays </a:t>
            </a:r>
            <a:br>
              <a:rPr lang="en-US" dirty="0"/>
            </a:br>
            <a:r>
              <a:rPr lang="en-US" dirty="0"/>
              <a:t>have more than one dimension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most used multidimensional arrays are </a:t>
            </a:r>
            <a:br>
              <a:rPr lang="en-US" dirty="0"/>
            </a:br>
            <a:r>
              <a:rPr lang="en-US" dirty="0"/>
              <a:t>the 2-dimensional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Multidimensional Array?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0" name="AutoShape 23"/>
          <p:cNvSpPr>
            <a:spLocks noChangeArrowheads="1"/>
          </p:cNvSpPr>
          <p:nvPr/>
        </p:nvSpPr>
        <p:spPr bwMode="auto">
          <a:xfrm>
            <a:off x="9371012" y="6385195"/>
            <a:ext cx="1635340" cy="416015"/>
          </a:xfrm>
          <a:prstGeom prst="wedgeRoundRectCallout">
            <a:avLst>
              <a:gd name="adj1" fmla="val -73278"/>
              <a:gd name="adj2" fmla="val -570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9847369" y="5693002"/>
            <a:ext cx="1486246" cy="416015"/>
          </a:xfrm>
          <a:prstGeom prst="wedgeRoundRectCallout">
            <a:avLst>
              <a:gd name="adj1" fmla="val -66191"/>
              <a:gd name="adj2" fmla="val 317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3265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Creating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 multidimensional array</a:t>
            </a:r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398" dirty="0"/>
              <a:t>Use the </a:t>
            </a:r>
            <a:r>
              <a:rPr lang="en-US" sz="3398" b="1" dirty="0">
                <a:solidFill>
                  <a:schemeClr val="bg1"/>
                </a:solidFill>
              </a:rPr>
              <a:t>new</a:t>
            </a:r>
            <a:r>
              <a:rPr lang="en-US" sz="3398" dirty="0"/>
              <a:t> keyword</a:t>
            </a:r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398" dirty="0"/>
              <a:t>Must specify the size of each dimension</a:t>
            </a:r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398" dirty="0"/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398" dirty="0"/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398" dirty="0"/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398" dirty="0"/>
              <a:t>This syntax is</a:t>
            </a:r>
            <a:r>
              <a:rPr lang="bg-BG" sz="3398" dirty="0"/>
              <a:t> </a:t>
            </a:r>
            <a:r>
              <a:rPr lang="en-GB" sz="3398" dirty="0"/>
              <a:t>specific only to C#</a:t>
            </a:r>
            <a:endParaRPr lang="en-US" sz="3398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Multidimensional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970212" y="3200400"/>
            <a:ext cx="769619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intMatrix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int[3, 4]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floatMatrix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float[8, 2]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string[,,]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stringCube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string[5, 5, 5]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Initializing with values multidimensional array: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Matrices are represented by a </a:t>
            </a:r>
            <a:r>
              <a:rPr lang="en-US" b="1" dirty="0">
                <a:solidFill>
                  <a:schemeClr val="bg1"/>
                </a:solidFill>
              </a:rPr>
              <a:t>list of rows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Rows consist of </a:t>
            </a:r>
            <a:r>
              <a:rPr lang="en-US" b="1" dirty="0">
                <a:solidFill>
                  <a:schemeClr val="bg1"/>
                </a:solidFill>
              </a:rPr>
              <a:t>list of values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The first dimension comes first, </a:t>
            </a:r>
            <a:br>
              <a:rPr lang="en-US" dirty="0"/>
            </a:br>
            <a:r>
              <a:rPr lang="en-US" dirty="0"/>
              <a:t>the second comes next (</a:t>
            </a:r>
            <a:r>
              <a:rPr lang="en-US" b="1" dirty="0">
                <a:solidFill>
                  <a:schemeClr val="bg1"/>
                </a:solidFill>
              </a:rPr>
              <a:t>inside the first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Initializing Multidimensional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1777767"/>
            <a:ext cx="579120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matrix =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{1, 2, 3, 4},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//row 0 values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{5, 6, 7, 8}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//row 1 values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1957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Accessing N-dimensional array element: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Getting element value: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Setting element value: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3510" y="1910005"/>
            <a:ext cx="578190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nDimensionalArray[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2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… , index</a:t>
            </a:r>
            <a:r>
              <a:rPr lang="en-US" sz="22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3510" y="3019112"/>
            <a:ext cx="7229702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array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{{1, 2}, {3, 4}}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element11 = array[1, 1];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//element11 = 4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3510" y="4343400"/>
            <a:ext cx="8296502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int[,] array = new int[3, 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(int row = 0; row &lt; array.GetLength(0);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for (int col = 0; col &lt; array.GetLength(1);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array[row, col] = row + col;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34D2CF81-C9F0-4F1E-B17F-3A13F5C39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7978" y="3958763"/>
            <a:ext cx="2667000" cy="743860"/>
          </a:xfrm>
          <a:prstGeom prst="wedgeRoundRectCallout">
            <a:avLst>
              <a:gd name="adj1" fmla="val -58344"/>
              <a:gd name="adj2" fmla="val 450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length of the dimension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477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42183" y="1277752"/>
            <a:ext cx="9104457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int[,]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{ 5, 2, 3, 1 },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1, 9, 2, 4 },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9, 8, 6, 11 } }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GetLength(0)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GetLength(1)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matrix[row, col]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2580</TotalTime>
  <Words>2426</Words>
  <Application>Microsoft Office PowerPoint</Application>
  <PresentationFormat>Custom</PresentationFormat>
  <Paragraphs>491</Paragraphs>
  <Slides>39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Multidimensional Arrays</vt:lpstr>
      <vt:lpstr>Table of Contents</vt:lpstr>
      <vt:lpstr>Have a Question?</vt:lpstr>
      <vt:lpstr>PowerPoint Presentation</vt:lpstr>
      <vt:lpstr>What is Multidimensional Array?</vt:lpstr>
      <vt:lpstr>Creating Multidimensional Arrays</vt:lpstr>
      <vt:lpstr>Initializing Multidimensional Arrays</vt:lpstr>
      <vt:lpstr>Accessing Elements</vt:lpstr>
      <vt:lpstr>Printing Matrix – Example</vt:lpstr>
      <vt:lpstr>Printing Matrix – Example (2)</vt:lpstr>
      <vt:lpstr>Problem: Sum Matrix Elements</vt:lpstr>
      <vt:lpstr>Solution: Sum Matrix Elements</vt:lpstr>
      <vt:lpstr>Solution: Sum Matrix Elements(1)</vt:lpstr>
      <vt:lpstr>Problem: Sum Matrix Columns</vt:lpstr>
      <vt:lpstr>Solution: Sum Matrix Columns</vt:lpstr>
      <vt:lpstr>Solution: Sum Matrix Columns (1)</vt:lpstr>
      <vt:lpstr>Problem: Square with Maximum Sum</vt:lpstr>
      <vt:lpstr>Solution: Square with Maximum Sum</vt:lpstr>
      <vt:lpstr>PowerPoint Presentation</vt:lpstr>
      <vt:lpstr>PowerPoint Presentation</vt:lpstr>
      <vt:lpstr>What is Jagged Array</vt:lpstr>
      <vt:lpstr>Filling a Jagged Array</vt:lpstr>
      <vt:lpstr>Printing а Jagged Array - Example</vt:lpstr>
      <vt:lpstr>Problem: Jagged-Array Modification</vt:lpstr>
      <vt:lpstr>Solution: Jagged-Array Modification</vt:lpstr>
      <vt:lpstr>Solution: Jagged-Array Modification (1)</vt:lpstr>
      <vt:lpstr>Problem: Group Numbers</vt:lpstr>
      <vt:lpstr>Solution: Group Numbers</vt:lpstr>
      <vt:lpstr>Solution: Group Numbers (2)</vt:lpstr>
      <vt:lpstr>Problem: Pascal Triangle</vt:lpstr>
      <vt:lpstr>Solution: Pascal Triangle</vt:lpstr>
      <vt:lpstr>Solution: Pascal Triangle (2)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Multidimensional Arrays</dc:title>
  <dc:subject>C# Advanced – Practical Training Course @ SoftUni</dc:subject>
  <dc:creator>Software University Foundation</dc:creator>
  <cp:keywords>C# Advanced, C#, Advanced, Software University, SoftUni, programming, coding, software development, education, training, course</cp:keywords>
  <dc:description>C# Advanced Course @ SoftUni – https://softuni.bg/courses/csharp-advanced</dc:description>
  <cp:lastModifiedBy>Slavi Kapsalov</cp:lastModifiedBy>
  <cp:revision>465</cp:revision>
  <dcterms:created xsi:type="dcterms:W3CDTF">2014-01-02T17:00:34Z</dcterms:created>
  <dcterms:modified xsi:type="dcterms:W3CDTF">2018-09-20T13:21:21Z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