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503" r:id="rId3"/>
    <p:sldId id="473" r:id="rId4"/>
    <p:sldId id="504" r:id="rId5"/>
    <p:sldId id="505" r:id="rId6"/>
    <p:sldId id="506" r:id="rId7"/>
    <p:sldId id="645" r:id="rId8"/>
    <p:sldId id="646" r:id="rId9"/>
    <p:sldId id="507" r:id="rId10"/>
    <p:sldId id="481" r:id="rId11"/>
    <p:sldId id="482" r:id="rId12"/>
    <p:sldId id="648" r:id="rId13"/>
    <p:sldId id="483" r:id="rId14"/>
    <p:sldId id="484" r:id="rId15"/>
    <p:sldId id="508" r:id="rId16"/>
    <p:sldId id="647" r:id="rId17"/>
    <p:sldId id="487" r:id="rId18"/>
    <p:sldId id="488" r:id="rId19"/>
    <p:sldId id="649" r:id="rId20"/>
    <p:sldId id="489" r:id="rId21"/>
    <p:sldId id="490" r:id="rId22"/>
    <p:sldId id="491" r:id="rId23"/>
    <p:sldId id="492" r:id="rId24"/>
    <p:sldId id="493" r:id="rId25"/>
    <p:sldId id="494" r:id="rId26"/>
    <p:sldId id="496" r:id="rId27"/>
    <p:sldId id="510" r:id="rId28"/>
    <p:sldId id="517" r:id="rId29"/>
    <p:sldId id="499" r:id="rId30"/>
    <p:sldId id="500" r:id="rId31"/>
    <p:sldId id="511" r:id="rId32"/>
    <p:sldId id="528" r:id="rId33"/>
    <p:sldId id="644" r:id="rId34"/>
    <p:sldId id="643" r:id="rId35"/>
    <p:sldId id="405" r:id="rId36"/>
    <p:sldId id="4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473"/>
            <p14:sldId id="504"/>
          </p14:sldIdLst>
        </p14:section>
        <p14:section name="Functional Programming" id="{10745B23-C988-4BAA-AE42-C501B8B4B899}">
          <p14:sldIdLst>
            <p14:sldId id="505"/>
            <p14:sldId id="506"/>
            <p14:sldId id="645"/>
            <p14:sldId id="646"/>
          </p14:sldIdLst>
        </p14:section>
        <p14:section name="Lambda Expressions" id="{FC7A6BB1-9875-4E99-A906-85D921810372}">
          <p14:sldIdLst>
            <p14:sldId id="507"/>
            <p14:sldId id="481"/>
            <p14:sldId id="482"/>
            <p14:sldId id="648"/>
            <p14:sldId id="483"/>
            <p14:sldId id="484"/>
          </p14:sldIdLst>
        </p14:section>
        <p14:section name="Functions" id="{FF983992-9705-473B-B3E7-FA29676CBF4A}">
          <p14:sldIdLst>
            <p14:sldId id="508"/>
            <p14:sldId id="647"/>
            <p14:sldId id="487"/>
            <p14:sldId id="488"/>
            <p14:sldId id="649"/>
            <p14:sldId id="489"/>
            <p14:sldId id="490"/>
            <p14:sldId id="491"/>
            <p14:sldId id="492"/>
            <p14:sldId id="493"/>
            <p14:sldId id="494"/>
            <p14:sldId id="496"/>
            <p14:sldId id="510"/>
            <p14:sldId id="517"/>
            <p14:sldId id="499"/>
            <p14:sldId id="500"/>
          </p14:sldIdLst>
        </p14:section>
        <p14:section name="Conclusion" id="{58D64C7F-D402-4999-9405-70BF278F6A9E}">
          <p14:sldIdLst>
            <p14:sldId id="511"/>
            <p14:sldId id="528"/>
            <p14:sldId id="644"/>
            <p14:sldId id="64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384" autoAdjust="0"/>
  </p:normalViewPr>
  <p:slideViewPr>
    <p:cSldViewPr>
      <p:cViewPr>
        <p:scale>
          <a:sx n="105" d="100"/>
          <a:sy n="105" d="100"/>
        </p:scale>
        <p:origin x="62" y="5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2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14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78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6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7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14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97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97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53.png"/><Relationship Id="rId27" Type="http://schemas.openxmlformats.org/officeDocument/2006/relationships/hyperlink" Target="http://smartit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9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18579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3175" y="1890449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3175" y="3211962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4533475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5916637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92CD-3B62-4618-A825-7B6EBFAE6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body of an expression lambda can consist of a method call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you are creating expression trees that are evaluated outside </a:t>
            </a:r>
            <a:br>
              <a:rPr lang="en-US" dirty="0"/>
            </a:br>
            <a:r>
              <a:rPr lang="en-US" dirty="0"/>
              <a:t>of the .NET Framework, such as in SQL Server, you should not </a:t>
            </a:r>
            <a:br>
              <a:rPr lang="en-US" dirty="0"/>
            </a:br>
            <a:r>
              <a:rPr lang="en-US" dirty="0"/>
              <a:t>use method calls in lambda expressions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DF78F-489E-4B03-B70C-1703F6F8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3925-8095-4CCB-85B8-D8C64284A0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662B2F-484D-4A6E-B2A7-830B7715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209800"/>
            <a:ext cx="8620237" cy="5259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SomeFancyMethod</a:t>
            </a:r>
            <a:r>
              <a:rPr lang="en-US" sz="2800" b="1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000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Integers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b="1" dirty="0"/>
              <a:t> </a:t>
            </a:r>
            <a:r>
              <a:rPr lang="en-US" dirty="0"/>
              <a:t>sorted 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2 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2812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10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59711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59711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59711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363725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Func&lt;T, V&gt;, Action&lt;T&gt;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0897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bg2"/>
                </a:solidFill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Delegates are used to pass </a:t>
            </a:r>
            <a:r>
              <a:rPr lang="en-US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</a:t>
            </a:r>
            <a:br>
              <a:rPr lang="en-US" dirty="0"/>
            </a:br>
            <a:r>
              <a:rPr lang="en-US" dirty="0"/>
              <a:t>methods</a:t>
            </a:r>
          </a:p>
          <a:p>
            <a:r>
              <a:rPr lang="en-US" dirty="0"/>
              <a:t>Delegates can be used to define callback methods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5BF4-ED06-41F9-BC8B-5A4CB73C0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419600"/>
            <a:ext cx="10802988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function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type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type which we declare them</a:t>
            </a:r>
          </a:p>
          <a:p>
            <a:pPr>
              <a:lnSpc>
                <a:spcPct val="100000"/>
              </a:lnSpc>
            </a:pPr>
            <a:r>
              <a:rPr lang="en-US" sz="3200" dirty="0" err="1"/>
              <a:t>Func</a:t>
            </a:r>
            <a:r>
              <a:rPr lang="en-US" sz="3200" dirty="0"/>
              <a:t> generic delegate use type parameters to define the number and </a:t>
            </a:r>
            <a:br>
              <a:rPr lang="en-US" sz="3200" dirty="0"/>
            </a:br>
            <a:r>
              <a:rPr lang="en-US" sz="3200" dirty="0"/>
              <a:t>types of input parameters, and the return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</a:t>
            </a:r>
            <a:r>
              <a:rPr lang="en-US" dirty="0" err="1"/>
              <a:t>Func</a:t>
            </a:r>
            <a:r>
              <a:rPr lang="en-US" dirty="0"/>
              <a:t>&lt;T, V&gt;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909834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0411" y="2167725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2642" y="769144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8340" y="1662574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44751" y="3713699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21399" y="3713699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6412" y="2162018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41812" y="3713699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4762" y="1873700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762" y="363256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4762" y="5399995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//5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DF92F-840F-4EB6-8905-732AE8EF6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Expression trees </a:t>
            </a:r>
            <a:r>
              <a:rPr lang="en-US" dirty="0"/>
              <a:t>represent code in a tree-like data structure, </a:t>
            </a:r>
            <a:br>
              <a:rPr lang="en-US" dirty="0"/>
            </a:br>
            <a:r>
              <a:rPr lang="en-US" dirty="0"/>
              <a:t>where each node is an expression, for example, a method call </a:t>
            </a:r>
            <a:br>
              <a:rPr lang="en-US" dirty="0"/>
            </a:br>
            <a:r>
              <a:rPr lang="en-US" dirty="0"/>
              <a:t>or a binary operation such as </a:t>
            </a:r>
            <a:r>
              <a:rPr lang="en-US" dirty="0">
                <a:solidFill>
                  <a:schemeClr val="bg1"/>
                </a:solidFill>
              </a:rPr>
              <a:t>x &lt; y</a:t>
            </a:r>
          </a:p>
          <a:p>
            <a:r>
              <a:rPr lang="en-US" dirty="0"/>
              <a:t>The C# compiler can generate expression trees only from </a:t>
            </a:r>
            <a:br>
              <a:rPr lang="en-US" dirty="0"/>
            </a:br>
            <a:r>
              <a:rPr lang="en-US" dirty="0"/>
              <a:t>expression lambdas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90DD7B-1DD1-4F2C-9837-770F761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Expression Trees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A1359-24CD-4A66-AC69-F141BE7C19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CD21C-748D-4009-885E-F2D4D061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4876800"/>
            <a:ext cx="105918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Expression&lt;Func&lt;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&gt;&gt; lambda = num =&gt; num &lt; 5;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own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count 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32382" y="3505200"/>
            <a:ext cx="98143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797588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130693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9" y="4886619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79" y="5179007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163360" y="5313005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  <a:tabLst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516748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DEBD-6D1F-4F94-8632-227168702480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text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Filter only words that </a:t>
            </a:r>
            <a:r>
              <a:rPr lang="en-US" b="1" dirty="0">
                <a:solidFill>
                  <a:schemeClr val="bg1"/>
                </a:solidFill>
              </a:rPr>
              <a:t>start with a capital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each uppercase word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7224" y="3810745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89812" y="37338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36" y="4131611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220133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404" y="5211634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17" y="5325556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0937" y="1295400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&lt;string, bool&gt;</a:t>
            </a:r>
            <a:r>
              <a:rPr lang="en-US" dirty="0">
                <a:solidFill>
                  <a:schemeClr val="tx1"/>
                </a:solidFill>
              </a:rPr>
              <a:t> checker = </a:t>
            </a:r>
            <a:r>
              <a:rPr lang="en-US" dirty="0">
                <a:solidFill>
                  <a:schemeClr val="bg1"/>
                </a:solidFill>
              </a:rPr>
              <a:t>n =&gt; n[0] == </a:t>
            </a:r>
            <a:r>
              <a:rPr lang="en-US" dirty="0" err="1">
                <a:solidFill>
                  <a:schemeClr val="bg1"/>
                </a:solidFill>
              </a:rPr>
              <a:t>n.ToUpper</a:t>
            </a:r>
            <a:r>
              <a:rPr lang="en-US" dirty="0">
                <a:solidFill>
                  <a:schemeClr val="bg1"/>
                </a:solidFill>
              </a:rPr>
              <a:t>()[0]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words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().Split(new string[] {" "},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err="1">
                <a:solidFill>
                  <a:schemeClr val="tx1"/>
                </a:solidFill>
              </a:rPr>
              <a:t>StringSplitOptions.RemoveEmptyEntries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.Where(</a:t>
            </a:r>
            <a:r>
              <a:rPr lang="en-US" dirty="0">
                <a:solidFill>
                  <a:schemeClr val="bg1"/>
                </a:solidFill>
              </a:rPr>
              <a:t>checker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(word);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67EB-38AF-4B51-A7A5-7AA725C7BF7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4114800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049280" y="3329969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10" y="4189446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345" y="414114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813" y="335631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43" y="4215795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1328413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double[] prices = 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n =&gt; n * 1.2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</a:t>
            </a:r>
            <a:r>
              <a:rPr lang="en-US" sz="2800" dirty="0" err="1">
                <a:solidFill>
                  <a:schemeClr val="tx1"/>
                </a:solidFill>
              </a:rPr>
              <a:t>ToArray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foreach (</a:t>
            </a:r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 price in prices)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($"{price:f2}")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143C5-6E02-4D0E-96C3-5509E91B539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879434"/>
            <a:ext cx="1012668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4267200"/>
            <a:ext cx="83820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and age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9379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83033" y="4090897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3112006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458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280" y="4256959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857669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19478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accent2"/>
                </a:solidFill>
              </a:rPr>
              <a:t>//TODO: </a:t>
            </a:r>
            <a:r>
              <a:rPr lang="en-US" sz="2600" i="1" dirty="0">
                <a:solidFill>
                  <a:schemeClr val="accent2"/>
                </a:solidFill>
              </a:rPr>
              <a:t>Read data from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dirty="0" err="1">
                <a:solidFill>
                  <a:schemeClr val="tx1"/>
                </a:solidFill>
              </a:rPr>
              <a:t>CreateTester</a:t>
            </a:r>
            <a:r>
              <a:rPr lang="en-US" sz="2600" dirty="0">
                <a:solidFill>
                  <a:schemeClr val="tx1"/>
                </a:solidFill>
              </a:rPr>
              <a:t>(condition, age);</a:t>
            </a:r>
          </a:p>
          <a:p>
            <a:r>
              <a:rPr lang="en-US" sz="2600" dirty="0">
                <a:solidFill>
                  <a:schemeClr val="bg1"/>
                </a:solidFill>
              </a:rPr>
              <a:t>Action&lt;</a:t>
            </a:r>
            <a:r>
              <a:rPr lang="en-US" sz="2600" dirty="0" err="1">
                <a:solidFill>
                  <a:schemeClr val="bg1"/>
                </a:solidFill>
              </a:rPr>
              <a:t>KeyValuePair</a:t>
            </a:r>
            <a:r>
              <a:rPr lang="en-US" sz="2600" dirty="0">
                <a:solidFill>
                  <a:schemeClr val="bg1"/>
                </a:solidFill>
              </a:rPr>
              <a:t>&lt;string, 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dirty="0" err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PrintFilteredStudent</a:t>
            </a:r>
            <a:r>
              <a:rPr lang="en-US" sz="2600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D21-0C6B-409B-AF84-CDE2980DCB3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CABF0-FB69-4439-B8EC-22976FCE4F12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11DE-1DA2-45E2-9C34-7FA7FA7AC2D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4561" y="1524000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has a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9327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69940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5593" y="1592341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49510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88581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a declarative type of </a:t>
            </a:r>
            <a:br>
              <a:rPr lang="en-US" dirty="0"/>
            </a:br>
            <a:r>
              <a:rPr lang="en-US" dirty="0"/>
              <a:t>programming style</a:t>
            </a:r>
            <a:endParaRPr lang="bg-BG" dirty="0"/>
          </a:p>
          <a:p>
            <a:r>
              <a:rPr lang="en-US" dirty="0"/>
              <a:t>Its main focus is on “what to solve” in contrast to an </a:t>
            </a:r>
            <a:br>
              <a:rPr lang="en-US" dirty="0"/>
            </a:br>
            <a:r>
              <a:rPr lang="en-US" dirty="0"/>
              <a:t>imperative style where the main focus is “how to </a:t>
            </a:r>
            <a:br>
              <a:rPr lang="en-US" dirty="0"/>
            </a:br>
            <a:r>
              <a:rPr lang="en-US" dirty="0"/>
              <a:t>solve”</a:t>
            </a:r>
            <a:endParaRPr lang="bg-BG" dirty="0"/>
          </a:p>
          <a:p>
            <a:r>
              <a:rPr lang="en-US" dirty="0"/>
              <a:t>Functions are First-Class or Higher-Order</a:t>
            </a:r>
          </a:p>
          <a:p>
            <a:pPr lvl="1"/>
            <a:r>
              <a:rPr lang="en-US" dirty="0"/>
              <a:t>Higher-order functions are functions that can either </a:t>
            </a:r>
            <a:br>
              <a:rPr lang="en-US" dirty="0"/>
            </a:br>
            <a:r>
              <a:rPr lang="en-US" dirty="0"/>
              <a:t>take other functions as 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information accessed beside </a:t>
            </a:r>
            <a:br>
              <a:rPr lang="en-US" sz="3600" dirty="0"/>
            </a:br>
            <a:r>
              <a:rPr lang="en-US" sz="3600" dirty="0"/>
              <a:t>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98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anonymous function containing expressions and statements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sz="3200" dirty="0"/>
              <a:t>Read as 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817812" y="2743200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(parameters) =&gt; {body}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11936</TotalTime>
  <Words>1700</Words>
  <Application>Microsoft Office PowerPoint</Application>
  <PresentationFormat>Custom</PresentationFormat>
  <Paragraphs>351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Functional Programming</vt:lpstr>
      <vt:lpstr>Table of Contents</vt:lpstr>
      <vt:lpstr>Have a Question?</vt:lpstr>
      <vt:lpstr>PowerPoint Presentation</vt:lpstr>
      <vt:lpstr>What is Function?</vt:lpstr>
      <vt:lpstr>Functional Programming </vt:lpstr>
      <vt:lpstr>Functional Programming </vt:lpstr>
      <vt:lpstr>PowerPoint Presentation</vt:lpstr>
      <vt:lpstr>Lambda Expressions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Delegates</vt:lpstr>
      <vt:lpstr>Generic Delegates - Func&lt;T, V&gt;</vt:lpstr>
      <vt:lpstr>Generic Delegates - Action&lt;T&gt;</vt:lpstr>
      <vt:lpstr>Expression Trees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Стамо Петков</cp:lastModifiedBy>
  <cp:revision>397</cp:revision>
  <dcterms:created xsi:type="dcterms:W3CDTF">2014-01-02T17:00:34Z</dcterms:created>
  <dcterms:modified xsi:type="dcterms:W3CDTF">2018-10-04T00:34:29Z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