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938" r:id="rId2"/>
    <p:sldId id="939" r:id="rId3"/>
    <p:sldId id="940" r:id="rId4"/>
    <p:sldId id="915" r:id="rId5"/>
    <p:sldId id="916" r:id="rId6"/>
    <p:sldId id="917" r:id="rId7"/>
    <p:sldId id="918" r:id="rId8"/>
    <p:sldId id="919" r:id="rId9"/>
    <p:sldId id="920" r:id="rId10"/>
    <p:sldId id="921" r:id="rId11"/>
    <p:sldId id="922" r:id="rId12"/>
    <p:sldId id="923" r:id="rId13"/>
    <p:sldId id="924" r:id="rId14"/>
    <p:sldId id="941" r:id="rId15"/>
    <p:sldId id="942" r:id="rId16"/>
    <p:sldId id="943" r:id="rId17"/>
    <p:sldId id="927" r:id="rId18"/>
    <p:sldId id="928" r:id="rId19"/>
    <p:sldId id="929" r:id="rId20"/>
    <p:sldId id="930" r:id="rId21"/>
    <p:sldId id="932" r:id="rId22"/>
    <p:sldId id="933" r:id="rId23"/>
    <p:sldId id="934" r:id="rId24"/>
    <p:sldId id="935" r:id="rId25"/>
    <p:sldId id="936" r:id="rId26"/>
    <p:sldId id="937" r:id="rId27"/>
    <p:sldId id="944" r:id="rId28"/>
    <p:sldId id="908" r:id="rId29"/>
    <p:sldId id="528" r:id="rId30"/>
    <p:sldId id="492" r:id="rId31"/>
    <p:sldId id="909" r:id="rId32"/>
    <p:sldId id="910" r:id="rId33"/>
    <p:sldId id="9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38"/>
            <p14:sldId id="939"/>
            <p14:sldId id="940"/>
          </p14:sldIdLst>
        </p14:section>
        <p14:section name="Iterators" id="{4C2182BE-4B88-4D56-9DB6-E01540733B09}">
          <p14:sldIdLst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41"/>
            <p14:sldId id="942"/>
            <p14:sldId id="943"/>
          </p14:sldIdLst>
        </p14:section>
        <p14:section name="Comparators" id="{9AB44FE5-FFDA-424B-A8B8-87C10BD2192E}">
          <p14:sldIdLst>
            <p14:sldId id="927"/>
            <p14:sldId id="928"/>
            <p14:sldId id="929"/>
            <p14:sldId id="930"/>
            <p14:sldId id="932"/>
            <p14:sldId id="933"/>
            <p14:sldId id="934"/>
            <p14:sldId id="935"/>
            <p14:sldId id="936"/>
            <p14:sldId id="937"/>
            <p14:sldId id="944"/>
          </p14:sldIdLst>
        </p14:section>
        <p14:section name="Conclusion" id="{10E03AB1-9AA8-4E86-9A64-D741901E50A2}">
          <p14:sldIdLst>
            <p14:sldId id="908"/>
            <p14:sldId id="528"/>
            <p14:sldId id="492"/>
            <p14:sldId id="909"/>
            <p14:sldId id="910"/>
            <p14:sldId id="9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5" autoAdjust="0"/>
    <p:restoredTop sz="79565" autoAdjust="0"/>
  </p:normalViewPr>
  <p:slideViewPr>
    <p:cSldViewPr snapToGrid="0" showGuides="1">
      <p:cViewPr varScale="1">
        <p:scale>
          <a:sx n="56" d="100"/>
          <a:sy n="56" d="100"/>
        </p:scale>
        <p:origin x="1164" y="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26.11.2018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50.png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4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342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1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93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497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4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5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28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oop-advanced-high-quality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9.png"/><Relationship Id="rId10" Type="http://schemas.openxmlformats.org/officeDocument/2006/relationships/image" Target="../media/image6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74.gif"/><Relationship Id="rId5" Type="http://schemas.openxmlformats.org/officeDocument/2006/relationships/image" Target="../media/image7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7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  <a:sym typeface="Calibri"/>
              </a:rPr>
              <a:t>Iterators and Comparators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09171" y="1137511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28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Takes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</a:t>
            </a:r>
          </a:p>
          <a:p>
            <a:r>
              <a:rPr lang="en-US" dirty="0"/>
              <a:t>Only one </a:t>
            </a:r>
            <a:r>
              <a:rPr lang="en-US" b="1" dirty="0">
                <a:solidFill>
                  <a:schemeClr val="bg1"/>
                </a:solidFill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keyword is allowed in a method declaration</a:t>
            </a:r>
          </a:p>
          <a:p>
            <a:r>
              <a:rPr lang="en-US" dirty="0"/>
              <a:t>Should always be last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Params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1B795-82BE-498B-8B49-41556B07EA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69229"/>
            <a:ext cx="1035473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"Pesho", "Stamat", "Jivko", "Stavri"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latin typeface="Consolas" pitchFamily="49" charset="0"/>
              </a:rPr>
              <a:t>PrintNames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foreach(var name in names)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	   Console.WriteLine(name);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5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b="1" dirty="0" smtClean="0">
                <a:solidFill>
                  <a:schemeClr val="bg1"/>
                </a:solidFill>
              </a:rPr>
              <a:t>Library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en-GB" dirty="0"/>
              <a:t>which should store a collection of books </a:t>
            </a:r>
            <a:br>
              <a:rPr lang="en-GB" dirty="0"/>
            </a:b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b="1" dirty="0">
                <a:solidFill>
                  <a:schemeClr val="bg1"/>
                </a:solidFill>
              </a:rPr>
              <a:t>IEnumerable&lt;Book&gt;</a:t>
            </a:r>
            <a:r>
              <a:rPr lang="en-GB" b="1" dirty="0"/>
              <a:t> </a:t>
            </a:r>
            <a:r>
              <a:rPr lang="en-GB" dirty="0"/>
              <a:t>interface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904602" y="2460515"/>
            <a:ext cx="4800600" cy="1936970"/>
            <a:chOff x="5226904" y="1466399"/>
            <a:chExt cx="3124200" cy="193697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399"/>
              <a:ext cx="3124200" cy="60960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090812"/>
              <a:ext cx="3124200" cy="131255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6486800" y="2664663"/>
            <a:ext cx="4495800" cy="1528673"/>
            <a:chOff x="5226904" y="1466400"/>
            <a:chExt cx="3124200" cy="152867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396471"/>
              <a:ext cx="3124200" cy="5986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30172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Library class create nested class </a:t>
            </a:r>
            <a:r>
              <a:rPr lang="en-US" noProof="1"/>
              <a:t>LibraryIterator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implements </a:t>
            </a:r>
            <a:r>
              <a:rPr lang="en-US" b="1" dirty="0">
                <a:solidFill>
                  <a:schemeClr val="bg1"/>
                </a:solidFill>
              </a:rPr>
              <a:t>IEnumerator&lt;Book&gt;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3F805-7381-4A24-8D47-B890EAD02C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  <a:endParaRPr lang="en-US" sz="2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 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08" y="2613649"/>
            <a:ext cx="2856544" cy="33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42" y="1224734"/>
            <a:ext cx="755711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Book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string[]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this.Title = title;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this.Year = year;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this.Authors = authors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IReadOnlyList&lt;string&gt;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</a:t>
            </a:r>
            <a:br>
              <a:rPr lang="en-US" sz="2400" b="1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latin typeface="Consolas" pitchFamily="49" charset="0"/>
                <a:cs typeface="Consolas" pitchFamily="49" charset="0"/>
              </a:rPr>
              <a:t>    { get; private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115693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033" y="1224734"/>
            <a:ext cx="7947734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&lt;Book&gt;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 Book[] 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LibraryIterator(this.books)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=&gt; this.GetEnumerator();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64688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0851B-DE89-43CB-8C6C-0B52AE123A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09" y="1224734"/>
            <a:ext cx="9439182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this.books = new List&lt;Book&gt;(books);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=&gt;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79781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32887"/>
            <a:ext cx="10961783" cy="499819"/>
          </a:xfrm>
        </p:spPr>
        <p:txBody>
          <a:bodyPr/>
          <a:lstStyle/>
          <a:p>
            <a:r>
              <a:rPr lang="en-US" noProof="1"/>
              <a:t>IComparable&lt;T&gt; and IComparer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Reads out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3200" b="1" dirty="0">
                <a:solidFill>
                  <a:schemeClr val="bg1"/>
                </a:solidFill>
              </a:rPr>
              <a:t>I am Comparable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sz="3200" dirty="0"/>
              <a:t>Provides a method of </a:t>
            </a:r>
            <a:r>
              <a:rPr lang="en-US" sz="3200" b="1" dirty="0">
                <a:solidFill>
                  <a:schemeClr val="bg1"/>
                </a:solidFill>
              </a:rPr>
              <a:t>comparing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two objects </a:t>
            </a:r>
            <a:r>
              <a:rPr lang="en-US" sz="3200" dirty="0"/>
              <a:t>of a </a:t>
            </a:r>
            <a:br>
              <a:rPr lang="en-US" sz="3200" dirty="0"/>
            </a:br>
            <a:r>
              <a:rPr lang="en-US" sz="3200" dirty="0"/>
              <a:t>particular type –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r>
              <a:rPr lang="en-US" sz="3200" dirty="0"/>
              <a:t>Sets a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default sort order </a:t>
            </a:r>
            <a:r>
              <a:rPr lang="en-US" sz="3200" dirty="0"/>
              <a:t>for the particular objects type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/>
              <a:t> original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Iterators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IEnumerable&lt;T&gt;</a:t>
            </a:r>
            <a:r>
              <a:rPr lang="en-US" noProof="1"/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yield</a:t>
            </a:r>
            <a:r>
              <a:rPr lang="en-US" noProof="1"/>
              <a:t> return</a:t>
            </a:r>
            <a:endParaRPr lang="bg-BG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IComparable&lt;T&gt; </a:t>
            </a:r>
            <a:r>
              <a:rPr lang="en-US" noProof="1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IComparer&lt;T&gt;</a:t>
            </a:r>
            <a:r>
              <a:rPr lang="en-US" noProof="1"/>
              <a:t> interface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0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IComparable</a:t>
            </a:r>
            <a:r>
              <a:rPr lang="en-US" dirty="0"/>
              <a:t>&lt;T&gt;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452860" y="1256937"/>
            <a:ext cx="8138200" cy="4720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return (this.Y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– otherPoint.Y);        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Reads out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</a:p>
          <a:p>
            <a:r>
              <a:rPr lang="en-US" dirty="0"/>
              <a:t>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Doesn’t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EDEB3-8DAD-4FC5-992B-CE00B9E74F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6989" y="2904439"/>
            <a:ext cx="7636503" cy="25483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6989" y="5628943"/>
            <a:ext cx="7636503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CatComparer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catsByName = new SortedSet(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304240"/>
            <a:ext cx="7636503" cy="1495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Cat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dirty="0"/>
              <a:t>First sort them in </a:t>
            </a:r>
            <a:r>
              <a:rPr lang="bg-BG" b="1" dirty="0">
                <a:solidFill>
                  <a:schemeClr val="bg1"/>
                </a:solidFill>
              </a:rPr>
              <a:t>ascending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chronological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order (by year)</a:t>
            </a:r>
          </a:p>
          <a:p>
            <a:pPr lvl="1"/>
            <a:r>
              <a:rPr lang="en-US" dirty="0"/>
              <a:t>If two books are published in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/>
              <a:t>, sort them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alphabetically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Override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method in your Book class so it returns a string in the format: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order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2985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E2FCE-3ADE-45AF-8453-9AAA05FE13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76" y="1360741"/>
            <a:ext cx="9506047" cy="4487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IComparable&lt;Book&gt;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CompareTo(Book other)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this.Title.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CompareTo(other.Title)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16484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noProof="1"/>
              <a:t>class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b="1" noProof="1" smtClean="0"/>
              <a:t>,</a:t>
            </a:r>
            <a:r>
              <a:rPr lang="en-US" noProof="1" smtClean="0"/>
              <a:t> </a:t>
            </a:r>
            <a:r>
              <a:rPr lang="en-US" noProof="1"/>
              <a:t>which should </a:t>
            </a:r>
            <a:r>
              <a:rPr lang="en-US" noProof="1" smtClean="0"/>
              <a:t>implements</a:t>
            </a:r>
            <a:br>
              <a:rPr lang="en-US" noProof="1" smtClean="0"/>
            </a:br>
            <a:r>
              <a:rPr lang="en-US" noProof="1" smtClean="0"/>
              <a:t>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compare two </a:t>
            </a:r>
            <a:r>
              <a:rPr lang="en-US" dirty="0"/>
              <a:t>books by:</a:t>
            </a:r>
          </a:p>
          <a:p>
            <a:pPr lvl="1"/>
            <a:r>
              <a:rPr lang="en-US" dirty="0"/>
              <a:t>Book title - </a:t>
            </a:r>
            <a:r>
              <a:rPr lang="en-US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dirty="0"/>
              <a:t>Year of publishing a book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dirty="0"/>
              <a:t>Modify your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class once again to implement </a:t>
            </a:r>
            <a:br>
              <a:rPr lang="en-US" dirty="0"/>
            </a:br>
            <a:r>
              <a:rPr lang="en-US" dirty="0"/>
              <a:t>the new sorting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BCED-02DD-46FF-8DC5-59BE1C254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7032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7E16E-A358-4267-8931-89699E47D3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857" y="1335534"/>
            <a:ext cx="840228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x.Title.CompareTo(y.Title)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y.Year.CompareTo(x.Year)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</a:rPr>
              <a:t>https://judge.softuni.bg/Contests/707/Iterators-and-Comparators-Lab</a:t>
            </a:r>
          </a:p>
        </p:txBody>
      </p:sp>
    </p:spTree>
    <p:extLst>
      <p:ext uri="{BB962C8B-B14F-4D97-AF65-F5344CB8AC3E}">
        <p14:creationId xmlns:p14="http://schemas.microsoft.com/office/powerpoint/2010/main" val="208677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6514315" cy="594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IEnumerator&lt;T&gt;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yield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return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IComparable&lt;T&gt;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1028700" lvl="1" indent="-5715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IComparer&lt;T&gt;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interface</a:t>
            </a:r>
          </a:p>
          <a:p>
            <a:pPr marL="4572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2"/>
              </a:solidFill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https://softuni.bg/courses/csharp-oop-advanced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4387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3155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1008" y="2067925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20397" y="4064377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6115" y="2067925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60782" y="2067925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1009" y="4064377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903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4894"/>
            <a:ext cx="10961783" cy="499819"/>
          </a:xfrm>
        </p:spPr>
        <p:txBody>
          <a:bodyPr/>
          <a:lstStyle/>
          <a:p>
            <a:r>
              <a:rPr lang="en-US" noProof="1"/>
              <a:t>IEnumerable&lt;T&gt; and IEnumerator</a:t>
            </a:r>
            <a:r>
              <a:rPr lang="en-US" dirty="0"/>
              <a:t>&lt;T&gt;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Root</a:t>
            </a:r>
            <a:r>
              <a:rPr lang="en-US" sz="3200" dirty="0"/>
              <a:t> interface of .NET, enables </a:t>
            </a:r>
            <a:r>
              <a:rPr lang="en-US" sz="3200" b="1" dirty="0">
                <a:solidFill>
                  <a:schemeClr val="bg1"/>
                </a:solidFill>
              </a:rPr>
              <a:t>simple iteration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over a collection</a:t>
            </a:r>
          </a:p>
          <a:p>
            <a:r>
              <a:rPr lang="en-US" sz="3200" dirty="0"/>
              <a:t>Contains a single method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, which </a:t>
            </a:r>
            <a:br>
              <a:rPr lang="en-US" sz="3200" dirty="0"/>
            </a:b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IEnumerator&lt;T&gt;</a:t>
            </a:r>
          </a:p>
          <a:p>
            <a:r>
              <a:rPr lang="en-US" sz="3200" dirty="0"/>
              <a:t>A class that implements the IEnumerable&lt;T&gt; can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used in a </a:t>
            </a:r>
            <a:r>
              <a:rPr lang="en-US" sz="3200" b="1" noProof="1">
                <a:solidFill>
                  <a:schemeClr val="bg1"/>
                </a:solidFill>
              </a:rPr>
              <a:t>foreach</a:t>
            </a:r>
            <a:r>
              <a:rPr lang="en-US" sz="3200" dirty="0"/>
              <a:t> loop traversal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65510-BF4A-4FC9-8E52-64EBFFDFE9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6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05678" y="1333757"/>
            <a:ext cx="9169009" cy="459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747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forward-only iteration </a:t>
            </a:r>
            <a:r>
              <a:rPr lang="en-US" dirty="0"/>
              <a:t>over a </a:t>
            </a:r>
            <a:br>
              <a:rPr lang="en-US" dirty="0"/>
            </a:br>
            <a:r>
              <a:rPr lang="en-US" dirty="0"/>
              <a:t>collection</a:t>
            </a:r>
            <a:r>
              <a:rPr lang="bg-BG" dirty="0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any type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advances the enumerator to the next </a:t>
            </a:r>
            <a:br>
              <a:rPr lang="en-US" sz="3400" dirty="0"/>
            </a:br>
            <a:r>
              <a:rPr lang="en-US" sz="3400" dirty="0"/>
              <a:t>element of the collection.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400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sets the enumerator to its initial position</a:t>
            </a: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– returns the element in the collection at the </a:t>
            </a:r>
            <a:br>
              <a:rPr lang="en-US" sz="3400" dirty="0"/>
            </a:br>
            <a:r>
              <a:rPr lang="en-US" sz="3400" dirty="0"/>
              <a:t>current position of the enumerator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82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IEnumerator&lt;T&gt;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</a:t>
            </a:fld>
            <a:endParaRPr lang="en-US" sz="1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70506" y="1289076"/>
            <a:ext cx="9050988" cy="5081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6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Indicates that the </a:t>
            </a:r>
            <a:r>
              <a:rPr lang="en-US" sz="3200" b="1" dirty="0">
                <a:solidFill>
                  <a:schemeClr val="bg1"/>
                </a:solidFill>
              </a:rPr>
              <a:t>member</a:t>
            </a:r>
            <a:r>
              <a:rPr lang="en-US" sz="3200" dirty="0"/>
              <a:t> in which it appears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 </a:t>
            </a:r>
            <a:r>
              <a:rPr lang="en-US" sz="3200" b="1" dirty="0">
                <a:solidFill>
                  <a:schemeClr val="bg1"/>
                </a:solidFill>
              </a:rPr>
              <a:t>an iterator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Simplifies the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</a:t>
            </a:r>
          </a:p>
          <a:p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44579-9AAB-4C1F-A5FD-6B6FA7DCB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47" y="3210236"/>
            <a:ext cx="1035473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    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    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1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11921</TotalTime>
  <Words>1191</Words>
  <Application>Microsoft Office PowerPoint</Application>
  <PresentationFormat>Widescreen</PresentationFormat>
  <Paragraphs>309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Iterators and Comparators</vt:lpstr>
      <vt:lpstr>Table of Contents</vt:lpstr>
      <vt:lpstr>Questions</vt:lpstr>
      <vt:lpstr>PowerPoint Presentation</vt:lpstr>
      <vt:lpstr>IEnumerable&lt;T&gt;</vt:lpstr>
      <vt:lpstr>IEnumerable&lt;T&gt; Example</vt:lpstr>
      <vt:lpstr>IEnumerator&lt;T&gt;</vt:lpstr>
      <vt:lpstr>IEnumerator&lt;T&gt; - Example</vt:lpstr>
      <vt:lpstr>Yield Return</vt:lpstr>
      <vt:lpstr>Params</vt:lpstr>
      <vt:lpstr>Problem: Library Iterator</vt:lpstr>
      <vt:lpstr>Problem: Library Iterator (2)</vt:lpstr>
      <vt:lpstr>Solution: Library Iterator</vt:lpstr>
      <vt:lpstr>Solution: Library Iterator (2)</vt:lpstr>
      <vt:lpstr>Solution: Library Iterator (3)</vt:lpstr>
      <vt:lpstr>PowerPoint Presentation</vt:lpstr>
      <vt:lpstr>PowerPoint Presentation</vt:lpstr>
      <vt:lpstr>IComparable&lt;T&gt;</vt:lpstr>
      <vt:lpstr>CompareTo(T) Method Returns</vt:lpstr>
      <vt:lpstr>IComparable&lt;T&gt; – Example</vt:lpstr>
      <vt:lpstr>IComparer&lt;T&gt;</vt:lpstr>
      <vt:lpstr>IComparer&lt;T&gt; - Example</vt:lpstr>
      <vt:lpstr>Problem: Comparable Book</vt:lpstr>
      <vt:lpstr>Solution: Comparable Book</vt:lpstr>
      <vt:lpstr>Problem: Book Comparer</vt:lpstr>
      <vt:lpstr>Solution: Book Comparer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Advanced - Iterators and Comparators</dc:title>
  <dc:subject>C# OOP Advanced – Practical Training Course @ SoftUni</dc:subject>
  <dc:creator>Alen Paunov</dc:creator>
  <cp:keywords>C# OOP Advanced, C#, OOP, Software University, SoftUni, programming, coding, software development, education, training, course</cp:keywords>
  <dc:description>C# OOP Advanced Course @ SoftUni – https://softuni.bg/courses/csharp-oop-
advanced</dc:description>
  <cp:lastModifiedBy>Mariela</cp:lastModifiedBy>
  <cp:revision>416</cp:revision>
  <dcterms:created xsi:type="dcterms:W3CDTF">2018-05-23T13:08:44Z</dcterms:created>
  <dcterms:modified xsi:type="dcterms:W3CDTF">2018-11-26T10:40:57Z</dcterms:modified>
  <cp:category>programming, education, software engineering, software development</cp:category>
</cp:coreProperties>
</file>