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5"/>
  </p:notesMasterIdLst>
  <p:handoutMasterIdLst>
    <p:handoutMasterId r:id="rId36"/>
  </p:handoutMasterIdLst>
  <p:sldIdLst>
    <p:sldId id="798" r:id="rId2"/>
    <p:sldId id="799" r:id="rId3"/>
    <p:sldId id="800" r:id="rId4"/>
    <p:sldId id="807" r:id="rId5"/>
    <p:sldId id="808" r:id="rId6"/>
    <p:sldId id="809" r:id="rId7"/>
    <p:sldId id="810" r:id="rId8"/>
    <p:sldId id="811" r:id="rId9"/>
    <p:sldId id="812" r:id="rId10"/>
    <p:sldId id="813" r:id="rId11"/>
    <p:sldId id="814" r:id="rId12"/>
    <p:sldId id="815" r:id="rId13"/>
    <p:sldId id="816" r:id="rId14"/>
    <p:sldId id="817" r:id="rId15"/>
    <p:sldId id="818" r:id="rId16"/>
    <p:sldId id="819" r:id="rId17"/>
    <p:sldId id="820" r:id="rId18"/>
    <p:sldId id="821" r:id="rId19"/>
    <p:sldId id="822" r:id="rId20"/>
    <p:sldId id="823" r:id="rId21"/>
    <p:sldId id="824" r:id="rId22"/>
    <p:sldId id="825" r:id="rId23"/>
    <p:sldId id="826" r:id="rId24"/>
    <p:sldId id="827" r:id="rId25"/>
    <p:sldId id="828" r:id="rId26"/>
    <p:sldId id="829" r:id="rId27"/>
    <p:sldId id="830" r:id="rId28"/>
    <p:sldId id="801" r:id="rId29"/>
    <p:sldId id="802" r:id="rId30"/>
    <p:sldId id="831" r:id="rId31"/>
    <p:sldId id="832" r:id="rId32"/>
    <p:sldId id="805" r:id="rId33"/>
    <p:sldId id="80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798"/>
            <p14:sldId id="799"/>
            <p14:sldId id="800"/>
          </p14:sldIdLst>
        </p14:section>
        <p14:section name="Grouping" id="{BC4A3995-4CED-4320-A673-95328C9C809D}">
          <p14:sldIdLst>
            <p14:sldId id="807"/>
            <p14:sldId id="808"/>
            <p14:sldId id="809"/>
            <p14:sldId id="810"/>
            <p14:sldId id="811"/>
          </p14:sldIdLst>
        </p14:section>
        <p14:section name="AggregateFunctions" id="{F9E863FA-13B6-4EE3-9EAC-3E6ECC5C51B3}">
          <p14:sldIdLst>
            <p14:sldId id="812"/>
            <p14:sldId id="813"/>
            <p14:sldId id="814"/>
            <p14:sldId id="815"/>
            <p14:sldId id="816"/>
            <p14:sldId id="817"/>
            <p14:sldId id="818"/>
            <p14:sldId id="819"/>
            <p14:sldId id="820"/>
            <p14:sldId id="821"/>
            <p14:sldId id="822"/>
            <p14:sldId id="823"/>
          </p14:sldIdLst>
        </p14:section>
        <p14:section name="Having" id="{70B8B5BA-C876-4FFD-961F-A3D14C2D318C}">
          <p14:sldIdLst>
            <p14:sldId id="824"/>
            <p14:sldId id="825"/>
            <p14:sldId id="826"/>
            <p14:sldId id="827"/>
            <p14:sldId id="828"/>
          </p14:sldIdLst>
        </p14:section>
        <p14:section name="Pivot Tables" id="{6D0DEF3F-3051-44F4-9061-7DCDEB0E6F1F}">
          <p14:sldIdLst>
            <p14:sldId id="829"/>
            <p14:sldId id="830"/>
          </p14:sldIdLst>
        </p14:section>
        <p14:section name="Conclusion" id="{10E03AB1-9AA8-4E86-9A64-D741901E50A2}">
          <p14:sldIdLst>
            <p14:sldId id="801"/>
            <p14:sldId id="802"/>
            <p14:sldId id="831"/>
            <p14:sldId id="832"/>
            <p14:sldId id="805"/>
            <p14:sldId id="806"/>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E3E9"/>
    <a:srgbClr val="D1D5DD"/>
    <a:srgbClr val="234465"/>
    <a:srgbClr val="2D2D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3775" autoAdjust="0"/>
  </p:normalViewPr>
  <p:slideViewPr>
    <p:cSldViewPr snapToGrid="0" showGuides="1">
      <p:cViewPr varScale="1">
        <p:scale>
          <a:sx n="82" d="100"/>
          <a:sy n="82" d="100"/>
        </p:scale>
        <p:origin x="691" y="67"/>
      </p:cViewPr>
      <p:guideLst>
        <p:guide orient="horz" pos="2184"/>
        <p:guide pos="3840"/>
      </p:guideLst>
    </p:cSldViewPr>
  </p:slideViewPr>
  <p:outlineViewPr>
    <p:cViewPr>
      <p:scale>
        <a:sx n="33" d="100"/>
        <a:sy n="33" d="100"/>
      </p:scale>
      <p:origin x="0" y="-214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23.1.2019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23-Jan-19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4003375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1500561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801919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2994874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NULLs are ignored again. </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val="3427970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185415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Tree>
    <p:extLst>
      <p:ext uri="{BB962C8B-B14F-4D97-AF65-F5344CB8AC3E}">
        <p14:creationId xmlns:p14="http://schemas.microsoft.com/office/powerpoint/2010/main" val="4182806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Tree>
    <p:extLst>
      <p:ext uri="{BB962C8B-B14F-4D97-AF65-F5344CB8AC3E}">
        <p14:creationId xmlns:p14="http://schemas.microsoft.com/office/powerpoint/2010/main" val="30569401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1113455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Tree>
    <p:extLst>
      <p:ext uri="{BB962C8B-B14F-4D97-AF65-F5344CB8AC3E}">
        <p14:creationId xmlns:p14="http://schemas.microsoft.com/office/powerpoint/2010/main" val="18570312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The</a:t>
            </a:r>
            <a:r>
              <a:rPr lang="en-US" baseline="0" dirty="0"/>
              <a:t> HAVING clause is used to filter data based on aggregate values. This means that we cannot use it without grouping before that. Unlike HAVING, the WHERE clause filters rows before the aggregation happens.</a:t>
            </a:r>
            <a:endParaRPr lang="en-US" dirty="0"/>
          </a:p>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21</a:t>
            </a:fld>
            <a:endParaRPr lang="en-US" dirty="0"/>
          </a:p>
        </p:txBody>
      </p:sp>
    </p:spTree>
    <p:extLst>
      <p:ext uri="{BB962C8B-B14F-4D97-AF65-F5344CB8AC3E}">
        <p14:creationId xmlns:p14="http://schemas.microsoft.com/office/powerpoint/2010/main" val="3854377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2" name="Footer Placeholder 1"/>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40156493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Tree>
    <p:extLst>
      <p:ext uri="{BB962C8B-B14F-4D97-AF65-F5344CB8AC3E}">
        <p14:creationId xmlns:p14="http://schemas.microsoft.com/office/powerpoint/2010/main" val="9643794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Tree>
    <p:extLst>
      <p:ext uri="{BB962C8B-B14F-4D97-AF65-F5344CB8AC3E}">
        <p14:creationId xmlns:p14="http://schemas.microsoft.com/office/powerpoint/2010/main" val="7339334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Tree>
    <p:extLst>
      <p:ext uri="{BB962C8B-B14F-4D97-AF65-F5344CB8AC3E}">
        <p14:creationId xmlns:p14="http://schemas.microsoft.com/office/powerpoint/2010/main" val="3170150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that we know more about querying it is important to understand how SQL works. There is a difference between the syntax and the execution. If we have the following query:</a:t>
            </a:r>
            <a:br>
              <a:rPr lang="en-US" baseline="0" dirty="0"/>
            </a:br>
            <a:r>
              <a:rPr lang="en-US" baseline="0" dirty="0"/>
              <a:t>   </a:t>
            </a:r>
            <a:r>
              <a:rPr lang="en-US" sz="1600" b="1" i="0" u="none" strike="noStrike" baseline="0" dirty="0">
                <a:solidFill>
                  <a:srgbClr val="0000FF"/>
                </a:solidFill>
                <a:latin typeface="Courier New" panose="02070309020205020404" pitchFamily="49" charset="0"/>
              </a:rPr>
              <a:t>SELECT</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DISTINCT</a:t>
            </a:r>
          </a:p>
          <a:p>
            <a:r>
              <a:rPr lang="en-US" sz="1600" b="0" i="0" u="none" strike="noStrike" baseline="0" dirty="0">
                <a:solidFill>
                  <a:srgbClr val="808000"/>
                </a:solidFill>
                <a:latin typeface="Courier New" panose="02070309020205020404" pitchFamily="49" charset="0"/>
              </a:rPr>
              <a:t>                u</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user_name</a:t>
            </a:r>
            <a:r>
              <a:rPr lang="en-US" sz="1600" b="0" i="0" u="none" strike="noStrike" baseline="0" dirty="0">
                <a:solidFill>
                  <a:srgbClr val="0000FF"/>
                </a:solidFill>
                <a:latin typeface="Courier New" panose="02070309020205020404" pitchFamily="49" charset="0"/>
              </a:rPr>
              <a:t>,</a:t>
            </a:r>
          </a:p>
          <a:p>
            <a:r>
              <a:rPr lang="en-US" sz="1600" b="0" i="0" u="none" strike="noStrike" baseline="0" dirty="0">
                <a:solidFill>
                  <a:srgbClr val="808000"/>
                </a:solidFill>
                <a:latin typeface="Courier New" panose="02070309020205020404" pitchFamily="49" charset="0"/>
              </a:rPr>
              <a:t>                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name</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AS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character_name</a:t>
            </a:r>
            <a:r>
              <a:rPr lang="en-US" sz="1600" b="0" i="0" u="none" strike="noStrike" baseline="0" dirty="0">
                <a:solidFill>
                  <a:srgbClr val="0000FF"/>
                </a:solidFill>
                <a:latin typeface="Courier New" panose="02070309020205020404" pitchFamily="49" charset="0"/>
              </a:rPr>
              <a:t>,</a:t>
            </a:r>
          </a:p>
          <a:p>
            <a:r>
              <a:rPr lang="en-US" sz="1600" b="1" i="0" u="none" strike="noStrike" baseline="0" dirty="0">
                <a:solidFill>
                  <a:srgbClr val="000080"/>
                </a:solidFill>
                <a:latin typeface="Courier New" panose="02070309020205020404" pitchFamily="49" charset="0"/>
              </a:rPr>
              <a:t>                SUM</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cash</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AS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total_cash</a:t>
            </a:r>
          </a:p>
          <a:p>
            <a:r>
              <a:rPr lang="en-US" sz="1600" b="1" i="0" u="none" strike="noStrike" baseline="0" dirty="0">
                <a:solidFill>
                  <a:srgbClr val="0000FF"/>
                </a:solidFill>
                <a:latin typeface="Courier New" panose="02070309020205020404" pitchFamily="49" charset="0"/>
              </a:rPr>
              <a:t>    FROM</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users_games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ug</a:t>
            </a:r>
          </a:p>
          <a:p>
            <a:r>
              <a:rPr lang="en-US" sz="1600" b="1" i="0" u="none" strike="noStrike" baseline="0" dirty="0">
                <a:solidFill>
                  <a:srgbClr val="0000FF"/>
                </a:solidFill>
                <a:latin typeface="Courier New" panose="02070309020205020404" pitchFamily="49" charset="0"/>
              </a:rPr>
              <a:t>   INNER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JOIN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characters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p>
          <a:p>
            <a:r>
              <a:rPr lang="en-US" sz="1600" b="1" i="0" u="none" strike="noStrike" baseline="0" dirty="0">
                <a:solidFill>
                  <a:srgbClr val="0000FF"/>
                </a:solidFill>
                <a:latin typeface="Courier New" panose="02070309020205020404" pitchFamily="49" charset="0"/>
              </a:rPr>
              <a:t>         ON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ug</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character_id</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id</a:t>
            </a:r>
          </a:p>
          <a:p>
            <a:r>
              <a:rPr lang="en-US" sz="1600" b="1" i="0" u="none" strike="noStrike" baseline="0" dirty="0">
                <a:solidFill>
                  <a:srgbClr val="0000FF"/>
                </a:solidFill>
                <a:latin typeface="Courier New" panose="02070309020205020404" pitchFamily="49" charset="0"/>
              </a:rPr>
              <a:t>   INNER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JOIN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users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p>
          <a:p>
            <a:r>
              <a:rPr lang="en-US" sz="1600" b="1" i="0" u="none" strike="noStrike" baseline="0" dirty="0">
                <a:solidFill>
                  <a:srgbClr val="0000FF"/>
                </a:solidFill>
                <a:latin typeface="Courier New" panose="02070309020205020404" pitchFamily="49" charset="0"/>
              </a:rPr>
              <a:t>         ON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ug</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user_id</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id</a:t>
            </a:r>
            <a:br>
              <a:rPr lang="en-US" sz="1600" b="0" i="0" u="none" strike="noStrike" baseline="0" dirty="0">
                <a:solidFill>
                  <a:srgbClr val="808000"/>
                </a:solidFill>
                <a:latin typeface="Courier New" panose="02070309020205020404" pitchFamily="49" charset="0"/>
              </a:rPr>
            </a:br>
            <a:r>
              <a:rPr lang="en-US" sz="1600" b="0" i="0" u="none" strike="noStrike" baseline="0" dirty="0">
                <a:solidFill>
                  <a:srgbClr val="808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GROUP</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BY</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user_name</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name</a:t>
            </a:r>
          </a:p>
          <a:p>
            <a:r>
              <a:rPr lang="en-US" sz="1600" b="1" i="0" u="none" strike="noStrike" baseline="0" dirty="0">
                <a:solidFill>
                  <a:srgbClr val="0000FF"/>
                </a:solidFill>
                <a:latin typeface="Courier New" panose="02070309020205020404" pitchFamily="49" charset="0"/>
              </a:rPr>
              <a:t>HAVING</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80"/>
                </a:solidFill>
                <a:latin typeface="Courier New" panose="02070309020205020404" pitchFamily="49" charset="0"/>
              </a:rPr>
              <a:t>SUM</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cash</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&gt;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0080"/>
                </a:solidFill>
                <a:latin typeface="Courier New" panose="02070309020205020404" pitchFamily="49" charset="0"/>
              </a:rPr>
              <a:t>10000</a:t>
            </a:r>
          </a:p>
          <a:p>
            <a:r>
              <a:rPr lang="en-US" sz="1600" b="1" i="0" u="none" strike="noStrike" baseline="0" dirty="0">
                <a:solidFill>
                  <a:srgbClr val="0000FF"/>
                </a:solidFill>
                <a:latin typeface="Courier New" panose="02070309020205020404" pitchFamily="49" charset="0"/>
              </a:rPr>
              <a:t>   ORDER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BY</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total_cash</a:t>
            </a:r>
          </a:p>
          <a:p>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LIMIT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0080"/>
                </a:solidFill>
                <a:latin typeface="Courier New" panose="02070309020205020404" pitchFamily="49" charset="0"/>
              </a:rPr>
              <a:t>10</a:t>
            </a:r>
            <a:br>
              <a:rPr lang="en-US" sz="1600" b="0" i="0" u="none" strike="noStrike" baseline="0" dirty="0">
                <a:solidFill>
                  <a:srgbClr val="800080"/>
                </a:solidFill>
                <a:latin typeface="Courier New" panose="02070309020205020404" pitchFamily="49" charset="0"/>
              </a:rPr>
            </a:br>
            <a:r>
              <a:rPr lang="en-US" sz="1600" b="0" i="0" u="none" strike="noStrike" baseline="0" dirty="0">
                <a:solidFill>
                  <a:srgbClr val="800080"/>
                </a:solidFill>
                <a:latin typeface="Courier New" panose="02070309020205020404" pitchFamily="49" charset="0"/>
              </a:rPr>
              <a:t/>
            </a:r>
            <a:br>
              <a:rPr lang="en-US" sz="1600" b="0" i="0" u="none" strike="noStrike" baseline="0" dirty="0">
                <a:solidFill>
                  <a:srgbClr val="800080"/>
                </a:solidFill>
                <a:latin typeface="Courier New" panose="02070309020205020404" pitchFamily="49" charset="0"/>
              </a:rPr>
            </a:br>
            <a:r>
              <a:rPr lang="en-US" sz="1600" b="0" i="0" u="none" strike="noStrike" baseline="0" dirty="0">
                <a:solidFill>
                  <a:srgbClr val="800080"/>
                </a:solidFill>
                <a:latin typeface="Courier New" panose="02070309020205020404" pitchFamily="49" charset="0"/>
              </a:rPr>
              <a:t>The following execution will happen:</a:t>
            </a:r>
            <a:br>
              <a:rPr lang="en-US" sz="1600" b="0" i="0" u="none" strike="noStrike" baseline="0" dirty="0">
                <a:solidFill>
                  <a:srgbClr val="800080"/>
                </a:solidFill>
                <a:latin typeface="Courier New" panose="02070309020205020404" pitchFamily="49" charset="0"/>
              </a:rPr>
            </a:br>
            <a:r>
              <a:rPr lang="en-US" sz="1600" b="0" i="0" u="none" strike="noStrike" baseline="0" dirty="0">
                <a:solidFill>
                  <a:srgbClr val="800080"/>
                </a:solidFill>
                <a:latin typeface="Courier New" panose="02070309020205020404" pitchFamily="49" charset="0"/>
              </a:rPr>
              <a:t>First we are going to read FROM the table. Then we will join tables ON some criteria and do the OUTER joins. Afterwards come the filtering with WHERE. Then we GROUP by the columns. Furthermore, we will filter aggregated data by using HAVING. The next step is to SELECT the data we want. After that we can get DISTINCT records which we can ORDER. At the end we can LIMIT the dataset.</a:t>
            </a:r>
          </a:p>
          <a:p>
            <a:r>
              <a:rPr lang="en-US" baseline="0" dirty="0"/>
              <a:t/>
            </a:r>
            <a:br>
              <a:rPr lang="en-US" baseline="0" dirty="0"/>
            </a:b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Tree>
    <p:extLst>
      <p:ext uri="{BB962C8B-B14F-4D97-AF65-F5344CB8AC3E}">
        <p14:creationId xmlns:p14="http://schemas.microsoft.com/office/powerpoint/2010/main" val="39929468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Software University Foundation – </a:t>
            </a:r>
            <a:r>
              <a:rPr kumimoji="0" lang="en-US" sz="1000" b="0" i="0" u="sng" strike="noStrike" kern="1200" cap="none" spc="0" normalizeH="0" baseline="0" noProof="0" dirty="0">
                <a:ln>
                  <a:noFill/>
                </a:ln>
                <a:solidFill>
                  <a:prstClr val="black"/>
                </a:solidFill>
                <a:effectLst/>
                <a:uLnTx/>
                <a:uFillTx/>
                <a:latin typeface="Calibri" panose="020F0502020204030204"/>
                <a:ea typeface="+mn-ea"/>
                <a:cs typeface="+mn-cs"/>
                <a:hlinkClick r:id="rId3"/>
              </a:rPr>
              <a:t>http://softuni.org</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This work is licensed under the </a:t>
            </a:r>
            <a:r>
              <a:rPr kumimoji="0" lang="en-US" sz="1000" b="0" i="0" u="sng" strike="noStrike" kern="1200" cap="none" spc="0" normalizeH="0" baseline="0" noProof="1">
                <a:ln>
                  <a:noFill/>
                </a:ln>
                <a:solidFill>
                  <a:prstClr val="black"/>
                </a:solidFill>
                <a:effectLst/>
                <a:uLnTx/>
                <a:uFillTx/>
                <a:latin typeface="Calibri" panose="020F0502020204030204"/>
                <a:ea typeface="+mn-ea"/>
                <a:cs typeface="+mn-cs"/>
                <a:hlinkClick r:id="rId4"/>
              </a:rPr>
              <a:t>Creative Commons Attribution-NonCommercial-ShareAlike</a:t>
            </a:r>
            <a:r>
              <a:rPr kumimoji="0" lang="en-US" sz="1000" b="0" i="0" u="none" strike="noStrike" kern="1200" cap="none" spc="0" normalizeH="0" baseline="0" noProof="1">
                <a:ln>
                  <a:noFill/>
                </a:ln>
                <a:solidFill>
                  <a:prstClr val="black"/>
                </a:solidFill>
                <a:effectLst/>
                <a:uLnTx/>
                <a:uFillTx/>
                <a:latin typeface="Calibri" panose="020F0502020204030204"/>
                <a:ea typeface="+mn-ea"/>
                <a:cs typeface="+mn-cs"/>
              </a:rPr>
              <a:t> </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license.</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50335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8576481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4855552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633717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32</a:t>
            </a:fld>
            <a:endParaRPr lang="en-US" dirty="0"/>
          </a:p>
        </p:txBody>
      </p:sp>
    </p:spTree>
    <p:extLst>
      <p:ext uri="{BB962C8B-B14F-4D97-AF65-F5344CB8AC3E}">
        <p14:creationId xmlns:p14="http://schemas.microsoft.com/office/powerpoint/2010/main" val="35766366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4001820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4" name="Контейнер за долния колонтитул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4167091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2094205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When we use GROUP</a:t>
            </a:r>
            <a:r>
              <a:rPr lang="en-US" baseline="0" dirty="0"/>
              <a:t> BY we can easily achieve distinct values. Grouping leaves only the unique combination of values.</a:t>
            </a: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Using</a:t>
            </a:r>
            <a:r>
              <a:rPr lang="en-US" baseline="0" dirty="0"/>
              <a:t> the keyword DISTINCT is another way to eliminate the duplicate values. It simplifies the syntax because we don’t have to write down every single column in the GROUP BY part.</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6</a:t>
            </a:fld>
            <a:endParaRPr lang="en-US" dirty="0"/>
          </a:p>
        </p:txBody>
      </p:sp>
    </p:spTree>
    <p:extLst>
      <p:ext uri="{BB962C8B-B14F-4D97-AF65-F5344CB8AC3E}">
        <p14:creationId xmlns:p14="http://schemas.microsoft.com/office/powerpoint/2010/main" val="1390414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noProof="1"/>
              <a:t>Use grouping to aggregate</a:t>
            </a:r>
            <a:r>
              <a:rPr lang="en-US" baseline="0" noProof="1"/>
              <a:t> data.  In order to achieve aggregation you need columns that will define the groups. In the case above we will use DepartmentID for aggregation purposes. The column has 3 unique values: “</a:t>
            </a:r>
            <a:r>
              <a:rPr lang="en-US" noProof="1"/>
              <a:t>1</a:t>
            </a:r>
            <a:r>
              <a:rPr lang="en-US" baseline="0" noProof="1"/>
              <a:t>”, “</a:t>
            </a:r>
            <a:r>
              <a:rPr lang="en-US" noProof="1"/>
              <a:t>2</a:t>
            </a:r>
            <a:r>
              <a:rPr lang="en-US" baseline="0" noProof="1"/>
              <a:t>” and “</a:t>
            </a:r>
            <a:r>
              <a:rPr lang="en-US" noProof="1"/>
              <a:t>3</a:t>
            </a:r>
            <a:r>
              <a:rPr lang="en-US" baseline="0" noProof="1"/>
              <a:t>”. Therefore, we will have 3 groups. Moreover, we can sum the salaries of the employees in those departments. If we add the Employee column we will have 6 groups because we have 6 unique combinations of values.</a:t>
            </a:r>
            <a:endParaRPr lang="en-US" noProof="1"/>
          </a:p>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7</a:t>
            </a:fld>
            <a:endParaRPr lang="en-US" dirty="0"/>
          </a:p>
        </p:txBody>
      </p:sp>
    </p:spTree>
    <p:extLst>
      <p:ext uri="{BB962C8B-B14F-4D97-AF65-F5344CB8AC3E}">
        <p14:creationId xmlns:p14="http://schemas.microsoft.com/office/powerpoint/2010/main" val="2781558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a:t>
            </a:r>
            <a:r>
              <a:rPr lang="en-US" baseline="0" dirty="0"/>
              <a:t> provides the functionality by the statement GROUP BY. It is mandatory to have all the columns from the SELECT part in the GROUP BY part. On the other hand, it is possible to have columns in GROUP BY part but not in SELECT part. In this case the groups will be the same as if it was in the SELECT part but the missing columns wouldn’t be visualized.</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Tree>
    <p:extLst>
      <p:ext uri="{BB962C8B-B14F-4D97-AF65-F5344CB8AC3E}">
        <p14:creationId xmlns:p14="http://schemas.microsoft.com/office/powerpoint/2010/main" val="4164104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2148275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If any of the values are NULL they are ignored. For example, if one the values is NULL and the other is 5,000 the COUNT will return 1 because it will ignore the NULL value. On the other hand, we can count everything by writing COUNT(*). </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420112749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emf"/><Relationship Id="rId16"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8.png"/><Relationship Id="rId9" Type="http://schemas.openxmlformats.org/officeDocument/2006/relationships/image" Target="../media/image19.png"/><Relationship Id="rId14" Type="http://schemas.openxmlformats.org/officeDocument/2006/relationships/image" Target="../media/image24.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9.jpeg"/><Relationship Id="rId13" Type="http://schemas.openxmlformats.org/officeDocument/2006/relationships/hyperlink" Target="http://smartit.bg/" TargetMode="External"/><Relationship Id="rId3" Type="http://schemas.openxmlformats.org/officeDocument/2006/relationships/hyperlink" Target="https://aeternity.com/" TargetMode="External"/><Relationship Id="rId7" Type="http://schemas.openxmlformats.org/officeDocument/2006/relationships/hyperlink" Target="https://www.liebherr.com/en/deu/start/start-page.html" TargetMode="External"/><Relationship Id="rId12" Type="http://schemas.openxmlformats.org/officeDocument/2006/relationships/image" Target="../media/image31.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28.png"/><Relationship Id="rId11" Type="http://schemas.openxmlformats.org/officeDocument/2006/relationships/hyperlink" Target="https://www.sbtech.com/" TargetMode="External"/><Relationship Id="rId5" Type="http://schemas.openxmlformats.org/officeDocument/2006/relationships/hyperlink" Target="codexio.bg" TargetMode="External"/><Relationship Id="rId15" Type="http://schemas.openxmlformats.org/officeDocument/2006/relationships/image" Target="../media/image8.png"/><Relationship Id="rId10" Type="http://schemas.openxmlformats.org/officeDocument/2006/relationships/image" Target="../media/image30.png"/><Relationship Id="rId4" Type="http://schemas.openxmlformats.org/officeDocument/2006/relationships/image" Target="../media/image27.png"/><Relationship Id="rId9" Type="http://schemas.openxmlformats.org/officeDocument/2006/relationships/hyperlink" Target="http://www.telenor.bg/" TargetMode="External"/><Relationship Id="rId14" Type="http://schemas.openxmlformats.org/officeDocument/2006/relationships/image" Target="../media/image32.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hyperlink" Target="https://www.superhosting.bg/" TargetMode="External"/><Relationship Id="rId3" Type="http://schemas.openxmlformats.org/officeDocument/2006/relationships/hyperlink" Target="http://www.infragistics.com/" TargetMode="External"/><Relationship Id="rId7" Type="http://schemas.openxmlformats.org/officeDocument/2006/relationships/hyperlink" Target="https://www.softwaregroup.com/" TargetMode="External"/><Relationship Id="rId12" Type="http://schemas.openxmlformats.org/officeDocument/2006/relationships/image" Target="../media/image37.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34.png"/><Relationship Id="rId11" Type="http://schemas.openxmlformats.org/officeDocument/2006/relationships/hyperlink" Target="https://netpeak.bg/" TargetMode="External"/><Relationship Id="rId5" Type="http://schemas.openxmlformats.org/officeDocument/2006/relationships/hyperlink" Target="https://www.indeavr.com/en" TargetMode="External"/><Relationship Id="rId15" Type="http://schemas.openxmlformats.org/officeDocument/2006/relationships/image" Target="../media/image8.png"/><Relationship Id="rId10" Type="http://schemas.openxmlformats.org/officeDocument/2006/relationships/image" Target="../media/image36.png"/><Relationship Id="rId4" Type="http://schemas.openxmlformats.org/officeDocument/2006/relationships/image" Target="../media/image33.png"/><Relationship Id="rId9" Type="http://schemas.openxmlformats.org/officeDocument/2006/relationships/hyperlink" Target="https://www.xs-software.com/" TargetMode="External"/><Relationship Id="rId14" Type="http://schemas.openxmlformats.org/officeDocument/2006/relationships/image" Target="../media/image38.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image" Target="../media/image42.png"/><Relationship Id="rId5" Type="http://schemas.openxmlformats.org/officeDocument/2006/relationships/hyperlink" Target="https://www.facebook.com/SoftwareUniversity" TargetMode="External"/><Relationship Id="rId10" Type="http://schemas.openxmlformats.org/officeDocument/2006/relationships/image" Target="../media/image41.png"/><Relationship Id="rId4" Type="http://schemas.openxmlformats.org/officeDocument/2006/relationships/hyperlink" Target="http://softuni.foundation/" TargetMode="External"/><Relationship Id="rId9" Type="http://schemas.openxmlformats.org/officeDocument/2006/relationships/image" Target="../media/image40.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629" y="2351427"/>
            <a:ext cx="5439372" cy="2325990"/>
          </a:xfrm>
        </p:spPr>
        <p:txBody>
          <a:bodyPr/>
          <a:lstStyle>
            <a:lvl1pPr marL="0" indent="0" algn="ctr">
              <a:buNone/>
              <a:defRPr>
                <a:solidFill>
                  <a:schemeClr val="bg1"/>
                </a:solidFill>
              </a:defRPr>
            </a:lvl1pPr>
          </a:lstStyle>
          <a:p>
            <a:r>
              <a:rPr lang="en-US" dirty="0"/>
              <a:t>Click icon to add picture</a:t>
            </a:r>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50812" y="2374047"/>
            <a:ext cx="3171055"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859" y="1303142"/>
            <a:ext cx="10965303" cy="882654"/>
          </a:xfrm>
        </p:spPr>
        <p:txBody>
          <a:bodyPr>
            <a:normAutofit/>
          </a:bodyPr>
          <a:lstStyle>
            <a:lvl1pPr marL="0" indent="0" algn="ctr">
              <a:buNone/>
              <a:defRPr sz="3598">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813" y="6057655"/>
            <a:ext cx="2106010"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630" y="6035664"/>
            <a:ext cx="629579"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3142" y="6035664"/>
            <a:ext cx="1187082"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859" y="254857"/>
            <a:ext cx="10965303" cy="882654"/>
          </a:xfrm>
        </p:spPr>
        <p:txBody>
          <a:bodyPr/>
          <a:lstStyle>
            <a:lvl1pPr algn="ctr">
              <a:defRPr sz="4798"/>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1416" y="6080062"/>
            <a:ext cx="1437271" cy="502868"/>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3853" y="5916124"/>
            <a:ext cx="2951518" cy="38278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3853" y="6340279"/>
            <a:ext cx="2951518" cy="35175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1147" y="4876800"/>
            <a:ext cx="2951518" cy="50679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1147" y="5368740"/>
            <a:ext cx="2951518" cy="44479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9" y="6702676"/>
            <a:ext cx="12195176"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Rectangle 17">
            <a:extLst>
              <a:ext uri="{FF2B5EF4-FFF2-40B4-BE49-F238E27FC236}">
                <a16:creationId xmlns:a16="http://schemas.microsoft.com/office/drawing/2014/main" id="{34E5CD64-8E62-478C-BD07-29B0AE8E261B}"/>
              </a:ext>
            </a:extLst>
          </p:cNvPr>
          <p:cNvSpPr/>
          <p:nvPr userDrawn="1"/>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2"/>
            <a:ext cx="12192000"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5936" y="1353867"/>
            <a:ext cx="7199299" cy="50278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23-Jan-19</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8" name="Rectangle 17">
            <a:extLst>
              <a:ext uri="{FF2B5EF4-FFF2-40B4-BE49-F238E27FC236}">
                <a16:creationId xmlns:a16="http://schemas.microsoft.com/office/drawing/2014/main" id="{B2B94D3F-5DC8-4398-914C-4833ABE4CC19}"/>
              </a:ext>
            </a:extLst>
          </p:cNvPr>
          <p:cNvSpPr/>
          <p:nvPr userDrawn="1"/>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1"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B21D9C95-5FF6-4F7E-AC00-ED6F3DD385F0}"/>
              </a:ext>
            </a:extLst>
          </p:cNvPr>
          <p:cNvPicPr>
            <a:picLocks noChangeAspect="1"/>
          </p:cNvPicPr>
          <p:nvPr userDrawn="1"/>
        </p:nvPicPr>
        <p:blipFill rotWithShape="1">
          <a:blip r:embed="rId2"/>
          <a:srcRect b="1672"/>
          <a:stretch/>
        </p:blipFill>
        <p:spPr>
          <a:xfrm>
            <a:off x="-3177" y="5788"/>
            <a:ext cx="12195176" cy="6852212"/>
          </a:xfrm>
          <a:prstGeom prst="rect">
            <a:avLst/>
          </a:prstGeom>
        </p:spPr>
      </p:pic>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3177" y="5788"/>
            <a:ext cx="12195176"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1051301" y="703244"/>
            <a:ext cx="8406073"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ctr" defTabSz="913852" rtl="0" eaLnBrk="0" fontAlgn="auto" latinLnBrk="1"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87" y="2222932"/>
            <a:ext cx="3575905" cy="4148680"/>
          </a:xfrm>
          <a:prstGeom prst="rect">
            <a:avLst/>
          </a:prstGeom>
        </p:spPr>
      </p:pic>
      <p:pic>
        <p:nvPicPr>
          <p:cNvPr id="42" name="Picture 41">
            <a:extLst>
              <a:ext uri="{FF2B5EF4-FFF2-40B4-BE49-F238E27FC236}">
                <a16:creationId xmlns:a16="http://schemas.microsoft.com/office/drawing/2014/main" id="{320846EB-6FC8-4F9D-97D0-A1A8E9CEE0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6452" y="314259"/>
            <a:ext cx="2126081" cy="530284"/>
          </a:xfrm>
          <a:prstGeom prst="rect">
            <a:avLst/>
          </a:prstGeom>
        </p:spPr>
      </p:pic>
      <p:sp>
        <p:nvSpPr>
          <p:cNvPr id="2" name="Date Placeholder 1">
            <a:extLst>
              <a:ext uri="{FF2B5EF4-FFF2-40B4-BE49-F238E27FC236}">
                <a16:creationId xmlns:a16="http://schemas.microsoft.com/office/drawing/2014/main" id="{839983C1-41F3-4B45-9E6B-F2615F743C0A}"/>
              </a:ext>
            </a:extLst>
          </p:cNvPr>
          <p:cNvSpPr>
            <a:spLocks noGrp="1"/>
          </p:cNvSpPr>
          <p:nvPr>
            <p:ph type="dt" sz="half" idx="10"/>
          </p:nvPr>
        </p:nvSpPr>
        <p:spPr/>
        <p:txBody>
          <a:bodyPr/>
          <a:lstStyle/>
          <a:p>
            <a:fld id="{055373AC-9AA7-423B-BA00-BA1C74164DBD}" type="datetime1">
              <a:rPr lang="en-US" smtClean="0"/>
              <a:pPr/>
              <a:t>23-Jan-19</a:t>
            </a:fld>
            <a:endParaRPr lang="en-US" dirty="0"/>
          </a:p>
        </p:txBody>
      </p:sp>
      <p:sp>
        <p:nvSpPr>
          <p:cNvPr id="6" name="Footer Placeholder 5">
            <a:extLst>
              <a:ext uri="{FF2B5EF4-FFF2-40B4-BE49-F238E27FC236}">
                <a16:creationId xmlns:a16="http://schemas.microsoft.com/office/drawing/2014/main"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50857" y="1702473"/>
            <a:ext cx="1198901"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9116" y="3776293"/>
            <a:ext cx="1166400"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8000" y="3776293"/>
            <a:ext cx="1166400"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8000" y="3775663"/>
            <a:ext cx="1166400"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48000" y="3776293"/>
            <a:ext cx="1166400"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9" y="6371331"/>
            <a:ext cx="12195176"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7" name="Picture 36">
            <a:extLst>
              <a:ext uri="{FF2B5EF4-FFF2-40B4-BE49-F238E27FC236}">
                <a16:creationId xmlns:a16="http://schemas.microsoft.com/office/drawing/2014/main" id="{8AF69835-F228-45D6-B39E-583EEBF1FE2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50856" y="1702471"/>
            <a:ext cx="1198901" cy="1198901"/>
          </a:xfrm>
          <a:prstGeom prst="rect">
            <a:avLst/>
          </a:prstGeom>
        </p:spPr>
      </p:pic>
      <p:pic>
        <p:nvPicPr>
          <p:cNvPr id="38" name="Picture 37">
            <a:extLst>
              <a:ext uri="{FF2B5EF4-FFF2-40B4-BE49-F238E27FC236}">
                <a16:creationId xmlns:a16="http://schemas.microsoft.com/office/drawing/2014/main" id="{0577C4C0-8539-4520-A497-BBFB45821D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789116" y="3776291"/>
            <a:ext cx="1166400" cy="1402229"/>
          </a:xfrm>
          <a:prstGeom prst="rect">
            <a:avLst/>
          </a:prstGeom>
        </p:spPr>
      </p:pic>
      <p:pic>
        <p:nvPicPr>
          <p:cNvPr id="39" name="Picture 38">
            <a:extLst>
              <a:ext uri="{FF2B5EF4-FFF2-40B4-BE49-F238E27FC236}">
                <a16:creationId xmlns:a16="http://schemas.microsoft.com/office/drawing/2014/main" id="{16073A22-1B90-4D35-943B-5D9816FEB8FE}"/>
              </a:ext>
            </a:extLst>
          </p:cNvPr>
          <p:cNvPicPr>
            <a:picLocks noChangeAspect="1"/>
          </p:cNvPicPr>
          <p:nvPr userDrawn="1"/>
        </p:nvPicPr>
        <p:blipFill>
          <a:blip r:embed="rId12" cstate="hqprint">
            <a:extLst>
              <a:ext uri="{28A0092B-C50C-407E-A947-70E740481C1C}">
                <a14:useLocalDpi xmlns:a14="http://schemas.microsoft.com/office/drawing/2010/main" val="0"/>
              </a:ext>
            </a:extLst>
          </a:blip>
          <a:stretch>
            <a:fillRect/>
          </a:stretch>
        </p:blipFill>
        <p:spPr>
          <a:xfrm>
            <a:off x="6228000" y="3776291"/>
            <a:ext cx="1166400" cy="1389257"/>
          </a:xfrm>
          <a:prstGeom prst="rect">
            <a:avLst/>
          </a:prstGeom>
        </p:spPr>
      </p:pic>
      <p:pic>
        <p:nvPicPr>
          <p:cNvPr id="40" name="Picture 39">
            <a:extLst>
              <a:ext uri="{FF2B5EF4-FFF2-40B4-BE49-F238E27FC236}">
                <a16:creationId xmlns:a16="http://schemas.microsoft.com/office/drawing/2014/main" id="{F7C8CFEA-27DA-4058-A611-3AE53851908C}"/>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7668000" y="3775661"/>
            <a:ext cx="1166400" cy="1567139"/>
          </a:xfrm>
          <a:prstGeom prst="rect">
            <a:avLst/>
          </a:prstGeom>
        </p:spPr>
      </p:pic>
      <p:pic>
        <p:nvPicPr>
          <p:cNvPr id="41" name="Picture 40">
            <a:extLst>
              <a:ext uri="{FF2B5EF4-FFF2-40B4-BE49-F238E27FC236}">
                <a16:creationId xmlns:a16="http://schemas.microsoft.com/office/drawing/2014/main" id="{CE9346DD-5152-48D0-8B06-7F8CE9803DAB}"/>
              </a:ext>
            </a:extLst>
          </p:cNvPr>
          <p:cNvPicPr>
            <a:picLocks noChangeAspect="1"/>
          </p:cNvPicPr>
          <p:nvPr userDrawn="1"/>
        </p:nvPicPr>
        <p:blipFill>
          <a:blip r:embed="rId14" cstate="hq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43" name="Picture 42">
            <a:extLst>
              <a:ext uri="{FF2B5EF4-FFF2-40B4-BE49-F238E27FC236}">
                <a16:creationId xmlns:a16="http://schemas.microsoft.com/office/drawing/2014/main" id="{F6B4B602-D2C7-47C8-9470-2C5795ED8C22}"/>
              </a:ext>
            </a:extLst>
          </p:cNvPr>
          <p:cNvPicPr>
            <a:picLocks noChangeAspect="1"/>
          </p:cNvPicPr>
          <p:nvPr userDrawn="1"/>
        </p:nvPicPr>
        <p:blipFill>
          <a:blip r:embed="rId15" cstate="hqprint">
            <a:extLst>
              <a:ext uri="{28A0092B-C50C-407E-A947-70E740481C1C}">
                <a14:useLocalDpi xmlns:a14="http://schemas.microsoft.com/office/drawing/2010/main" val="0"/>
              </a:ext>
            </a:extLst>
          </a:blip>
          <a:stretch>
            <a:fillRect/>
          </a:stretch>
        </p:blipFill>
        <p:spPr>
          <a:xfrm>
            <a:off x="10548000" y="3776291"/>
            <a:ext cx="1166400" cy="1433701"/>
          </a:xfrm>
          <a:prstGeom prst="rect">
            <a:avLst/>
          </a:prstGeom>
        </p:spPr>
      </p:pic>
      <p:pic>
        <p:nvPicPr>
          <p:cNvPr id="44" name="Picture 43">
            <a:extLst>
              <a:ext uri="{FF2B5EF4-FFF2-40B4-BE49-F238E27FC236}">
                <a16:creationId xmlns:a16="http://schemas.microsoft.com/office/drawing/2014/main" id="{103B7E6D-AFDD-45E1-8121-F42E465AB0E8}"/>
              </a:ext>
            </a:extLst>
          </p:cNvPr>
          <p:cNvPicPr>
            <a:picLocks noChangeAspect="1"/>
          </p:cNvPicPr>
          <p:nvPr userDrawn="1"/>
        </p:nvPicPr>
        <p:blipFill>
          <a:blip r:embed="rId16" cstate="hq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45" name="Straight Connector 44">
            <a:extLst>
              <a:ext uri="{FF2B5EF4-FFF2-40B4-BE49-F238E27FC236}">
                <a16:creationId xmlns:a16="http://schemas.microsoft.com/office/drawing/2014/main" id="{5FA3191E-14EF-4DC3-AD93-CA289B12B4C9}"/>
              </a:ext>
            </a:extLst>
          </p:cNvPr>
          <p:cNvCxnSpPr>
            <a:cxnSpLocks/>
          </p:cNvCxnSpPr>
          <p:nvPr userDrawn="1"/>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530A8A-ABDE-4B7F-B28B-A9B499B32225}"/>
              </a:ext>
            </a:extLst>
          </p:cNvPr>
          <p:cNvCxnSpPr/>
          <p:nvPr userDrawn="1"/>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ADF575-91AD-4F69-BA66-356B62AEB683}"/>
              </a:ext>
            </a:extLst>
          </p:cNvPr>
          <p:cNvCxnSpPr/>
          <p:nvPr userDrawn="1"/>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60C0104-2410-4352-A800-FD0292CC11A7}"/>
              </a:ext>
            </a:extLst>
          </p:cNvPr>
          <p:cNvCxnSpPr/>
          <p:nvPr userDrawn="1"/>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0FB7F08-6662-4D0C-AFAB-CFFDE9B1CA0A}"/>
              </a:ext>
            </a:extLst>
          </p:cNvPr>
          <p:cNvCxnSpPr/>
          <p:nvPr userDrawn="1"/>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79635D4-E3FF-4174-A648-032E9615851B}"/>
              </a:ext>
            </a:extLst>
          </p:cNvPr>
          <p:cNvCxnSpPr>
            <a:cxnSpLocks/>
          </p:cNvCxnSpPr>
          <p:nvPr userDrawn="1"/>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601A2EF-9181-444B-8898-83A36D09B869}"/>
              </a:ext>
            </a:extLst>
          </p:cNvPr>
          <p:cNvCxnSpPr>
            <a:cxnSpLocks/>
          </p:cNvCxnSpPr>
          <p:nvPr userDrawn="1"/>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07F38C1-A87B-4D59-BE69-6A23413F5870}"/>
              </a:ext>
            </a:extLst>
          </p:cNvPr>
          <p:cNvCxnSpPr/>
          <p:nvPr userDrawn="1"/>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3" name="Date Placeholder 2">
            <a:extLst>
              <a:ext uri="{FF2B5EF4-FFF2-40B4-BE49-F238E27FC236}">
                <a16:creationId xmlns:a16="http://schemas.microsoft.com/office/drawing/2014/main" id="{FAA51FC5-6AB6-4A04-9304-C6C88E9B29FA}"/>
              </a:ext>
            </a:extLst>
          </p:cNvPr>
          <p:cNvSpPr>
            <a:spLocks noGrp="1"/>
          </p:cNvSpPr>
          <p:nvPr>
            <p:ph type="dt" sz="half" idx="10"/>
          </p:nvPr>
        </p:nvSpPr>
        <p:spPr/>
        <p:txBody>
          <a:bodyPr/>
          <a:lstStyle/>
          <a:p>
            <a:fld id="{055373AC-9AA7-423B-BA00-BA1C74164DBD}" type="datetime1">
              <a:rPr lang="en-US" smtClean="0"/>
              <a:pPr/>
              <a:t>23-Jan-19</a:t>
            </a:fld>
            <a:endParaRPr lang="en-US" dirty="0"/>
          </a:p>
        </p:txBody>
      </p:sp>
      <p:sp>
        <p:nvSpPr>
          <p:cNvPr id="4" name="Footer Placeholder 3">
            <a:extLst>
              <a:ext uri="{FF2B5EF4-FFF2-40B4-BE49-F238E27FC236}">
                <a16:creationId xmlns:a16="http://schemas.microsoft.com/office/drawing/2014/main" id="{75D83D18-FDC7-4C48-A949-71D2969C594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AFAD92E-A653-4789-B55D-8A2181002B59}"/>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7" name="Picture 6">
            <a:hlinkClick r:id="rId3"/>
            <a:extLst>
              <a:ext uri="{FF2B5EF4-FFF2-40B4-BE49-F238E27FC236}">
                <a16:creationId xmlns:a16="http://schemas.microsoft.com/office/drawing/2014/main" id="{7C54483B-C622-499B-BAE8-467BFD3E108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589864" y="3048000"/>
            <a:ext cx="4143348" cy="3323785"/>
          </a:xfrm>
          <a:prstGeom prst="roundRect">
            <a:avLst>
              <a:gd name="adj" fmla="val 3461"/>
            </a:avLst>
          </a:prstGeom>
        </p:spPr>
      </p:pic>
      <p:pic>
        <p:nvPicPr>
          <p:cNvPr id="8" name="Picture 7">
            <a:hlinkClick r:id="rId5"/>
            <a:extLst>
              <a:ext uri="{FF2B5EF4-FFF2-40B4-BE49-F238E27FC236}">
                <a16:creationId xmlns:a16="http://schemas.microsoft.com/office/drawing/2014/main" id="{7AF9BEA8-CB87-4D39-873A-4E7E04D4668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228012" y="1269705"/>
            <a:ext cx="3507028" cy="1450390"/>
          </a:xfrm>
          <a:prstGeom prst="roundRect">
            <a:avLst>
              <a:gd name="adj" fmla="val 3586"/>
            </a:avLst>
          </a:prstGeom>
        </p:spPr>
      </p:pic>
      <p:pic>
        <p:nvPicPr>
          <p:cNvPr id="9" name="Picture 8">
            <a:hlinkClick r:id="rId7"/>
            <a:extLst>
              <a:ext uri="{FF2B5EF4-FFF2-40B4-BE49-F238E27FC236}">
                <a16:creationId xmlns:a16="http://schemas.microsoft.com/office/drawing/2014/main" id="{7DFD3364-5D9B-4B91-B09C-8540E820560A}"/>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455613" y="4961886"/>
            <a:ext cx="6687589" cy="1466012"/>
          </a:xfrm>
          <a:prstGeom prst="roundRect">
            <a:avLst>
              <a:gd name="adj" fmla="val 5492"/>
            </a:avLst>
          </a:prstGeom>
        </p:spPr>
      </p:pic>
      <p:pic>
        <p:nvPicPr>
          <p:cNvPr id="10" name="Picture 9">
            <a:hlinkClick r:id="rId9"/>
            <a:extLst>
              <a:ext uri="{FF2B5EF4-FFF2-40B4-BE49-F238E27FC236}">
                <a16:creationId xmlns:a16="http://schemas.microsoft.com/office/drawing/2014/main" id="{F0386401-29A7-4448-AB68-1289BA211F55}"/>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a:stretch/>
        </p:blipFill>
        <p:spPr>
          <a:xfrm>
            <a:off x="4552673" y="1253341"/>
            <a:ext cx="3537236" cy="1600277"/>
          </a:xfrm>
          <a:prstGeom prst="roundRect">
            <a:avLst>
              <a:gd name="adj" fmla="val 4755"/>
            </a:avLst>
          </a:prstGeom>
        </p:spPr>
      </p:pic>
      <p:pic>
        <p:nvPicPr>
          <p:cNvPr id="11" name="Picture 10">
            <a:hlinkClick r:id="rId11"/>
            <a:extLst>
              <a:ext uri="{FF2B5EF4-FFF2-40B4-BE49-F238E27FC236}">
                <a16:creationId xmlns:a16="http://schemas.microsoft.com/office/drawing/2014/main" id="{CDC9F208-E4B0-4626-BBAD-F54DFF0CF9B5}"/>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53785" y="1297093"/>
            <a:ext cx="4111472" cy="1740439"/>
          </a:xfrm>
          <a:prstGeom prst="roundRect">
            <a:avLst>
              <a:gd name="adj" fmla="val 6970"/>
            </a:avLst>
          </a:prstGeom>
        </p:spPr>
      </p:pic>
      <p:pic>
        <p:nvPicPr>
          <p:cNvPr id="12" name="Picture 11">
            <a:hlinkClick r:id="rId13"/>
            <a:extLst>
              <a:ext uri="{FF2B5EF4-FFF2-40B4-BE49-F238E27FC236}">
                <a16:creationId xmlns:a16="http://schemas.microsoft.com/office/drawing/2014/main" id="{1DE8CA65-1470-4A40-9B49-AFF7E19C21A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55612" y="3323273"/>
            <a:ext cx="6678008" cy="1231632"/>
          </a:xfrm>
          <a:prstGeom prst="roundRect">
            <a:avLst>
              <a:gd name="adj" fmla="val 6594"/>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extLst>
              <a:ext uri="{FF2B5EF4-FFF2-40B4-BE49-F238E27FC236}">
                <a16:creationId xmlns:a16="http://schemas.microsoft.com/office/drawing/2014/main" id="{3F691F48-DCAC-4489-AA09-7346B7E67855}"/>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20045601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hlinkClick r:id="rId3"/>
            <a:extLst>
              <a:ext uri="{FF2B5EF4-FFF2-40B4-BE49-F238E27FC236}">
                <a16:creationId xmlns:a16="http://schemas.microsoft.com/office/drawing/2014/main" id="{61839306-7842-46B9-A463-C24420A37C0A}"/>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5965696" y="1200162"/>
            <a:ext cx="6096599" cy="1314435"/>
          </a:xfrm>
          <a:prstGeom prst="roundRect">
            <a:avLst>
              <a:gd name="adj" fmla="val 3250"/>
            </a:avLst>
          </a:prstGeom>
          <a:ln>
            <a:noFill/>
          </a:ln>
          <a:effectLst>
            <a:softEdge rad="0"/>
          </a:effectLst>
        </p:spPr>
      </p:pic>
      <p:pic>
        <p:nvPicPr>
          <p:cNvPr id="16" name="Picture 2" descr="Ð ÐµÐ·ÑÐ»ÑÐ°Ñ Ñ Ð¸Ð·Ð¾Ð±ÑÐ°Ð¶ÐµÐ½Ð¸Ðµ Ð·Ð° indeavr">
            <a:hlinkClick r:id="rId5"/>
            <a:extLst>
              <a:ext uri="{FF2B5EF4-FFF2-40B4-BE49-F238E27FC236}">
                <a16:creationId xmlns:a16="http://schemas.microsoft.com/office/drawing/2014/main" id="{F5EB795D-0B62-4CCB-983D-13BD9B3CD0A5}"/>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45464" y="1399789"/>
            <a:ext cx="5354264" cy="120917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Ð ÐµÐ·ÑÐ»ÑÐ°Ñ Ñ Ð¸Ð·Ð¾Ð±ÑÐ°Ð¶ÐµÐ½Ð¸Ðµ Ð·Ð° software group">
            <a:hlinkClick r:id="rId7"/>
            <a:extLst>
              <a:ext uri="{FF2B5EF4-FFF2-40B4-BE49-F238E27FC236}">
                <a16:creationId xmlns:a16="http://schemas.microsoft.com/office/drawing/2014/main" id="{91C19F79-E05B-4929-A929-287F44EB3C94}"/>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45464" y="2317265"/>
            <a:ext cx="6667500"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Ð¡Ð²ÑÑÐ·Ð°Ð½Ð¾ Ð¸Ð·Ð¾Ð±ÑÐ°Ð¶ÐµÐ½Ð¸Ðµ">
            <a:hlinkClick r:id="rId9"/>
            <a:extLst>
              <a:ext uri="{FF2B5EF4-FFF2-40B4-BE49-F238E27FC236}">
                <a16:creationId xmlns:a16="http://schemas.microsoft.com/office/drawing/2014/main" id="{B38FBC35-D604-40D3-8560-90C506EBA728}"/>
              </a:ext>
            </a:extLst>
          </p:cNvPr>
          <p:cNvPicPr>
            <a:picLocks noChangeAspect="1" noChangeArrowheads="1"/>
          </p:cNvPicPr>
          <p:nvPr userDrawn="1"/>
        </p:nvPicPr>
        <p:blipFill rotWithShape="1">
          <a:blip r:embed="rId10">
            <a:extLst>
              <a:ext uri="{28A0092B-C50C-407E-A947-70E740481C1C}">
                <a14:useLocalDpi xmlns:a14="http://schemas.microsoft.com/office/drawing/2010/main" val="0"/>
              </a:ext>
            </a:extLst>
          </a:blip>
          <a:srcRect l="14921" t="-168" r="15238" b="19014"/>
          <a:stretch/>
        </p:blipFill>
        <p:spPr bwMode="auto">
          <a:xfrm>
            <a:off x="7761500" y="2602277"/>
            <a:ext cx="3155182" cy="165427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Ð ÐµÐ·ÑÐ»ÑÐ°Ñ Ñ Ð¸Ð·Ð¾Ð±ÑÐ°Ð¶ÐµÐ½Ð¸Ðµ Ð·Ð° netpeak">
            <a:hlinkClick r:id="rId11"/>
            <a:extLst>
              <a:ext uri="{FF2B5EF4-FFF2-40B4-BE49-F238E27FC236}">
                <a16:creationId xmlns:a16="http://schemas.microsoft.com/office/drawing/2014/main" id="{71103A5B-EAFD-46BF-93EB-10FFF58B7532}"/>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281756" y="5230897"/>
            <a:ext cx="7167612" cy="99629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2" descr="Ð ÐµÐ·ÑÐ»ÑÐ°Ñ Ñ Ð¸Ð·Ð¾Ð±ÑÐ°Ð¶ÐµÐ½Ð¸Ðµ Ð·Ð° superhosting png">
            <a:hlinkClick r:id="rId13"/>
            <a:extLst>
              <a:ext uri="{FF2B5EF4-FFF2-40B4-BE49-F238E27FC236}">
                <a16:creationId xmlns:a16="http://schemas.microsoft.com/office/drawing/2014/main" id="{EDA50EFF-7A2E-4BB9-A7A8-5BBF9EE3DB69}"/>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017524" y="4510111"/>
            <a:ext cx="3352800" cy="177732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31C8BF23-28B4-4942-902F-58C0B92A760B}"/>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6438865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9504009" cy="5496127"/>
          </a:xfrm>
        </p:spPr>
        <p:txBody>
          <a:bodyPr wrap="square">
            <a:noAutofit/>
          </a:bodyPr>
          <a:lstStyle>
            <a:lvl1pPr>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lvl2pPr>
            <a:lvl3pPr>
              <a:buClr>
                <a:schemeClr val="tx1"/>
              </a:buClr>
              <a:defRPr/>
            </a:lvl3pPr>
          </a:lstStyle>
          <a:p>
            <a:pPr>
              <a:lnSpc>
                <a:spcPct val="100000"/>
              </a:lnSpc>
            </a:pPr>
            <a:r>
              <a:rPr lang="en-US" sz="3198" dirty="0"/>
              <a:t>Software University – High-Quality Education, </a:t>
            </a:r>
            <a:br>
              <a:rPr lang="en-US" sz="3198" dirty="0"/>
            </a:br>
            <a:r>
              <a:rPr lang="en-US" sz="3198" dirty="0"/>
              <a:t>Profession and Job for Software Developers</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kumimoji="0" lang="en-US" sz="2898"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8"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8" dirty="0"/>
              <a:t>Software University Forums</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lang="en-US" sz="2798" dirty="0">
                <a:hlinkClick r:id="rId6"/>
              </a:rPr>
              <a:t>forum.softuni.bg</a:t>
            </a:r>
            <a:endParaRPr lang="en-US" sz="2798"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tretch>
            <a:fillRect/>
          </a:stretch>
        </p:blipFill>
        <p:spPr bwMode="auto">
          <a:xfrm>
            <a:off x="10261449" y="3608627"/>
            <a:ext cx="1119031"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10337977" y="5017462"/>
            <a:ext cx="1042504" cy="1042233"/>
          </a:xfrm>
          <a:prstGeom prst="rect">
            <a:avLst/>
          </a:prstGeom>
        </p:spPr>
      </p:pic>
      <p:pic>
        <p:nvPicPr>
          <p:cNvPr id="16" name="Picture 15">
            <a:hlinkClick r:id="rId3"/>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6603" y="2384689"/>
            <a:ext cx="3227765"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5829" y="1319423"/>
            <a:ext cx="1670274"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506047" cy="882654"/>
          </a:xfrm>
        </p:spPr>
        <p:txBody>
          <a:bodyPr/>
          <a:lstStyle>
            <a:lvl1pPr>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7551" y="314302"/>
            <a:ext cx="7384264"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7551" y="2346299"/>
            <a:ext cx="7384264"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611" y="4164084"/>
            <a:ext cx="318844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7551" y="4191000"/>
            <a:ext cx="7384264"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611" y="4633983"/>
            <a:ext cx="318844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611" y="5011672"/>
            <a:ext cx="318844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611" y="5394605"/>
            <a:ext cx="318844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611" y="5735768"/>
            <a:ext cx="318844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4031712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23-Jan-19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372070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3051" y="4869900"/>
            <a:ext cx="10365899" cy="9037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3051" y="5754968"/>
            <a:ext cx="10365899"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a:ext uri="{FF2B5EF4-FFF2-40B4-BE49-F238E27FC236}">
                <a16:creationId xmlns:a16="http://schemas.microsoft.com/office/drawing/2014/main" id="{52FFE931-ECB7-4006-A6A2-6E8A9286ACA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056350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23-Jan-19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E3AF0D95-0465-458A-921C-ACCDAA6B817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40262497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23-Jan-19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9" name="Picture 8">
            <a:extLst>
              <a:ext uri="{FF2B5EF4-FFF2-40B4-BE49-F238E27FC236}">
                <a16:creationId xmlns:a16="http://schemas.microsoft.com/office/drawing/2014/main" id="{A6C358AF-89D0-4436-9F8C-ABA7F9493BB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63439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10369" y="1409638"/>
            <a:ext cx="357216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8182463" cy="4795935"/>
          </a:xfrm>
        </p:spPr>
        <p:txBody>
          <a:bodyPr/>
          <a:lstStyle>
            <a:lvl1pPr marL="514042" indent="-514042">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pic>
        <p:nvPicPr>
          <p:cNvPr id="10" name="Picture 9">
            <a:extLst>
              <a:ext uri="{FF2B5EF4-FFF2-40B4-BE49-F238E27FC236}">
                <a16:creationId xmlns:a16="http://schemas.microsoft.com/office/drawing/2014/main" id="{DF7D6D63-C0D2-4213-B1FA-96890BDE6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23-Jan-19</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38"/>
            <a:ext cx="10961783"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186545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6" name="Rectangle 5"/>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05" y="1792355"/>
            <a:ext cx="1830305"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205" y="1792355"/>
            <a:ext cx="915152"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5510" y="1121144"/>
            <a:ext cx="9929724"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pic>
        <p:nvPicPr>
          <p:cNvPr id="15" name="Picture 14">
            <a:extLst>
              <a:ext uri="{FF2B5EF4-FFF2-40B4-BE49-F238E27FC236}">
                <a16:creationId xmlns:a16="http://schemas.microsoft.com/office/drawing/2014/main" id="{00505D47-5EAF-4709-A366-B1437B044A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23-Jan-19</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027" y="3314704"/>
            <a:ext cx="1260665"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9073" y="1121144"/>
            <a:ext cx="10036163"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23-Jan-19</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A1E6AED5-8603-4881-90EA-963A2A5A2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23-Jan-19</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4650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57B03959-5ED4-4593-8CEF-2AE1A73775F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3"/>
            <a:ext cx="12192000"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6" y="6390560"/>
            <a:ext cx="808713" cy="308845"/>
          </a:xfrm>
        </p:spPr>
        <p:txBody>
          <a:bodyPr/>
          <a:lstStyle/>
          <a:p>
            <a:fld id="{055373AC-9AA7-423B-BA00-BA1C74164DBD}" type="datetime1">
              <a:rPr lang="en-US" smtClean="0"/>
              <a:pPr/>
              <a:t>23-Jan-19</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pic>
        <p:nvPicPr>
          <p:cNvPr id="15" name="Picture 14">
            <a:extLst>
              <a:ext uri="{FF2B5EF4-FFF2-40B4-BE49-F238E27FC236}">
                <a16:creationId xmlns:a16="http://schemas.microsoft.com/office/drawing/2014/main" id="{23AACB49-5E4F-4436-9D82-E83B52A7FC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6" y="-17929"/>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185625"/>
          </a:xfrm>
        </p:spPr>
        <p:txBody>
          <a:bodyPr/>
          <a:lstStyle>
            <a:lvl1pPr marL="0" indent="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283" y="1830475"/>
            <a:ext cx="10961435"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23-Jan-19</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2EB003D1-D2F8-474E-9E8E-075BE60E9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816" y="6397196"/>
            <a:ext cx="808713"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23-Jan-19</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529" y="6397196"/>
            <a:ext cx="10567285"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6412" y="6397196"/>
            <a:ext cx="428822"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9506047"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413" y="1138844"/>
            <a:ext cx="11804822"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8" r:id="rId12"/>
    <p:sldLayoutId id="2147483689" r:id="rId13"/>
    <p:sldLayoutId id="2147483687" r:id="rId14"/>
    <p:sldLayoutId id="2147483690" r:id="rId15"/>
    <p:sldLayoutId id="2147483691" r:id="rId16"/>
    <p:sldLayoutId id="2147483693" r:id="rId17"/>
    <p:sldLayoutId id="2147483718" r:id="rId18"/>
    <p:sldLayoutId id="2147483749" r:id="rId19"/>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1"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8.png"/><Relationship Id="rId4" Type="http://schemas.openxmlformats.org/officeDocument/2006/relationships/image" Target="../media/image47.png"/></Relationships>
</file>

<file path=ppt/slides/_rels/slide1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microsoft.com/office/2007/relationships/hdphoto" Target="../media/hdphoto3.wdp"/></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image" Target="../media/image58.jpeg"/><Relationship Id="rId13" Type="http://schemas.openxmlformats.org/officeDocument/2006/relationships/hyperlink" Target="https://www.softwaregroup.com/" TargetMode="External"/><Relationship Id="rId18" Type="http://schemas.openxmlformats.org/officeDocument/2006/relationships/image" Target="../media/image62.png"/><Relationship Id="rId26" Type="http://schemas.openxmlformats.org/officeDocument/2006/relationships/image" Target="../media/image64.png"/><Relationship Id="rId3" Type="http://schemas.openxmlformats.org/officeDocument/2006/relationships/hyperlink" Target="http://www.infragistics.com/" TargetMode="External"/><Relationship Id="rId21" Type="http://schemas.openxmlformats.org/officeDocument/2006/relationships/hyperlink" Target="http://www.postbank.bg/" TargetMode="External"/><Relationship Id="rId7" Type="http://schemas.openxmlformats.org/officeDocument/2006/relationships/hyperlink" Target="https://www.liebherr.com/en/deu/start/start-page.html" TargetMode="External"/><Relationship Id="rId12" Type="http://schemas.openxmlformats.org/officeDocument/2006/relationships/image" Target="../media/image37.png"/><Relationship Id="rId17" Type="http://schemas.openxmlformats.org/officeDocument/2006/relationships/hyperlink" Target="http://www.xs-software.com/" TargetMode="External"/><Relationship Id="rId25" Type="http://schemas.openxmlformats.org/officeDocument/2006/relationships/hyperlink" Target="http://smartit.bg/" TargetMode="External"/><Relationship Id="rId2" Type="http://schemas.openxmlformats.org/officeDocument/2006/relationships/notesSlide" Target="../notesSlides/notesSlide26.xml"/><Relationship Id="rId16" Type="http://schemas.openxmlformats.org/officeDocument/2006/relationships/image" Target="../media/image61.png"/><Relationship Id="rId20" Type="http://schemas.openxmlformats.org/officeDocument/2006/relationships/image" Target="../media/image31.png"/><Relationship Id="rId1" Type="http://schemas.openxmlformats.org/officeDocument/2006/relationships/slideLayout" Target="../slideLayouts/slideLayout6.xml"/><Relationship Id="rId6" Type="http://schemas.openxmlformats.org/officeDocument/2006/relationships/image" Target="../media/image57.png"/><Relationship Id="rId11" Type="http://schemas.openxmlformats.org/officeDocument/2006/relationships/hyperlink" Target="https://netpeak.bg/" TargetMode="External"/><Relationship Id="rId24" Type="http://schemas.openxmlformats.org/officeDocument/2006/relationships/image" Target="../media/image38.png"/><Relationship Id="rId5" Type="http://schemas.openxmlformats.org/officeDocument/2006/relationships/hyperlink" Target="https://www.indeavr.com/en" TargetMode="External"/><Relationship Id="rId15" Type="http://schemas.openxmlformats.org/officeDocument/2006/relationships/hyperlink" Target="http://www.telenor.bg/" TargetMode="External"/><Relationship Id="rId23" Type="http://schemas.openxmlformats.org/officeDocument/2006/relationships/hyperlink" Target="https://www.superhosting.bg/" TargetMode="External"/><Relationship Id="rId10" Type="http://schemas.openxmlformats.org/officeDocument/2006/relationships/image" Target="../media/image59.png"/><Relationship Id="rId19" Type="http://schemas.openxmlformats.org/officeDocument/2006/relationships/hyperlink" Target="https://www.sbtech.com/" TargetMode="External"/><Relationship Id="rId4" Type="http://schemas.openxmlformats.org/officeDocument/2006/relationships/image" Target="../media/image56.png"/><Relationship Id="rId9" Type="http://schemas.openxmlformats.org/officeDocument/2006/relationships/hyperlink" Target="https://aeternity.com/" TargetMode="External"/><Relationship Id="rId14" Type="http://schemas.openxmlformats.org/officeDocument/2006/relationships/image" Target="../media/image60.png"/><Relationship Id="rId22" Type="http://schemas.openxmlformats.org/officeDocument/2006/relationships/image" Target="../media/image63.png"/></Relationships>
</file>

<file path=ppt/slides/_rels/slide31.xml.rels><?xml version="1.0" encoding="UTF-8" standalone="yes"?>
<Relationships xmlns="http://schemas.openxmlformats.org/package/2006/relationships"><Relationship Id="rId8" Type="http://schemas.openxmlformats.org/officeDocument/2006/relationships/hyperlink" Target="https://www.lukanet.com/" TargetMode="External"/><Relationship Id="rId3" Type="http://schemas.openxmlformats.org/officeDocument/2006/relationships/image" Target="../media/image65.jpeg"/><Relationship Id="rId7" Type="http://schemas.openxmlformats.org/officeDocument/2006/relationships/image" Target="../media/image67.jpe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hyperlink" Target="http://www.world-of-myths.com/" TargetMode="External"/><Relationship Id="rId5" Type="http://schemas.openxmlformats.org/officeDocument/2006/relationships/image" Target="../media/image66.png"/><Relationship Id="rId4" Type="http://schemas.openxmlformats.org/officeDocument/2006/relationships/hyperlink" Target="https://www.onebitsoftware.net/" TargetMode="External"/><Relationship Id="rId9" Type="http://schemas.openxmlformats.org/officeDocument/2006/relationships/image" Target="../media/image68.gif"/></Relationships>
</file>

<file path=ppt/slides/_rels/slide32.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hyperlink" Target="http://softuni.bg/" TargetMode="External"/><Relationship Id="rId7" Type="http://schemas.openxmlformats.org/officeDocument/2006/relationships/hyperlink" Target="https://softuni.org/" TargetMode="External"/><Relationship Id="rId12" Type="http://schemas.openxmlformats.org/officeDocument/2006/relationships/image" Target="../media/image71.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hyperlink" Target="http://forum.softuni.bg/" TargetMode="External"/><Relationship Id="rId11" Type="http://schemas.openxmlformats.org/officeDocument/2006/relationships/image" Target="../media/image70.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foundation/" TargetMode="External"/><Relationship Id="rId9" Type="http://schemas.openxmlformats.org/officeDocument/2006/relationships/image" Target="../media/image41.png"/></Relationships>
</file>

<file path=ppt/slides/_rels/slide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judge.softuni.bg/Contests/Practice/Index/291#12"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a:t>How to get data insights?</a:t>
            </a:r>
          </a:p>
          <a:p>
            <a:endParaRPr lang="en-US" dirty="0"/>
          </a:p>
        </p:txBody>
      </p:sp>
      <p:sp>
        <p:nvSpPr>
          <p:cNvPr id="5" name="Title 4"/>
          <p:cNvSpPr>
            <a:spLocks noGrp="1"/>
          </p:cNvSpPr>
          <p:nvPr>
            <p:ph type="title"/>
          </p:nvPr>
        </p:nvSpPr>
        <p:spPr/>
        <p:txBody>
          <a:bodyPr/>
          <a:lstStyle/>
          <a:p>
            <a:r>
              <a:rPr lang="en-US"/>
              <a:t>Data Aggregation</a:t>
            </a:r>
            <a:endParaRPr lang="en-US" dirty="0"/>
          </a:p>
        </p:txBody>
      </p:sp>
      <p:sp>
        <p:nvSpPr>
          <p:cNvPr id="11" name="Text Placeholder 10"/>
          <p:cNvSpPr>
            <a:spLocks noGrp="1"/>
          </p:cNvSpPr>
          <p:nvPr>
            <p:ph type="body" sz="quarter" idx="17"/>
          </p:nvPr>
        </p:nvSpPr>
        <p:spPr/>
        <p:txBody>
          <a:bodyPr/>
          <a:lstStyle/>
          <a:p>
            <a:r>
              <a:rPr lang="en-US"/>
              <a:t>Software University</a:t>
            </a:r>
            <a:endParaRPr lang="en-US" dirty="0"/>
          </a:p>
        </p:txBody>
      </p:sp>
      <p:sp>
        <p:nvSpPr>
          <p:cNvPr id="12" name="Text Placeholder 11"/>
          <p:cNvSpPr>
            <a:spLocks noGrp="1"/>
          </p:cNvSpPr>
          <p:nvPr>
            <p:ph type="body" sz="quarter" idx="18"/>
          </p:nvPr>
        </p:nvSpPr>
        <p:spPr/>
        <p:txBody>
          <a:bodyPr/>
          <a:lstStyle/>
          <a:p>
            <a:r>
              <a:rPr lang="en-US">
                <a:hlinkClick r:id="rId3"/>
              </a:rPr>
              <a:t>http://softuni.bg</a:t>
            </a:r>
            <a:endParaRPr lang="en-US" dirty="0"/>
          </a:p>
        </p:txBody>
      </p:sp>
      <p:sp>
        <p:nvSpPr>
          <p:cNvPr id="7" name="Text Placeholder 6"/>
          <p:cNvSpPr>
            <a:spLocks noGrp="1"/>
          </p:cNvSpPr>
          <p:nvPr>
            <p:ph type="body" sz="quarter" idx="19"/>
          </p:nvPr>
        </p:nvSpPr>
        <p:spPr/>
        <p:txBody>
          <a:bodyPr/>
          <a:lstStyle/>
          <a:p>
            <a:r>
              <a:rPr lang="en-US" noProof="1"/>
              <a:t>SoftUni</a:t>
            </a:r>
            <a:r>
              <a:rPr lang="en-US"/>
              <a:t> Team</a:t>
            </a:r>
            <a:endParaRPr lang="en-US" dirty="0"/>
          </a:p>
        </p:txBody>
      </p:sp>
      <p:sp>
        <p:nvSpPr>
          <p:cNvPr id="8" name="Text Placeholder 7"/>
          <p:cNvSpPr>
            <a:spLocks noGrp="1"/>
          </p:cNvSpPr>
          <p:nvPr>
            <p:ph type="body" sz="quarter" idx="20"/>
          </p:nvPr>
        </p:nvSpPr>
        <p:spPr/>
        <p:txBody>
          <a:bodyPr/>
          <a:lstStyle/>
          <a:p>
            <a:r>
              <a:rPr lang="en-US"/>
              <a:t>Technical Trainers</a:t>
            </a:r>
            <a:endParaRPr lang="en-US" dirty="0"/>
          </a:p>
        </p:txBody>
      </p:sp>
      <p:grpSp>
        <p:nvGrpSpPr>
          <p:cNvPr id="29" name="Group 28"/>
          <p:cNvGrpSpPr/>
          <p:nvPr/>
        </p:nvGrpSpPr>
        <p:grpSpPr>
          <a:xfrm>
            <a:off x="3841506" y="2032878"/>
            <a:ext cx="3767663" cy="3202350"/>
            <a:chOff x="4175334" y="2032878"/>
            <a:chExt cx="3767663" cy="3202350"/>
          </a:xfrm>
        </p:grpSpPr>
        <p:pic>
          <p:nvPicPr>
            <p:cNvPr id="14" name="Picture 2" descr="Image result for datab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0854" y="2032878"/>
              <a:ext cx="3112143" cy="3112143"/>
            </a:xfrm>
            <a:prstGeom prst="rect">
              <a:avLst/>
            </a:prstGeom>
            <a:noFill/>
            <a:extLst>
              <a:ext uri="{909E8E84-426E-40DD-AFC4-6F175D3DCCD1}">
                <a14:hiddenFill xmlns:a14="http://schemas.microsoft.com/office/drawing/2010/main">
                  <a:solidFill>
                    <a:srgbClr val="FFFFFF"/>
                  </a:solidFill>
                </a14:hiddenFill>
              </a:ext>
            </a:extLst>
          </p:spPr>
        </p:pic>
        <p:pic>
          <p:nvPicPr>
            <p:cNvPr id="18" name="Картина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70751" y="3592197"/>
              <a:ext cx="1604719" cy="1604719"/>
            </a:xfrm>
            <a:prstGeom prst="rect">
              <a:avLst/>
            </a:prstGeom>
          </p:spPr>
        </p:pic>
        <p:pic>
          <p:nvPicPr>
            <p:cNvPr id="19" name="Картина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5334" y="4209992"/>
              <a:ext cx="920206" cy="920206"/>
            </a:xfrm>
            <a:prstGeom prst="rect">
              <a:avLst/>
            </a:prstGeom>
          </p:spPr>
        </p:pic>
        <p:pic>
          <p:nvPicPr>
            <p:cNvPr id="20" name="Картина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0020" y="4483017"/>
              <a:ext cx="752211" cy="752211"/>
            </a:xfrm>
            <a:prstGeom prst="rect">
              <a:avLst/>
            </a:prstGeom>
          </p:spPr>
        </p:pic>
      </p:grpSp>
    </p:spTree>
    <p:extLst>
      <p:ext uri="{BB962C8B-B14F-4D97-AF65-F5344CB8AC3E}">
        <p14:creationId xmlns:p14="http://schemas.microsoft.com/office/powerpoint/2010/main" val="193690907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онтейнер за съдържание 4"/>
          <p:cNvSpPr>
            <a:spLocks noGrp="1"/>
          </p:cNvSpPr>
          <p:nvPr>
            <p:ph idx="10"/>
          </p:nvPr>
        </p:nvSpPr>
        <p:spPr/>
        <p:txBody>
          <a:bodyPr>
            <a:normAutofit lnSpcReduction="10000"/>
          </a:bodyPr>
          <a:lstStyle/>
          <a:p>
            <a:r>
              <a:rPr lang="en-US" dirty="0"/>
              <a:t>Operate over (</a:t>
            </a:r>
            <a:r>
              <a:rPr lang="en-US" b="1" dirty="0">
                <a:solidFill>
                  <a:schemeClr val="bg1"/>
                </a:solidFill>
              </a:rPr>
              <a:t>non-empty</a:t>
            </a:r>
            <a:r>
              <a:rPr lang="en-US" dirty="0"/>
              <a:t>) </a:t>
            </a:r>
            <a:r>
              <a:rPr lang="en-US" b="1" dirty="0">
                <a:solidFill>
                  <a:schemeClr val="bg1"/>
                </a:solidFill>
              </a:rPr>
              <a:t>groups</a:t>
            </a:r>
          </a:p>
          <a:p>
            <a:r>
              <a:rPr lang="en-US" dirty="0"/>
              <a:t>Perform </a:t>
            </a:r>
            <a:r>
              <a:rPr lang="en-US" b="1" dirty="0">
                <a:solidFill>
                  <a:schemeClr val="bg1"/>
                </a:solidFill>
              </a:rPr>
              <a:t>data analysis </a:t>
            </a:r>
            <a:r>
              <a:rPr lang="en-US" dirty="0"/>
              <a:t>on each one</a:t>
            </a:r>
          </a:p>
          <a:p>
            <a:pPr lvl="1">
              <a:buClr>
                <a:schemeClr val="tx1"/>
              </a:buClr>
            </a:pPr>
            <a:r>
              <a:rPr lang="en-US" b="1" dirty="0">
                <a:solidFill>
                  <a:schemeClr val="bg1"/>
                </a:solidFill>
              </a:rPr>
              <a:t>MIN</a:t>
            </a:r>
            <a:r>
              <a:rPr lang="en-US" dirty="0"/>
              <a:t>, </a:t>
            </a:r>
            <a:r>
              <a:rPr lang="en-US" b="1" dirty="0">
                <a:solidFill>
                  <a:schemeClr val="bg1"/>
                </a:solidFill>
              </a:rPr>
              <a:t>MAX</a:t>
            </a:r>
            <a:r>
              <a:rPr lang="en-US" dirty="0"/>
              <a:t>, </a:t>
            </a:r>
            <a:r>
              <a:rPr lang="en-US" b="1" dirty="0">
                <a:solidFill>
                  <a:schemeClr val="bg1"/>
                </a:solidFill>
              </a:rPr>
              <a:t>AVG</a:t>
            </a:r>
            <a:r>
              <a:rPr lang="en-US" dirty="0"/>
              <a:t>, </a:t>
            </a:r>
            <a:r>
              <a:rPr lang="en-US" b="1" dirty="0">
                <a:solidFill>
                  <a:schemeClr val="bg1"/>
                </a:solidFill>
              </a:rPr>
              <a:t>COUNT</a:t>
            </a:r>
            <a:r>
              <a:rPr lang="en-US" dirty="0"/>
              <a:t>, etc.</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r>
              <a:rPr lang="en-US" dirty="0"/>
              <a:t>Aggregate functions usually </a:t>
            </a:r>
            <a:r>
              <a:rPr lang="en-US" b="1" dirty="0">
                <a:solidFill>
                  <a:schemeClr val="bg1"/>
                </a:solidFill>
              </a:rPr>
              <a:t>ignore NULL </a:t>
            </a:r>
            <a:r>
              <a:rPr lang="en-US" dirty="0"/>
              <a:t>values.</a:t>
            </a:r>
          </a:p>
        </p:txBody>
      </p:sp>
      <p:sp>
        <p:nvSpPr>
          <p:cNvPr id="4" name="Заглавие 3"/>
          <p:cNvSpPr>
            <a:spLocks noGrp="1"/>
          </p:cNvSpPr>
          <p:nvPr>
            <p:ph type="title"/>
          </p:nvPr>
        </p:nvSpPr>
        <p:spPr/>
        <p:txBody>
          <a:bodyPr/>
          <a:lstStyle/>
          <a:p>
            <a:r>
              <a:rPr lang="en-US"/>
              <a:t>Aggregate Functions</a:t>
            </a:r>
            <a:endParaRPr lang="en-US" dirty="0"/>
          </a:p>
        </p:txBody>
      </p:sp>
      <p:sp>
        <p:nvSpPr>
          <p:cNvPr id="6" name="Rectangle 9"/>
          <p:cNvSpPr>
            <a:spLocks noChangeArrowheads="1"/>
          </p:cNvSpPr>
          <p:nvPr/>
        </p:nvSpPr>
        <p:spPr bwMode="auto">
          <a:xfrm>
            <a:off x="609600" y="3174627"/>
            <a:ext cx="5721626" cy="190205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noProof="1">
                <a:latin typeface="Consolas" pitchFamily="49" charset="0"/>
                <a:cs typeface="Consolas" pitchFamily="49" charset="0"/>
              </a:rPr>
              <a:t>SELECT e.DepartmentID, </a:t>
            </a:r>
          </a:p>
          <a:p>
            <a:pPr>
              <a:lnSpc>
                <a:spcPct val="105000"/>
              </a:lnSpc>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MIN</a:t>
            </a:r>
            <a:r>
              <a:rPr lang="en-US" sz="2800" b="1" noProof="1">
                <a:latin typeface="Consolas" pitchFamily="49" charset="0"/>
                <a:cs typeface="Consolas" pitchFamily="49" charset="0"/>
              </a:rPr>
              <a:t>(</a:t>
            </a:r>
            <a:r>
              <a:rPr lang="en-US" sz="2800" b="1" noProof="1">
                <a:solidFill>
                  <a:schemeClr val="bg1"/>
                </a:solidFill>
                <a:latin typeface="Consolas" pitchFamily="49" charset="0"/>
                <a:cs typeface="Consolas" pitchFamily="49" charset="0"/>
              </a:rPr>
              <a:t>e.Salary</a:t>
            </a:r>
            <a:r>
              <a:rPr lang="en-US" sz="2800" b="1" noProof="1">
                <a:latin typeface="Consolas" pitchFamily="49" charset="0"/>
                <a:cs typeface="Consolas" pitchFamily="49" charset="0"/>
              </a:rPr>
              <a:t>) AS </a:t>
            </a:r>
            <a:r>
              <a:rPr lang="en-US" sz="2800" b="1" noProof="1">
                <a:solidFill>
                  <a:schemeClr val="bg1"/>
                </a:solidFill>
                <a:latin typeface="Consolas" pitchFamily="49" charset="0"/>
                <a:cs typeface="Consolas" pitchFamily="49" charset="0"/>
              </a:rPr>
              <a:t>MinSalary</a:t>
            </a:r>
          </a:p>
          <a:p>
            <a:pPr>
              <a:lnSpc>
                <a:spcPct val="105000"/>
              </a:lnSpc>
            </a:pPr>
            <a:r>
              <a:rPr lang="en-GB" sz="2800" b="1" dirty="0">
                <a:latin typeface="Consolas" pitchFamily="49" charset="0"/>
                <a:cs typeface="Consolas" pitchFamily="49" charset="0"/>
              </a:rPr>
              <a:t>FROM Employees AS e</a:t>
            </a:r>
          </a:p>
          <a:p>
            <a:pPr>
              <a:lnSpc>
                <a:spcPct val="105000"/>
              </a:lnSpc>
            </a:pPr>
            <a:r>
              <a:rPr lang="en-GB" sz="2800" b="1" dirty="0">
                <a:latin typeface="Consolas" pitchFamily="49" charset="0"/>
                <a:cs typeface="Consolas" pitchFamily="49" charset="0"/>
              </a:rPr>
              <a:t>GROUP BY </a:t>
            </a:r>
            <a:r>
              <a:rPr lang="en-US" sz="2800" b="1" noProof="1">
                <a:latin typeface="Consolas" pitchFamily="49" charset="0"/>
                <a:cs typeface="Consolas" pitchFamily="49" charset="0"/>
              </a:rPr>
              <a:t>e.DepartmentID</a:t>
            </a:r>
          </a:p>
        </p:txBody>
      </p:sp>
      <p:sp>
        <p:nvSpPr>
          <p:cNvPr id="15" name="Стрелка надясно 14"/>
          <p:cNvSpPr/>
          <p:nvPr/>
        </p:nvSpPr>
        <p:spPr>
          <a:xfrm>
            <a:off x="6553420" y="4025985"/>
            <a:ext cx="533400" cy="4572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6" name="Картина 15"/>
          <p:cNvPicPr>
            <a:picLocks noChangeAspect="1"/>
          </p:cNvPicPr>
          <p:nvPr/>
        </p:nvPicPr>
        <p:blipFill>
          <a:blip r:embed="rId3"/>
          <a:stretch>
            <a:fillRect/>
          </a:stretch>
        </p:blipFill>
        <p:spPr>
          <a:xfrm>
            <a:off x="7197111" y="2891952"/>
            <a:ext cx="3003637" cy="2317091"/>
          </a:xfrm>
          <a:prstGeom prst="rect">
            <a:avLst/>
          </a:prstGeom>
        </p:spPr>
      </p:pic>
    </p:spTree>
    <p:extLst>
      <p:ext uri="{BB962C8B-B14F-4D97-AF65-F5344CB8AC3E}">
        <p14:creationId xmlns:p14="http://schemas.microsoft.com/office/powerpoint/2010/main" val="12265005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0"/>
          </p:nvPr>
        </p:nvSpPr>
        <p:spPr/>
        <p:txBody>
          <a:bodyPr/>
          <a:lstStyle/>
          <a:p>
            <a:pPr>
              <a:buClr>
                <a:schemeClr val="tx1"/>
              </a:buClr>
            </a:pPr>
            <a:r>
              <a:rPr lang="en-US" b="1" dirty="0">
                <a:solidFill>
                  <a:schemeClr val="bg1"/>
                </a:solidFill>
              </a:rPr>
              <a:t>COUNT</a:t>
            </a:r>
            <a:r>
              <a:rPr lang="en-US" dirty="0"/>
              <a:t> - </a:t>
            </a:r>
            <a:r>
              <a:rPr lang="en-US" b="1" dirty="0">
                <a:solidFill>
                  <a:schemeClr val="bg1"/>
                </a:solidFill>
              </a:rPr>
              <a:t>counts the values </a:t>
            </a:r>
            <a:r>
              <a:rPr lang="en-US" dirty="0"/>
              <a:t>in one or more </a:t>
            </a:r>
            <a:r>
              <a:rPr lang="en-US" b="1" dirty="0">
                <a:solidFill>
                  <a:schemeClr val="bg1"/>
                </a:solidFill>
              </a:rPr>
              <a:t>grouped columns</a:t>
            </a:r>
          </a:p>
          <a:p>
            <a:pPr lvl="1">
              <a:buClr>
                <a:schemeClr val="tx1"/>
              </a:buClr>
            </a:pPr>
            <a:r>
              <a:rPr lang="en-US" b="1" dirty="0">
                <a:solidFill>
                  <a:schemeClr val="bg1"/>
                </a:solidFill>
              </a:rPr>
              <a:t>Ignores</a:t>
            </a:r>
            <a:r>
              <a:rPr lang="en-US" dirty="0"/>
              <a:t> </a:t>
            </a:r>
            <a:r>
              <a:rPr lang="en-US" sz="3398" b="1" dirty="0">
                <a:solidFill>
                  <a:schemeClr val="bg1"/>
                </a:solidFill>
              </a:rPr>
              <a:t>NULL</a:t>
            </a:r>
            <a:r>
              <a:rPr lang="en-US" dirty="0"/>
              <a:t> values</a:t>
            </a:r>
          </a:p>
        </p:txBody>
      </p:sp>
      <p:sp>
        <p:nvSpPr>
          <p:cNvPr id="465922" name="Rectangle 2"/>
          <p:cNvSpPr>
            <a:spLocks noGrp="1" noChangeArrowheads="1"/>
          </p:cNvSpPr>
          <p:nvPr>
            <p:ph type="title"/>
          </p:nvPr>
        </p:nvSpPr>
        <p:spPr/>
        <p:txBody>
          <a:bodyPr/>
          <a:lstStyle/>
          <a:p>
            <a:r>
              <a:rPr lang="en-US"/>
              <a:t>Aggregate Functions: COUNT</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11</a:t>
            </a:fld>
            <a:endParaRPr lang="en-US" dirty="0"/>
          </a:p>
        </p:txBody>
      </p:sp>
      <p:graphicFrame>
        <p:nvGraphicFramePr>
          <p:cNvPr id="10" name="Table 9"/>
          <p:cNvGraphicFramePr>
            <a:graphicFrameLocks noGrp="1"/>
          </p:cNvGraphicFramePr>
          <p:nvPr>
            <p:extLst/>
          </p:nvPr>
        </p:nvGraphicFramePr>
        <p:xfrm>
          <a:off x="381001" y="2590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endParaRPr lang="en-US" b="0" dirty="0">
                        <a:solidFill>
                          <a:schemeClr val="tx1"/>
                        </a:solidFill>
                        <a:effectLst/>
                      </a:endParaRPr>
                    </a:p>
                  </a:txBody>
                  <a:tcPr/>
                </a:tc>
                <a:tc>
                  <a:txBody>
                    <a:bodyPr/>
                    <a:lstStyle/>
                    <a:p>
                      <a:r>
                        <a:rPr lang="en-US" dirty="0">
                          <a:solidFill>
                            <a:schemeClr val="tx1"/>
                          </a:solidFill>
                          <a:effectLst/>
                        </a:rPr>
                        <a:t>DepartmentName</a:t>
                      </a:r>
                      <a:endParaRPr lang="en-US" b="0" dirty="0">
                        <a:solidFill>
                          <a:schemeClr val="tx1"/>
                        </a:solidFill>
                        <a:effectLst/>
                      </a:endParaRPr>
                    </a:p>
                  </a:txBody>
                  <a:tcPr/>
                </a:tc>
                <a:tc>
                  <a:txBody>
                    <a:bodyPr/>
                    <a:lstStyle/>
                    <a:p>
                      <a:r>
                        <a:rPr lang="en-US" dirty="0">
                          <a:solidFill>
                            <a:schemeClr val="tx1"/>
                          </a:solidFill>
                          <a:effectLst/>
                        </a:rPr>
                        <a:t>Salary</a:t>
                      </a:r>
                      <a:endParaRPr lang="en-US" b="0" dirty="0">
                        <a:solidFill>
                          <a:schemeClr val="tx1"/>
                        </a:solidFill>
                        <a:effectLst/>
                      </a:endParaRP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b="0" dirty="0">
                        <a:solidFill>
                          <a:schemeClr val="tx1"/>
                        </a:solidFill>
                        <a:effectLst/>
                      </a:endParaRPr>
                    </a:p>
                  </a:txBody>
                  <a:tcPr/>
                </a:tc>
                <a:tc>
                  <a:txBody>
                    <a:bodyPr/>
                    <a:lstStyle/>
                    <a:p>
                      <a:r>
                        <a:rPr lang="en-US" dirty="0">
                          <a:effectLst/>
                        </a:rPr>
                        <a:t>Database Support</a:t>
                      </a:r>
                      <a:endParaRPr lang="en-US" b="0"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b="0"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b="0"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b="0"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b="0" dirty="0">
                        <a:solidFill>
                          <a:schemeClr val="tx1"/>
                        </a:solidFill>
                        <a:effectLst/>
                      </a:endParaRPr>
                    </a:p>
                  </a:txBody>
                  <a:tcPr/>
                </a:tc>
                <a:tc>
                  <a:txBody>
                    <a:bodyPr/>
                    <a:lstStyle/>
                    <a:p>
                      <a:r>
                        <a:rPr lang="en-US" dirty="0">
                          <a:effectLst/>
                        </a:rPr>
                        <a:t>Application Support</a:t>
                      </a:r>
                      <a:endParaRPr lang="en-US" b="0" dirty="0">
                        <a:solidFill>
                          <a:schemeClr val="tx1"/>
                        </a:solidFill>
                        <a:effectLst/>
                      </a:endParaRPr>
                    </a:p>
                  </a:txBody>
                  <a:tcPr>
                    <a:solidFill>
                      <a:schemeClr val="tx2">
                        <a:lumMod val="20000"/>
                        <a:lumOff val="80000"/>
                      </a:schemeClr>
                    </a:solidFill>
                  </a:tcPr>
                </a:tc>
                <a:tc>
                  <a:txBody>
                    <a:bodyPr/>
                    <a:lstStyle/>
                    <a:p>
                      <a:r>
                        <a:rPr lang="en-US" dirty="0">
                          <a:effectLst/>
                        </a:rPr>
                        <a:t>10,000</a:t>
                      </a:r>
                      <a:endParaRPr lang="en-US" b="0"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b="0" dirty="0">
                        <a:solidFill>
                          <a:schemeClr val="tx1"/>
                        </a:solidFill>
                        <a:effectLst/>
                      </a:endParaRPr>
                    </a:p>
                  </a:txBody>
                  <a:tcPr>
                    <a:solidFill>
                      <a:schemeClr val="tx2">
                        <a:lumMod val="20000"/>
                        <a:lumOff val="80000"/>
                      </a:schemeClr>
                    </a:solidFill>
                  </a:tcPr>
                </a:tc>
                <a:tc>
                  <a:txBody>
                    <a:bodyPr/>
                    <a:lstStyle/>
                    <a:p>
                      <a:r>
                        <a:rPr lang="en-US" dirty="0">
                          <a:effectLst/>
                        </a:rPr>
                        <a:t>15,000</a:t>
                      </a:r>
                      <a:endParaRPr lang="en-US" b="0"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b="0" dirty="0">
                        <a:solidFill>
                          <a:schemeClr val="tx1"/>
                        </a:solidFill>
                        <a:effectLst/>
                      </a:endParaRPr>
                    </a:p>
                  </a:txBody>
                  <a:tcPr>
                    <a:solidFill>
                      <a:schemeClr val="bg1">
                        <a:lumMod val="20000"/>
                        <a:lumOff val="80000"/>
                      </a:schemeClr>
                    </a:solidFill>
                  </a:tcPr>
                </a:tc>
                <a:tc>
                  <a:txBody>
                    <a:bodyPr/>
                    <a:lstStyle/>
                    <a:p>
                      <a:r>
                        <a:rPr lang="en-US" dirty="0">
                          <a:effectLst/>
                        </a:rPr>
                        <a:t>5,000</a:t>
                      </a:r>
                      <a:endParaRPr lang="en-US" b="0"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b="0"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b="0"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785687585"/>
              </p:ext>
            </p:extLst>
          </p:nvPr>
        </p:nvGraphicFramePr>
        <p:xfrm>
          <a:off x="7426569" y="3554305"/>
          <a:ext cx="4600590" cy="1828800"/>
        </p:xfrm>
        <a:graphic>
          <a:graphicData uri="http://schemas.openxmlformats.org/drawingml/2006/table">
            <a:tbl>
              <a:tblPr firstRow="1" bandRow="1">
                <a:tableStyleId>{912C8C85-51F0-491E-9774-3900AFEF0FD7}</a:tableStyleId>
              </a:tblPr>
              <a:tblGrid>
                <a:gridCol w="2875368">
                  <a:extLst>
                    <a:ext uri="{9D8B030D-6E8A-4147-A177-3AD203B41FA5}">
                      <a16:colId xmlns:a16="http://schemas.microsoft.com/office/drawing/2014/main" val="1444822382"/>
                    </a:ext>
                  </a:extLst>
                </a:gridCol>
                <a:gridCol w="1725222">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SalaryCount</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2</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3</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7" name="Right Arrow 15"/>
          <p:cNvSpPr/>
          <p:nvPr/>
        </p:nvSpPr>
        <p:spPr>
          <a:xfrm rot="1884745">
            <a:off x="6635060" y="3535539"/>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ight Arrow 15"/>
          <p:cNvSpPr/>
          <p:nvPr/>
        </p:nvSpPr>
        <p:spPr>
          <a:xfrm>
            <a:off x="6635059" y="4282040"/>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Right Arrow 15"/>
          <p:cNvSpPr/>
          <p:nvPr/>
        </p:nvSpPr>
        <p:spPr>
          <a:xfrm rot="19680784">
            <a:off x="6616980" y="4963475"/>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6771096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0"/>
          </p:nvPr>
        </p:nvSpPr>
        <p:spPr/>
        <p:txBody>
          <a:bodyPr>
            <a:normAutofit fontScale="92500" lnSpcReduction="20000"/>
          </a:bodyPr>
          <a:lstStyle/>
          <a:p>
            <a:pPr>
              <a:buClr>
                <a:schemeClr val="tx1"/>
              </a:buClr>
            </a:pPr>
            <a:r>
              <a:rPr lang="en-US" b="1" noProof="1">
                <a:solidFill>
                  <a:schemeClr val="bg1"/>
                </a:solidFill>
              </a:rPr>
              <a:t>COUNT</a:t>
            </a:r>
            <a:r>
              <a:rPr lang="en-US" noProof="1"/>
              <a:t>(</a:t>
            </a:r>
            <a:r>
              <a:rPr lang="en-US" b="1" noProof="1">
                <a:solidFill>
                  <a:schemeClr val="bg1"/>
                </a:solidFill>
              </a:rPr>
              <a:t>ColumnName</a:t>
            </a:r>
            <a:r>
              <a:rPr lang="en-US" noProof="1"/>
              <a:t>)</a:t>
            </a:r>
          </a:p>
          <a:p>
            <a:endParaRPr lang="en-US" dirty="0"/>
          </a:p>
          <a:p>
            <a:endParaRPr lang="en-US" dirty="0"/>
          </a:p>
          <a:p>
            <a:endParaRPr lang="en-US" dirty="0"/>
          </a:p>
          <a:p>
            <a:endParaRPr lang="en-US" dirty="0"/>
          </a:p>
          <a:p>
            <a:endParaRPr lang="en-US" dirty="0"/>
          </a:p>
          <a:p>
            <a:endParaRPr lang="en-US" dirty="0"/>
          </a:p>
          <a:p>
            <a:endParaRPr lang="en-US" dirty="0"/>
          </a:p>
          <a:p>
            <a:r>
              <a:rPr lang="en-US" dirty="0"/>
              <a:t>Note: </a:t>
            </a:r>
            <a:r>
              <a:rPr lang="en-US" b="1" dirty="0">
                <a:solidFill>
                  <a:schemeClr val="bg1"/>
                </a:solidFill>
              </a:rPr>
              <a:t>COUNT</a:t>
            </a:r>
            <a:r>
              <a:rPr lang="en-US" dirty="0"/>
              <a:t> </a:t>
            </a:r>
            <a:r>
              <a:rPr lang="en-US" b="1" dirty="0">
                <a:solidFill>
                  <a:schemeClr val="bg1"/>
                </a:solidFill>
              </a:rPr>
              <a:t>ignores</a:t>
            </a:r>
            <a:r>
              <a:rPr lang="en-US" dirty="0"/>
              <a:t> any employee with </a:t>
            </a:r>
            <a:r>
              <a:rPr lang="en-US" b="1" dirty="0">
                <a:solidFill>
                  <a:schemeClr val="bg1"/>
                </a:solidFill>
              </a:rPr>
              <a:t>NULL</a:t>
            </a:r>
            <a:r>
              <a:rPr lang="en-US" dirty="0"/>
              <a:t> salary.</a:t>
            </a:r>
          </a:p>
        </p:txBody>
      </p:sp>
      <p:sp>
        <p:nvSpPr>
          <p:cNvPr id="465922" name="Rectangle 2"/>
          <p:cNvSpPr>
            <a:spLocks noGrp="1" noChangeArrowheads="1"/>
          </p:cNvSpPr>
          <p:nvPr>
            <p:ph type="title"/>
          </p:nvPr>
        </p:nvSpPr>
        <p:spPr/>
        <p:txBody>
          <a:bodyPr/>
          <a:lstStyle/>
          <a:p>
            <a:r>
              <a:rPr lang="en-US"/>
              <a:t>COUNT Syntax</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12</a:t>
            </a:fld>
            <a:endParaRPr lang="en-US" dirty="0"/>
          </a:p>
        </p:txBody>
      </p:sp>
      <p:sp>
        <p:nvSpPr>
          <p:cNvPr id="10" name="Rectangle 9"/>
          <p:cNvSpPr>
            <a:spLocks noChangeArrowheads="1"/>
          </p:cNvSpPr>
          <p:nvPr/>
        </p:nvSpPr>
        <p:spPr bwMode="auto">
          <a:xfrm>
            <a:off x="816005" y="2374603"/>
            <a:ext cx="10556816"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 </a:t>
            </a:r>
          </a:p>
          <a:p>
            <a:pPr>
              <a:lnSpc>
                <a:spcPct val="105000"/>
              </a:lnSpc>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COUNT</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SalaryCount</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p:txBody>
      </p:sp>
      <p:sp>
        <p:nvSpPr>
          <p:cNvPr id="13" name="AutoShape 7"/>
          <p:cNvSpPr>
            <a:spLocks noChangeArrowheads="1"/>
          </p:cNvSpPr>
          <p:nvPr/>
        </p:nvSpPr>
        <p:spPr bwMode="auto">
          <a:xfrm>
            <a:off x="7888637" y="1999281"/>
            <a:ext cx="3148196" cy="622914"/>
          </a:xfrm>
          <a:prstGeom prst="wedgeRoundRectCallout">
            <a:avLst>
              <a:gd name="adj1" fmla="val -41489"/>
              <a:gd name="adj2" fmla="val 10229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4" name="AutoShape 7"/>
          <p:cNvSpPr>
            <a:spLocks noChangeArrowheads="1"/>
          </p:cNvSpPr>
          <p:nvPr/>
        </p:nvSpPr>
        <p:spPr bwMode="auto">
          <a:xfrm>
            <a:off x="4424919" y="4672748"/>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Tree>
    <p:extLst>
      <p:ext uri="{BB962C8B-B14F-4D97-AF65-F5344CB8AC3E}">
        <p14:creationId xmlns:p14="http://schemas.microsoft.com/office/powerpoint/2010/main" val="20369307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0"/>
          </p:nvPr>
        </p:nvSpPr>
        <p:spPr/>
        <p:txBody>
          <a:bodyPr/>
          <a:lstStyle/>
          <a:p>
            <a:pPr>
              <a:buClr>
                <a:schemeClr val="tx1"/>
              </a:buClr>
            </a:pPr>
            <a:r>
              <a:rPr lang="en-US" b="1" dirty="0">
                <a:solidFill>
                  <a:schemeClr val="bg1"/>
                </a:solidFill>
              </a:rPr>
              <a:t>SUM</a:t>
            </a:r>
            <a:r>
              <a:rPr lang="en-US" dirty="0"/>
              <a:t> - </a:t>
            </a:r>
            <a:r>
              <a:rPr lang="en-US" b="1" dirty="0">
                <a:solidFill>
                  <a:schemeClr val="bg1"/>
                </a:solidFill>
              </a:rPr>
              <a:t>sums the values </a:t>
            </a:r>
            <a:r>
              <a:rPr lang="en-US" dirty="0"/>
              <a:t>in a column. </a:t>
            </a:r>
          </a:p>
        </p:txBody>
      </p:sp>
      <p:sp>
        <p:nvSpPr>
          <p:cNvPr id="465922" name="Rectangle 2"/>
          <p:cNvSpPr>
            <a:spLocks noGrp="1" noChangeArrowheads="1"/>
          </p:cNvSpPr>
          <p:nvPr>
            <p:ph type="title"/>
          </p:nvPr>
        </p:nvSpPr>
        <p:spPr/>
        <p:txBody>
          <a:bodyPr/>
          <a:lstStyle/>
          <a:p>
            <a:r>
              <a:rPr lang="en-US"/>
              <a:t>Aggregate Functions: SUM</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13</a:t>
            </a:fld>
            <a:endParaRPr lang="en-US" dirty="0"/>
          </a:p>
        </p:txBody>
      </p:sp>
      <p:graphicFrame>
        <p:nvGraphicFramePr>
          <p:cNvPr id="4" name="Table 3"/>
          <p:cNvGraphicFramePr>
            <a:graphicFrameLocks noGrp="1"/>
          </p:cNvGraphicFramePr>
          <p:nvPr>
            <p:extLst/>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nvPr>
        </p:nvGraphicFramePr>
        <p:xfrm>
          <a:off x="7515211" y="2895600"/>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en-US" dirty="0">
                          <a:effectLst/>
                        </a:rPr>
                        <a:t>20,000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en-US" dirty="0">
                          <a:effectLst/>
                        </a:rPr>
                        <a:t>30,000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4" name="Right Arrow 15"/>
          <p:cNvSpPr/>
          <p:nvPr/>
        </p:nvSpPr>
        <p:spPr>
          <a:xfrm rot="1884745">
            <a:off x="6588566" y="3117080"/>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a:off x="6588565" y="3879080"/>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p:cNvSpPr/>
          <p:nvPr/>
        </p:nvSpPr>
        <p:spPr>
          <a:xfrm rot="19680784">
            <a:off x="6570486" y="4638004"/>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33796146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a:spLocks noGrp="1"/>
          </p:cNvSpPr>
          <p:nvPr>
            <p:ph idx="10"/>
          </p:nvPr>
        </p:nvSpPr>
        <p:spPr/>
        <p:txBody>
          <a:bodyPr/>
          <a:lstStyle/>
          <a:p>
            <a:r>
              <a:rPr lang="en-US" noProof="1"/>
              <a:t>If any department </a:t>
            </a:r>
            <a:r>
              <a:rPr lang="en-US" b="1" noProof="1">
                <a:solidFill>
                  <a:schemeClr val="bg1"/>
                </a:solidFill>
              </a:rPr>
              <a:t>has no salaries</a:t>
            </a:r>
            <a:r>
              <a:rPr lang="en-US" noProof="1"/>
              <a:t>, it </a:t>
            </a:r>
            <a:r>
              <a:rPr lang="en-US" b="1" noProof="1">
                <a:solidFill>
                  <a:schemeClr val="bg1"/>
                </a:solidFill>
              </a:rPr>
              <a:t>returns NULL</a:t>
            </a:r>
            <a:r>
              <a:rPr lang="en-US" noProof="1"/>
              <a:t>.</a:t>
            </a:r>
          </a:p>
        </p:txBody>
      </p:sp>
      <p:sp>
        <p:nvSpPr>
          <p:cNvPr id="465922" name="Rectangle 2"/>
          <p:cNvSpPr>
            <a:spLocks noGrp="1" noChangeArrowheads="1"/>
          </p:cNvSpPr>
          <p:nvPr>
            <p:ph type="title"/>
          </p:nvPr>
        </p:nvSpPr>
        <p:spPr/>
        <p:txBody>
          <a:bodyPr/>
          <a:lstStyle/>
          <a:p>
            <a:r>
              <a:rPr lang="en-US"/>
              <a:t>SUM Syntax</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14</a:t>
            </a:fld>
            <a:endParaRPr lang="en-US" dirty="0"/>
          </a:p>
        </p:txBody>
      </p:sp>
      <p:sp>
        <p:nvSpPr>
          <p:cNvPr id="10" name="Rectangle 9"/>
          <p:cNvSpPr>
            <a:spLocks noChangeArrowheads="1"/>
          </p:cNvSpPr>
          <p:nvPr/>
        </p:nvSpPr>
        <p:spPr bwMode="auto">
          <a:xfrm>
            <a:off x="805950" y="3091160"/>
            <a:ext cx="10556816"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dirty="0">
                <a:latin typeface="Consolas" pitchFamily="49" charset="0"/>
                <a:cs typeface="Consolas" pitchFamily="49" charset="0"/>
              </a:rPr>
              <a:t>  SELECT e.</a:t>
            </a:r>
            <a:r>
              <a:rPr lang="en-US" sz="3200" b="1" noProof="1">
                <a:latin typeface="Consolas" pitchFamily="49" charset="0"/>
                <a:cs typeface="Consolas" pitchFamily="49" charset="0"/>
              </a:rPr>
              <a:t>DepartmentID</a:t>
            </a:r>
            <a:r>
              <a:rPr lang="en-US" sz="3200" b="1" dirty="0">
                <a:latin typeface="Consolas" pitchFamily="49" charset="0"/>
                <a:cs typeface="Consolas" pitchFamily="49" charset="0"/>
              </a:rPr>
              <a:t>,</a:t>
            </a:r>
          </a:p>
          <a:p>
            <a:pPr>
              <a:lnSpc>
                <a:spcPct val="105000"/>
              </a:lnSpc>
            </a:pPr>
            <a:r>
              <a:rPr lang="en-US" sz="3200" b="1" dirty="0">
                <a:latin typeface="Consolas" pitchFamily="49" charset="0"/>
                <a:cs typeface="Consolas" pitchFamily="49" charset="0"/>
              </a:rPr>
              <a:t>         </a:t>
            </a:r>
            <a:r>
              <a:rPr lang="en-US" sz="3200" b="1" dirty="0">
                <a:solidFill>
                  <a:schemeClr val="bg1"/>
                </a:solidFill>
                <a:latin typeface="Consolas" pitchFamily="49" charset="0"/>
                <a:cs typeface="Consolas" pitchFamily="49" charset="0"/>
              </a:rPr>
              <a:t>SUM</a:t>
            </a:r>
            <a:r>
              <a:rPr lang="en-US" sz="3200" b="1" dirty="0">
                <a:latin typeface="Consolas" pitchFamily="49" charset="0"/>
                <a:cs typeface="Consolas" pitchFamily="49" charset="0"/>
              </a:rPr>
              <a:t>(</a:t>
            </a:r>
            <a:r>
              <a:rPr lang="en-US" sz="3200" b="1" dirty="0">
                <a:solidFill>
                  <a:schemeClr val="bg1"/>
                </a:solidFill>
                <a:latin typeface="Consolas" pitchFamily="49" charset="0"/>
                <a:cs typeface="Consolas" pitchFamily="49" charset="0"/>
              </a:rPr>
              <a:t>e.Salary</a:t>
            </a:r>
            <a:r>
              <a:rPr lang="en-US" sz="3200" b="1" dirty="0">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TotalSalary</a:t>
            </a:r>
          </a:p>
          <a:p>
            <a:pPr>
              <a:lnSpc>
                <a:spcPct val="105000"/>
              </a:lnSpc>
            </a:pPr>
            <a:r>
              <a:rPr lang="en-GB" sz="3200" b="1" dirty="0">
                <a:latin typeface="Consolas" pitchFamily="49" charset="0"/>
                <a:cs typeface="Consolas" pitchFamily="49" charset="0"/>
              </a:rPr>
              <a:t>    FROM Employees AS e</a:t>
            </a:r>
          </a:p>
          <a:p>
            <a:pPr>
              <a:lnSpc>
                <a:spcPct val="105000"/>
              </a:lnSpc>
            </a:pPr>
            <a:r>
              <a:rPr lang="en-GB" sz="3200" b="1" dirty="0">
                <a:latin typeface="Consolas" pitchFamily="49" charset="0"/>
                <a:cs typeface="Consolas" pitchFamily="49" charset="0"/>
              </a:rPr>
              <a:t>GROUP BY </a:t>
            </a:r>
            <a:r>
              <a:rPr lang="en-US" sz="3200" b="1" dirty="0">
                <a:latin typeface="Consolas" pitchFamily="49" charset="0"/>
                <a:cs typeface="Consolas" pitchFamily="49" charset="0"/>
              </a:rPr>
              <a:t>e.</a:t>
            </a:r>
            <a:r>
              <a:rPr lang="en-US" sz="3200" b="1" noProof="1">
                <a:latin typeface="Consolas" pitchFamily="49" charset="0"/>
                <a:cs typeface="Consolas" pitchFamily="49" charset="0"/>
              </a:rPr>
              <a:t>DepartmentID</a:t>
            </a:r>
          </a:p>
        </p:txBody>
      </p:sp>
      <p:sp>
        <p:nvSpPr>
          <p:cNvPr id="8" name="AutoShape 7"/>
          <p:cNvSpPr>
            <a:spLocks noChangeArrowheads="1"/>
          </p:cNvSpPr>
          <p:nvPr/>
        </p:nvSpPr>
        <p:spPr bwMode="auto">
          <a:xfrm>
            <a:off x="3934619" y="1933798"/>
            <a:ext cx="1698178" cy="953805"/>
          </a:xfrm>
          <a:prstGeom prst="wedgeRoundRectCallout">
            <a:avLst>
              <a:gd name="adj1" fmla="val -48333"/>
              <a:gd name="adj2" fmla="val 8612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3" name="AutoShape 7"/>
          <p:cNvSpPr>
            <a:spLocks noChangeArrowheads="1"/>
          </p:cNvSpPr>
          <p:nvPr/>
        </p:nvSpPr>
        <p:spPr bwMode="auto">
          <a:xfrm>
            <a:off x="7848600" y="3051466"/>
            <a:ext cx="2971800" cy="558485"/>
          </a:xfrm>
          <a:prstGeom prst="wedgeRoundRectCallout">
            <a:avLst>
              <a:gd name="adj1" fmla="val -59226"/>
              <a:gd name="adj2" fmla="val 4488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Tree>
    <p:extLst>
      <p:ext uri="{BB962C8B-B14F-4D97-AF65-F5344CB8AC3E}">
        <p14:creationId xmlns:p14="http://schemas.microsoft.com/office/powerpoint/2010/main" val="24414439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0"/>
          </p:nvPr>
        </p:nvSpPr>
        <p:spPr/>
        <p:txBody>
          <a:bodyPr/>
          <a:lstStyle/>
          <a:p>
            <a:pPr>
              <a:buClr>
                <a:schemeClr val="tx1"/>
              </a:buClr>
            </a:pPr>
            <a:r>
              <a:rPr lang="en-US" b="1" dirty="0">
                <a:solidFill>
                  <a:schemeClr val="bg1"/>
                </a:solidFill>
              </a:rPr>
              <a:t>MAX</a:t>
            </a:r>
            <a:r>
              <a:rPr lang="en-US" dirty="0"/>
              <a:t> - takes </a:t>
            </a:r>
            <a:r>
              <a:rPr lang="en-US" b="1" dirty="0">
                <a:solidFill>
                  <a:schemeClr val="bg1"/>
                </a:solidFill>
              </a:rPr>
              <a:t>the largest value </a:t>
            </a:r>
            <a:r>
              <a:rPr lang="en-US" dirty="0"/>
              <a:t>in a column.</a:t>
            </a:r>
          </a:p>
        </p:txBody>
      </p:sp>
      <p:sp>
        <p:nvSpPr>
          <p:cNvPr id="465922" name="Rectangle 2"/>
          <p:cNvSpPr>
            <a:spLocks noGrp="1" noChangeArrowheads="1"/>
          </p:cNvSpPr>
          <p:nvPr>
            <p:ph type="title"/>
          </p:nvPr>
        </p:nvSpPr>
        <p:spPr/>
        <p:txBody>
          <a:bodyPr/>
          <a:lstStyle/>
          <a:p>
            <a:r>
              <a:rPr lang="en-US"/>
              <a:t>Aggregate Functions: MAX</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15</a:t>
            </a:fld>
            <a:endParaRPr lang="en-US" dirty="0"/>
          </a:p>
        </p:txBody>
      </p:sp>
      <p:graphicFrame>
        <p:nvGraphicFramePr>
          <p:cNvPr id="4" name="Table 3"/>
          <p:cNvGraphicFramePr>
            <a:graphicFrameLocks noGrp="1"/>
          </p:cNvGraphicFramePr>
          <p:nvPr>
            <p:extLst/>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29741751"/>
              </p:ext>
            </p:extLst>
          </p:nvPr>
        </p:nvGraphicFramePr>
        <p:xfrm>
          <a:off x="7463956" y="3166844"/>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MaxSalary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4" name="Right Arrow 15"/>
          <p:cNvSpPr/>
          <p:nvPr/>
        </p:nvSpPr>
        <p:spPr>
          <a:xfrm rot="1884745">
            <a:off x="6588566" y="3163576"/>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a:off x="6588565" y="3894579"/>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p:cNvSpPr/>
          <p:nvPr/>
        </p:nvSpPr>
        <p:spPr>
          <a:xfrm rot="19680784">
            <a:off x="6570486" y="4638006"/>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29087901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05950" y="2590801"/>
            <a:ext cx="10556816"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MAX</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MaxSalary</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p:txBody>
      </p:sp>
      <p:sp>
        <p:nvSpPr>
          <p:cNvPr id="465922" name="Rectangle 2"/>
          <p:cNvSpPr>
            <a:spLocks noGrp="1" noChangeArrowheads="1"/>
          </p:cNvSpPr>
          <p:nvPr>
            <p:ph type="title"/>
          </p:nvPr>
        </p:nvSpPr>
        <p:spPr/>
        <p:txBody>
          <a:bodyPr/>
          <a:lstStyle/>
          <a:p>
            <a:r>
              <a:rPr lang="en-US" dirty="0"/>
              <a:t>MAX Syntax</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16</a:t>
            </a:fld>
            <a:endParaRPr lang="en-US" dirty="0"/>
          </a:p>
        </p:txBody>
      </p:sp>
      <p:sp>
        <p:nvSpPr>
          <p:cNvPr id="8" name="AutoShape 7"/>
          <p:cNvSpPr>
            <a:spLocks noChangeArrowheads="1"/>
          </p:cNvSpPr>
          <p:nvPr/>
        </p:nvSpPr>
        <p:spPr bwMode="auto">
          <a:xfrm>
            <a:off x="4495801" y="1467939"/>
            <a:ext cx="1866900" cy="953805"/>
          </a:xfrm>
          <a:prstGeom prst="wedgeRoundRectCallout">
            <a:avLst>
              <a:gd name="adj1" fmla="val -47124"/>
              <a:gd name="adj2" fmla="val 774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3" name="AutoShape 7"/>
          <p:cNvSpPr>
            <a:spLocks noChangeArrowheads="1"/>
          </p:cNvSpPr>
          <p:nvPr/>
        </p:nvSpPr>
        <p:spPr bwMode="auto">
          <a:xfrm>
            <a:off x="7034939" y="2371695"/>
            <a:ext cx="2971800" cy="558485"/>
          </a:xfrm>
          <a:prstGeom prst="wedgeRoundRectCallout">
            <a:avLst>
              <a:gd name="adj1" fmla="val -44579"/>
              <a:gd name="adj2" fmla="val 9030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4" name="AutoShape 7"/>
          <p:cNvSpPr>
            <a:spLocks noChangeArrowheads="1"/>
          </p:cNvSpPr>
          <p:nvPr/>
        </p:nvSpPr>
        <p:spPr bwMode="auto">
          <a:xfrm>
            <a:off x="4424919" y="4901347"/>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Tree>
    <p:extLst>
      <p:ext uri="{BB962C8B-B14F-4D97-AF65-F5344CB8AC3E}">
        <p14:creationId xmlns:p14="http://schemas.microsoft.com/office/powerpoint/2010/main" val="22037022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pPr>
              <a:buClr>
                <a:schemeClr val="tx1"/>
              </a:buClr>
            </a:pPr>
            <a:r>
              <a:rPr lang="en-US" b="1" dirty="0">
                <a:solidFill>
                  <a:schemeClr val="bg1"/>
                </a:solidFill>
              </a:rPr>
              <a:t>MIN</a:t>
            </a:r>
            <a:r>
              <a:rPr lang="en-US" dirty="0"/>
              <a:t> - takes </a:t>
            </a:r>
            <a:r>
              <a:rPr lang="en-US" b="1" dirty="0">
                <a:solidFill>
                  <a:schemeClr val="bg1"/>
                </a:solidFill>
              </a:rPr>
              <a:t>the smallest value </a:t>
            </a:r>
            <a:r>
              <a:rPr lang="en-US" dirty="0"/>
              <a:t>in a column. </a:t>
            </a:r>
          </a:p>
        </p:txBody>
      </p:sp>
      <p:sp>
        <p:nvSpPr>
          <p:cNvPr id="465922" name="Rectangle 2"/>
          <p:cNvSpPr>
            <a:spLocks noGrp="1" noChangeArrowheads="1"/>
          </p:cNvSpPr>
          <p:nvPr>
            <p:ph type="title"/>
          </p:nvPr>
        </p:nvSpPr>
        <p:spPr/>
        <p:txBody>
          <a:bodyPr/>
          <a:lstStyle/>
          <a:p>
            <a:r>
              <a:rPr lang="en-US"/>
              <a:t>Aggregate Functions: MIN</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17</a:t>
            </a:fld>
            <a:endParaRPr lang="en-US" dirty="0"/>
          </a:p>
        </p:txBody>
      </p:sp>
      <p:graphicFrame>
        <p:nvGraphicFramePr>
          <p:cNvPr id="6" name="Table 5"/>
          <p:cNvGraphicFramePr>
            <a:graphicFrameLocks noGrp="1"/>
          </p:cNvGraphicFramePr>
          <p:nvPr>
            <p:extLst/>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33015300"/>
              </p:ext>
            </p:extLst>
          </p:nvPr>
        </p:nvGraphicFramePr>
        <p:xfrm>
          <a:off x="7499357" y="3151342"/>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MinSalary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5,000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5,000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7" name="Right Arrow 15"/>
          <p:cNvSpPr/>
          <p:nvPr/>
        </p:nvSpPr>
        <p:spPr>
          <a:xfrm rot="1884745">
            <a:off x="6588566" y="3132576"/>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ight Arrow 15"/>
          <p:cNvSpPr/>
          <p:nvPr/>
        </p:nvSpPr>
        <p:spPr>
          <a:xfrm>
            <a:off x="6588565" y="3879077"/>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5"/>
          <p:cNvSpPr/>
          <p:nvPr/>
        </p:nvSpPr>
        <p:spPr>
          <a:xfrm rot="19680784">
            <a:off x="6570486" y="4560512"/>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33888636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1" y="2618444"/>
            <a:ext cx="10556817"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MIN</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MinSalary</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p:txBody>
      </p:sp>
      <p:sp>
        <p:nvSpPr>
          <p:cNvPr id="465922" name="Rectangle 2"/>
          <p:cNvSpPr>
            <a:spLocks noGrp="1" noChangeArrowheads="1"/>
          </p:cNvSpPr>
          <p:nvPr>
            <p:ph type="title"/>
          </p:nvPr>
        </p:nvSpPr>
        <p:spPr/>
        <p:txBody>
          <a:bodyPr/>
          <a:lstStyle/>
          <a:p>
            <a:r>
              <a:rPr lang="en-US"/>
              <a:t>MIN Syntax</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18</a:t>
            </a:fld>
            <a:endParaRPr lang="en-US" dirty="0"/>
          </a:p>
        </p:txBody>
      </p:sp>
      <p:sp>
        <p:nvSpPr>
          <p:cNvPr id="8" name="AutoShape 7"/>
          <p:cNvSpPr>
            <a:spLocks noChangeArrowheads="1"/>
          </p:cNvSpPr>
          <p:nvPr/>
        </p:nvSpPr>
        <p:spPr bwMode="auto">
          <a:xfrm>
            <a:off x="4424919" y="4901347"/>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13" name="AutoShape 7"/>
          <p:cNvSpPr>
            <a:spLocks noChangeArrowheads="1"/>
          </p:cNvSpPr>
          <p:nvPr/>
        </p:nvSpPr>
        <p:spPr bwMode="auto">
          <a:xfrm>
            <a:off x="7853768" y="2575215"/>
            <a:ext cx="2971800" cy="558485"/>
          </a:xfrm>
          <a:prstGeom prst="wedgeRoundRectCallout">
            <a:avLst>
              <a:gd name="adj1" fmla="val -58656"/>
              <a:gd name="adj2" fmla="val 5095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t>
            </a:r>
            <a:r>
              <a:rPr lang="en-US" sz="2800" b="1" noProof="1">
                <a:solidFill>
                  <a:schemeClr val="bg2"/>
                </a:solidFill>
                <a:effectLst>
                  <a:outerShdw blurRad="38100" dist="38100" dir="2700000" algn="tl">
                    <a:srgbClr val="000000">
                      <a:alpha val="43137"/>
                    </a:srgbClr>
                  </a:outerShdw>
                </a:effectLst>
              </a:rPr>
              <a:t>Alias</a:t>
            </a:r>
          </a:p>
        </p:txBody>
      </p:sp>
    </p:spTree>
    <p:extLst>
      <p:ext uri="{BB962C8B-B14F-4D97-AF65-F5344CB8AC3E}">
        <p14:creationId xmlns:p14="http://schemas.microsoft.com/office/powerpoint/2010/main" val="32232273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pPr>
              <a:buClr>
                <a:schemeClr val="tx1"/>
              </a:buClr>
            </a:pPr>
            <a:r>
              <a:rPr lang="en-US" b="1" dirty="0">
                <a:solidFill>
                  <a:schemeClr val="bg1"/>
                </a:solidFill>
              </a:rPr>
              <a:t>AVG</a:t>
            </a:r>
            <a:r>
              <a:rPr lang="en-US" dirty="0"/>
              <a:t> - calculates the </a:t>
            </a:r>
            <a:r>
              <a:rPr lang="en-US" b="1" dirty="0">
                <a:solidFill>
                  <a:schemeClr val="bg1"/>
                </a:solidFill>
              </a:rPr>
              <a:t>average value </a:t>
            </a:r>
            <a:r>
              <a:rPr lang="en-US" dirty="0"/>
              <a:t>in a column. </a:t>
            </a:r>
          </a:p>
        </p:txBody>
      </p:sp>
      <p:sp>
        <p:nvSpPr>
          <p:cNvPr id="465922" name="Rectangle 2"/>
          <p:cNvSpPr>
            <a:spLocks noGrp="1" noChangeArrowheads="1"/>
          </p:cNvSpPr>
          <p:nvPr>
            <p:ph type="title"/>
          </p:nvPr>
        </p:nvSpPr>
        <p:spPr/>
        <p:txBody>
          <a:bodyPr/>
          <a:lstStyle/>
          <a:p>
            <a:r>
              <a:rPr lang="en-US"/>
              <a:t>Aggregate Functions: AVG</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19</a:t>
            </a:fld>
            <a:endParaRPr lang="en-US" dirty="0"/>
          </a:p>
        </p:txBody>
      </p:sp>
      <p:graphicFrame>
        <p:nvGraphicFramePr>
          <p:cNvPr id="4" name="Table 3"/>
          <p:cNvGraphicFramePr>
            <a:graphicFrameLocks noGrp="1"/>
          </p:cNvGraphicFramePr>
          <p:nvPr>
            <p:extLst/>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11718890"/>
              </p:ext>
            </p:extLst>
          </p:nvPr>
        </p:nvGraphicFramePr>
        <p:xfrm>
          <a:off x="7463956" y="3135844"/>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AvgSalary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10,000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10,000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4" name="Right Arrow 15"/>
          <p:cNvSpPr/>
          <p:nvPr/>
        </p:nvSpPr>
        <p:spPr>
          <a:xfrm rot="1884745">
            <a:off x="6588566" y="3117078"/>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a:off x="6588565" y="3863579"/>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p:cNvSpPr/>
          <p:nvPr/>
        </p:nvSpPr>
        <p:spPr>
          <a:xfrm rot="19680784">
            <a:off x="6570486" y="4545014"/>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23984287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t>Table of Content</a:t>
            </a:r>
            <a:endParaRPr lang="bg-BG" dirty="0"/>
          </a:p>
        </p:txBody>
      </p:sp>
      <p:sp>
        <p:nvSpPr>
          <p:cNvPr id="444419" name="Rectangle 3"/>
          <p:cNvSpPr>
            <a:spLocks noGrp="1" noChangeArrowheads="1"/>
          </p:cNvSpPr>
          <p:nvPr>
            <p:ph type="body" sz="quarter" idx="13"/>
          </p:nvPr>
        </p:nvSpPr>
        <p:spPr/>
        <p:txBody>
          <a:bodyPr/>
          <a:lstStyle/>
          <a:p>
            <a:r>
              <a:rPr lang="en-US" dirty="0"/>
              <a:t>Grouping</a:t>
            </a:r>
          </a:p>
          <a:p>
            <a:r>
              <a:rPr lang="en-US" dirty="0"/>
              <a:t>Aggregate Functions</a:t>
            </a:r>
          </a:p>
          <a:p>
            <a:r>
              <a:rPr lang="en-US" dirty="0"/>
              <a:t>Having Clause</a:t>
            </a:r>
          </a:p>
          <a:p>
            <a:r>
              <a:rPr lang="en-US" dirty="0"/>
              <a:t>Pivot Tables</a:t>
            </a:r>
          </a:p>
        </p:txBody>
      </p:sp>
      <p:sp>
        <p:nvSpPr>
          <p:cNvPr id="2" name="Slide Number Placeholder 1"/>
          <p:cNvSpPr>
            <a:spLocks noGrp="1"/>
          </p:cNvSpPr>
          <p:nvPr>
            <p:ph type="sldNum" sz="quarter" idx="16"/>
          </p:nvPr>
        </p:nvSpPr>
        <p:spPr/>
        <p:txBody>
          <a:bodyPr/>
          <a:lstStyle/>
          <a:p>
            <a:fld id="{C014DD1E-5D91-48A3-AD6D-45FBA980D106}" type="slidenum">
              <a:rPr lang="en-US" smtClean="0"/>
              <a:pPr/>
              <a:t>2</a:t>
            </a:fld>
            <a:endParaRPr lang="en-US" dirty="0"/>
          </a:p>
        </p:txBody>
      </p:sp>
    </p:spTree>
    <p:extLst>
      <p:ext uri="{BB962C8B-B14F-4D97-AF65-F5344CB8AC3E}">
        <p14:creationId xmlns:p14="http://schemas.microsoft.com/office/powerpoint/2010/main" val="10877886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0" y="2514601"/>
            <a:ext cx="10556818" cy="216059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dirty="0">
                <a:latin typeface="Consolas" pitchFamily="49" charset="0"/>
                <a:cs typeface="Consolas" pitchFamily="49" charset="0"/>
              </a:rPr>
              <a:t>  SELECT e.</a:t>
            </a:r>
            <a:r>
              <a:rPr lang="en-US" sz="3200" b="1" noProof="1">
                <a:latin typeface="Consolas" pitchFamily="49" charset="0"/>
                <a:cs typeface="Consolas" pitchFamily="49" charset="0"/>
              </a:rPr>
              <a:t>DepartmentID</a:t>
            </a:r>
            <a:r>
              <a:rPr lang="en-US" sz="3200" b="1" dirty="0">
                <a:latin typeface="Consolas" pitchFamily="49" charset="0"/>
                <a:cs typeface="Consolas" pitchFamily="49" charset="0"/>
              </a:rPr>
              <a:t>, </a:t>
            </a:r>
          </a:p>
          <a:p>
            <a:pPr>
              <a:lnSpc>
                <a:spcPct val="105000"/>
              </a:lnSpc>
            </a:pPr>
            <a:r>
              <a:rPr lang="en-US" sz="3200" b="1" dirty="0">
                <a:latin typeface="Consolas" pitchFamily="49" charset="0"/>
                <a:cs typeface="Consolas" pitchFamily="49" charset="0"/>
              </a:rPr>
              <a:t>         </a:t>
            </a:r>
            <a:r>
              <a:rPr lang="en-US" sz="3200" b="1" dirty="0">
                <a:solidFill>
                  <a:schemeClr val="bg1"/>
                </a:solidFill>
                <a:latin typeface="Consolas" pitchFamily="49" charset="0"/>
                <a:cs typeface="Consolas" pitchFamily="49" charset="0"/>
              </a:rPr>
              <a:t>AVG</a:t>
            </a:r>
            <a:r>
              <a:rPr lang="en-US" sz="3200" b="1" dirty="0">
                <a:latin typeface="Consolas" pitchFamily="49" charset="0"/>
                <a:cs typeface="Consolas" pitchFamily="49" charset="0"/>
              </a:rPr>
              <a:t>(</a:t>
            </a:r>
            <a:r>
              <a:rPr lang="en-US" sz="3200" b="1" dirty="0">
                <a:solidFill>
                  <a:schemeClr val="bg1"/>
                </a:solidFill>
                <a:latin typeface="Consolas" pitchFamily="49" charset="0"/>
                <a:cs typeface="Consolas" pitchFamily="49" charset="0"/>
              </a:rPr>
              <a:t>e.Salary</a:t>
            </a:r>
            <a:r>
              <a:rPr lang="en-US" sz="3200" b="1" dirty="0">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AvgSalary</a:t>
            </a:r>
            <a:endParaRPr lang="en-US" sz="3200" b="1" dirty="0">
              <a:solidFill>
                <a:schemeClr val="bg1"/>
              </a:solidFill>
              <a:latin typeface="Consolas" pitchFamily="49" charset="0"/>
              <a:cs typeface="Consolas" pitchFamily="49" charset="0"/>
            </a:endParaRPr>
          </a:p>
          <a:p>
            <a:pPr>
              <a:lnSpc>
                <a:spcPct val="105000"/>
              </a:lnSpc>
            </a:pPr>
            <a:r>
              <a:rPr lang="en-GB" sz="3200" b="1" dirty="0">
                <a:latin typeface="Consolas" pitchFamily="49" charset="0"/>
                <a:cs typeface="Consolas" pitchFamily="49" charset="0"/>
              </a:rPr>
              <a:t>    FROM Employees AS e</a:t>
            </a:r>
          </a:p>
          <a:p>
            <a:pPr>
              <a:lnSpc>
                <a:spcPct val="105000"/>
              </a:lnSpc>
            </a:pPr>
            <a:r>
              <a:rPr lang="en-GB" sz="3200" b="1" dirty="0">
                <a:latin typeface="Consolas" pitchFamily="49" charset="0"/>
                <a:cs typeface="Consolas" pitchFamily="49" charset="0"/>
              </a:rPr>
              <a:t>GROUP BY e.</a:t>
            </a:r>
            <a:r>
              <a:rPr lang="en-US" sz="3200" b="1" noProof="1">
                <a:latin typeface="Consolas" pitchFamily="49" charset="0"/>
                <a:cs typeface="Consolas" pitchFamily="49" charset="0"/>
              </a:rPr>
              <a:t>DepartmentID</a:t>
            </a:r>
          </a:p>
        </p:txBody>
      </p:sp>
      <p:sp>
        <p:nvSpPr>
          <p:cNvPr id="465922" name="Rectangle 2"/>
          <p:cNvSpPr>
            <a:spLocks noGrp="1" noChangeArrowheads="1"/>
          </p:cNvSpPr>
          <p:nvPr>
            <p:ph type="title"/>
          </p:nvPr>
        </p:nvSpPr>
        <p:spPr/>
        <p:txBody>
          <a:bodyPr/>
          <a:lstStyle/>
          <a:p>
            <a:r>
              <a:rPr lang="en-US" dirty="0"/>
              <a:t>AVG Syntax</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20</a:t>
            </a:fld>
            <a:endParaRPr lang="en-US" dirty="0"/>
          </a:p>
        </p:txBody>
      </p:sp>
      <p:sp>
        <p:nvSpPr>
          <p:cNvPr id="12" name="AutoShape 7"/>
          <p:cNvSpPr>
            <a:spLocks noChangeArrowheads="1"/>
          </p:cNvSpPr>
          <p:nvPr/>
        </p:nvSpPr>
        <p:spPr bwMode="auto">
          <a:xfrm>
            <a:off x="4814047" y="4795090"/>
            <a:ext cx="2824833" cy="516499"/>
          </a:xfrm>
          <a:prstGeom prst="wedgeRoundRectCallout">
            <a:avLst>
              <a:gd name="adj1" fmla="val -37789"/>
              <a:gd name="adj2" fmla="val -75908"/>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13" name="AutoShape 7"/>
          <p:cNvSpPr>
            <a:spLocks noChangeArrowheads="1"/>
          </p:cNvSpPr>
          <p:nvPr/>
        </p:nvSpPr>
        <p:spPr bwMode="auto">
          <a:xfrm>
            <a:off x="7903451" y="2250856"/>
            <a:ext cx="2971800" cy="558485"/>
          </a:xfrm>
          <a:prstGeom prst="wedgeRoundRectCallout">
            <a:avLst>
              <a:gd name="adj1" fmla="val -39283"/>
              <a:gd name="adj2" fmla="val 11159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Tree>
    <p:extLst>
      <p:ext uri="{BB962C8B-B14F-4D97-AF65-F5344CB8AC3E}">
        <p14:creationId xmlns:p14="http://schemas.microsoft.com/office/powerpoint/2010/main" val="6336258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Having</a:t>
            </a:r>
            <a:endParaRPr lang="bg-BG" dirty="0"/>
          </a:p>
        </p:txBody>
      </p:sp>
      <p:sp>
        <p:nvSpPr>
          <p:cNvPr id="6" name="Text Placeholder 5"/>
          <p:cNvSpPr>
            <a:spLocks noGrp="1"/>
          </p:cNvSpPr>
          <p:nvPr>
            <p:ph type="body" idx="11"/>
          </p:nvPr>
        </p:nvSpPr>
        <p:spPr/>
        <p:txBody>
          <a:bodyPr/>
          <a:lstStyle/>
          <a:p>
            <a:r>
              <a:rPr lang="en-US"/>
              <a:t>Using predicates while grouping</a:t>
            </a:r>
            <a:endParaRPr lang="en-US" dirty="0"/>
          </a:p>
        </p:txBody>
      </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brightnessContrast bright="100000" contrast="35000"/>
                    </a14:imgEffect>
                  </a14:imgLayer>
                </a14:imgProps>
              </a:ext>
              <a:ext uri="{28A0092B-C50C-407E-A947-70E740481C1C}">
                <a14:useLocalDpi xmlns:a14="http://schemas.microsoft.com/office/drawing/2010/main" val="0"/>
              </a:ext>
            </a:extLst>
          </a:blip>
          <a:stretch>
            <a:fillRect/>
          </a:stretch>
        </p:blipFill>
        <p:spPr>
          <a:xfrm>
            <a:off x="4633364" y="1257849"/>
            <a:ext cx="2914760" cy="2914760"/>
          </a:xfrm>
          <a:prstGeom prst="rect">
            <a:avLst/>
          </a:prstGeom>
        </p:spPr>
      </p:pic>
    </p:spTree>
    <p:extLst>
      <p:ext uri="{BB962C8B-B14F-4D97-AF65-F5344CB8AC3E}">
        <p14:creationId xmlns:p14="http://schemas.microsoft.com/office/powerpoint/2010/main" val="5209064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r>
              <a:rPr lang="en-US" dirty="0"/>
              <a:t>The </a:t>
            </a:r>
            <a:r>
              <a:rPr lang="en-US" b="1" dirty="0">
                <a:solidFill>
                  <a:schemeClr val="bg1"/>
                </a:solidFill>
              </a:rPr>
              <a:t>HAVING clause</a:t>
            </a:r>
            <a:r>
              <a:rPr lang="en-US" dirty="0"/>
              <a:t> is used to </a:t>
            </a:r>
            <a:r>
              <a:rPr lang="en-US" b="1" dirty="0">
                <a:solidFill>
                  <a:schemeClr val="bg1"/>
                </a:solidFill>
              </a:rPr>
              <a:t>filter data</a:t>
            </a:r>
            <a:r>
              <a:rPr lang="en-US" dirty="0"/>
              <a:t> based on </a:t>
            </a:r>
            <a:br>
              <a:rPr lang="en-US" dirty="0"/>
            </a:br>
            <a:r>
              <a:rPr lang="en-US" b="1" dirty="0">
                <a:solidFill>
                  <a:schemeClr val="bg1"/>
                </a:solidFill>
              </a:rPr>
              <a:t>aggregate values </a:t>
            </a:r>
          </a:p>
          <a:p>
            <a:pPr lvl="1"/>
            <a:r>
              <a:rPr lang="en-US" dirty="0"/>
              <a:t>We </a:t>
            </a:r>
            <a:r>
              <a:rPr lang="en-US" b="1" dirty="0">
                <a:solidFill>
                  <a:schemeClr val="bg1"/>
                </a:solidFill>
              </a:rPr>
              <a:t>cannot</a:t>
            </a:r>
            <a:r>
              <a:rPr lang="en-US" dirty="0"/>
              <a:t> use it </a:t>
            </a:r>
            <a:r>
              <a:rPr lang="en-US" b="1" dirty="0">
                <a:solidFill>
                  <a:schemeClr val="bg1"/>
                </a:solidFill>
              </a:rPr>
              <a:t>without</a:t>
            </a:r>
            <a:r>
              <a:rPr lang="en-US" dirty="0"/>
              <a:t> </a:t>
            </a:r>
            <a:r>
              <a:rPr lang="en-US" b="1" dirty="0">
                <a:solidFill>
                  <a:schemeClr val="bg1"/>
                </a:solidFill>
              </a:rPr>
              <a:t>grouping</a:t>
            </a:r>
            <a:r>
              <a:rPr lang="en-US" dirty="0"/>
              <a:t> first</a:t>
            </a:r>
          </a:p>
          <a:p>
            <a:pPr>
              <a:buClr>
                <a:schemeClr val="tx1"/>
              </a:buClr>
            </a:pPr>
            <a:r>
              <a:rPr lang="en-US" b="1" dirty="0">
                <a:solidFill>
                  <a:schemeClr val="bg1"/>
                </a:solidFill>
              </a:rPr>
              <a:t>Aggregate functions </a:t>
            </a:r>
            <a:r>
              <a:rPr lang="en-US" dirty="0"/>
              <a:t>(MIN, MAX, SUM etc.) are </a:t>
            </a:r>
            <a:br>
              <a:rPr lang="en-US" dirty="0"/>
            </a:br>
            <a:r>
              <a:rPr lang="en-US" b="1" dirty="0">
                <a:solidFill>
                  <a:schemeClr val="bg1"/>
                </a:solidFill>
              </a:rPr>
              <a:t>executed only once</a:t>
            </a:r>
          </a:p>
          <a:p>
            <a:pPr lvl="1"/>
            <a:r>
              <a:rPr lang="en-US" dirty="0"/>
              <a:t>Unlike HAVING, </a:t>
            </a:r>
            <a:r>
              <a:rPr lang="en-US" b="1" dirty="0">
                <a:solidFill>
                  <a:schemeClr val="bg1"/>
                </a:solidFill>
              </a:rPr>
              <a:t>WHERE</a:t>
            </a:r>
            <a:r>
              <a:rPr lang="en-US" dirty="0"/>
              <a:t> </a:t>
            </a:r>
            <a:r>
              <a:rPr lang="en-US" b="1" dirty="0">
                <a:solidFill>
                  <a:schemeClr val="bg1"/>
                </a:solidFill>
              </a:rPr>
              <a:t>filters</a:t>
            </a:r>
            <a:r>
              <a:rPr lang="en-US" dirty="0"/>
              <a:t> rows </a:t>
            </a:r>
            <a:r>
              <a:rPr lang="en-US" b="1" dirty="0">
                <a:solidFill>
                  <a:schemeClr val="bg1"/>
                </a:solidFill>
              </a:rPr>
              <a:t>before </a:t>
            </a:r>
            <a:br>
              <a:rPr lang="en-US" b="1" dirty="0">
                <a:solidFill>
                  <a:schemeClr val="bg1"/>
                </a:solidFill>
              </a:rPr>
            </a:br>
            <a:r>
              <a:rPr lang="en-US" b="1" dirty="0">
                <a:solidFill>
                  <a:schemeClr val="bg1"/>
                </a:solidFill>
              </a:rPr>
              <a:t>aggregation</a:t>
            </a:r>
          </a:p>
          <a:p>
            <a:endParaRPr lang="en-US" dirty="0"/>
          </a:p>
          <a:p>
            <a:endParaRPr lang="en-US" dirty="0"/>
          </a:p>
        </p:txBody>
      </p:sp>
      <p:sp>
        <p:nvSpPr>
          <p:cNvPr id="465922" name="Rectangle 2"/>
          <p:cNvSpPr>
            <a:spLocks noGrp="1" noChangeArrowheads="1"/>
          </p:cNvSpPr>
          <p:nvPr>
            <p:ph type="title"/>
          </p:nvPr>
        </p:nvSpPr>
        <p:spPr/>
        <p:txBody>
          <a:bodyPr/>
          <a:lstStyle/>
          <a:p>
            <a:r>
              <a:rPr lang="en-US"/>
              <a:t>Having Clause</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22</a:t>
            </a:fld>
            <a:endParaRPr lang="en-US" dirty="0"/>
          </a:p>
        </p:txBody>
      </p:sp>
    </p:spTree>
    <p:extLst>
      <p:ext uri="{BB962C8B-B14F-4D97-AF65-F5344CB8AC3E}">
        <p14:creationId xmlns:p14="http://schemas.microsoft.com/office/powerpoint/2010/main" val="368811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r>
              <a:rPr lang="en-US" dirty="0"/>
              <a:t>Filter departments having</a:t>
            </a:r>
            <a:r>
              <a:rPr lang="en-US" b="1" dirty="0">
                <a:solidFill>
                  <a:schemeClr val="bg1"/>
                </a:solidFill>
              </a:rPr>
              <a:t> </a:t>
            </a:r>
            <a:r>
              <a:rPr lang="en-US" dirty="0"/>
              <a:t>total salary more than or equal to </a:t>
            </a:r>
            <a:br>
              <a:rPr lang="en-US" dirty="0"/>
            </a:br>
            <a:r>
              <a:rPr lang="en-US" dirty="0"/>
              <a:t>15,000</a:t>
            </a:r>
          </a:p>
        </p:txBody>
      </p:sp>
      <p:sp>
        <p:nvSpPr>
          <p:cNvPr id="465922" name="Rectangle 2"/>
          <p:cNvSpPr>
            <a:spLocks noGrp="1" noChangeArrowheads="1"/>
          </p:cNvSpPr>
          <p:nvPr>
            <p:ph type="title"/>
          </p:nvPr>
        </p:nvSpPr>
        <p:spPr/>
        <p:txBody>
          <a:bodyPr/>
          <a:lstStyle/>
          <a:p>
            <a:r>
              <a:rPr lang="en-US"/>
              <a:t>HAVING Clause: Example</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23</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109228921"/>
              </p:ext>
            </p:extLst>
          </p:nvPr>
        </p:nvGraphicFramePr>
        <p:xfrm>
          <a:off x="7719555" y="3774443"/>
          <a:ext cx="4147186" cy="1371600"/>
        </p:xfrm>
        <a:graphic>
          <a:graphicData uri="http://schemas.openxmlformats.org/drawingml/2006/table">
            <a:tbl>
              <a:tblPr firstRow="1" bandRow="1">
                <a:tableStyleId>{912C8C85-51F0-491E-9774-3900AFEF0FD7}</a:tableStyleId>
              </a:tblPr>
              <a:tblGrid>
                <a:gridCol w="2546985">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en-US" dirty="0">
                          <a:effectLst/>
                        </a:rPr>
                        <a:t>20,000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graphicFrame>
        <p:nvGraphicFramePr>
          <p:cNvPr id="4" name="Table 3"/>
          <p:cNvGraphicFramePr>
            <a:graphicFrameLocks noGrp="1"/>
          </p:cNvGraphicFramePr>
          <p:nvPr>
            <p:extLst/>
          </p:nvPr>
        </p:nvGraphicFramePr>
        <p:xfrm>
          <a:off x="380999" y="2743200"/>
          <a:ext cx="5300536" cy="3200400"/>
        </p:xfrm>
        <a:graphic>
          <a:graphicData uri="http://schemas.openxmlformats.org/drawingml/2006/table">
            <a:tbl>
              <a:tblPr firstRow="1" bandRow="1">
                <a:tableStyleId>{912C8C85-51F0-491E-9774-3900AFEF0FD7}</a:tableStyleId>
              </a:tblPr>
              <a:tblGrid>
                <a:gridCol w="1496886">
                  <a:extLst>
                    <a:ext uri="{9D8B030D-6E8A-4147-A177-3AD203B41FA5}">
                      <a16:colId xmlns:a16="http://schemas.microsoft.com/office/drawing/2014/main" val="3180040124"/>
                    </a:ext>
                  </a:extLst>
                </a:gridCol>
                <a:gridCol w="2706370">
                  <a:extLst>
                    <a:ext uri="{9D8B030D-6E8A-4147-A177-3AD203B41FA5}">
                      <a16:colId xmlns:a16="http://schemas.microsoft.com/office/drawing/2014/main" val="3141524875"/>
                    </a:ext>
                  </a:extLst>
                </a:gridCol>
                <a:gridCol w="1097280">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8" name="Table 7"/>
          <p:cNvGraphicFramePr>
            <a:graphicFrameLocks noGrp="1"/>
          </p:cNvGraphicFramePr>
          <p:nvPr>
            <p:extLst/>
          </p:nvPr>
        </p:nvGraphicFramePr>
        <p:xfrm>
          <a:off x="5681535" y="2743200"/>
          <a:ext cx="1616138" cy="3200400"/>
        </p:xfrm>
        <a:graphic>
          <a:graphicData uri="http://schemas.openxmlformats.org/drawingml/2006/table">
            <a:tbl>
              <a:tblPr firstRow="1" bandRow="1">
                <a:tableStyleId>{912C8C85-51F0-491E-9774-3900AFEF0FD7}</a:tableStyleId>
              </a:tblPr>
              <a:tblGrid>
                <a:gridCol w="1616138">
                  <a:extLst>
                    <a:ext uri="{9D8B030D-6E8A-4147-A177-3AD203B41FA5}">
                      <a16:colId xmlns:a16="http://schemas.microsoft.com/office/drawing/2014/main" val="2274113953"/>
                    </a:ext>
                  </a:extLst>
                </a:gridCol>
              </a:tblGrid>
              <a:tr h="457200">
                <a:tc>
                  <a:txBody>
                    <a:bodyPr/>
                    <a:lstStyle/>
                    <a:p>
                      <a:r>
                        <a:rPr lang="en-US" strike="noStrike" noProof="1">
                          <a:solidFill>
                            <a:schemeClr val="tx1"/>
                          </a:solidFill>
                          <a:effectLst/>
                        </a:rPr>
                        <a:t>TotalSalary</a:t>
                      </a:r>
                    </a:p>
                  </a:txBody>
                  <a:tcPr/>
                </a:tc>
                <a:extLst>
                  <a:ext uri="{0D108BD9-81ED-4DB2-BD59-A6C34878D82A}">
                    <a16:rowId xmlns:a16="http://schemas.microsoft.com/office/drawing/2014/main" val="247495740"/>
                  </a:ext>
                </a:extLst>
              </a:tr>
              <a:tr h="914400">
                <a:tc>
                  <a:txBody>
                    <a:bodyPr/>
                    <a:lstStyle/>
                    <a:p>
                      <a:r>
                        <a:rPr lang="en-US" strike="noStrike" dirty="0">
                          <a:effectLst/>
                        </a:rPr>
                        <a:t>20,000</a:t>
                      </a:r>
                      <a:endParaRPr lang="en-US" strike="noStrike" dirty="0">
                        <a:solidFill>
                          <a:schemeClr val="tx1"/>
                        </a:solidFill>
                        <a:effectLst/>
                      </a:endParaRPr>
                    </a:p>
                  </a:txBody>
                  <a:tcPr anchor="ctr"/>
                </a:tc>
                <a:extLst>
                  <a:ext uri="{0D108BD9-81ED-4DB2-BD59-A6C34878D82A}">
                    <a16:rowId xmlns:a16="http://schemas.microsoft.com/office/drawing/2014/main" val="3609066432"/>
                  </a:ext>
                </a:extLst>
              </a:tr>
              <a:tr h="1371600">
                <a:tc>
                  <a:txBody>
                    <a:bodyPr/>
                    <a:lstStyle/>
                    <a:p>
                      <a:r>
                        <a:rPr lang="en-US" strike="noStrike" dirty="0">
                          <a:effectLst/>
                        </a:rPr>
                        <a:t>11,000</a:t>
                      </a:r>
                      <a:endParaRPr lang="en-US" strike="noStrike" dirty="0">
                        <a:solidFill>
                          <a:schemeClr val="tx1"/>
                        </a:solidFill>
                        <a:effectLst/>
                      </a:endParaRPr>
                    </a:p>
                  </a:txBody>
                  <a:tcPr anchor="ctr"/>
                </a:tc>
                <a:extLst>
                  <a:ext uri="{0D108BD9-81ED-4DB2-BD59-A6C34878D82A}">
                    <a16:rowId xmlns:a16="http://schemas.microsoft.com/office/drawing/2014/main" val="1053813033"/>
                  </a:ext>
                </a:extLst>
              </a:tr>
              <a:tr h="457200">
                <a:tc>
                  <a:txBody>
                    <a:bodyPr/>
                    <a:lstStyle/>
                    <a:p>
                      <a:r>
                        <a:rPr lang="en-US" strike="noStrike" dirty="0">
                          <a:effectLst/>
                        </a:rPr>
                        <a:t>15,000</a:t>
                      </a:r>
                      <a:endParaRPr lang="en-US" strike="noStrike" dirty="0">
                        <a:solidFill>
                          <a:schemeClr val="tx1"/>
                        </a:solidFill>
                        <a:effectLst/>
                      </a:endParaRPr>
                    </a:p>
                  </a:txBody>
                  <a:tcPr/>
                </a:tc>
                <a:extLst>
                  <a:ext uri="{0D108BD9-81ED-4DB2-BD59-A6C34878D82A}">
                    <a16:rowId xmlns:a16="http://schemas.microsoft.com/office/drawing/2014/main" val="934848964"/>
                  </a:ext>
                </a:extLst>
              </a:tr>
            </a:tbl>
          </a:graphicData>
        </a:graphic>
      </p:graphicFrame>
      <p:sp>
        <p:nvSpPr>
          <p:cNvPr id="7" name="AutoShape 7"/>
          <p:cNvSpPr>
            <a:spLocks noChangeArrowheads="1"/>
          </p:cNvSpPr>
          <p:nvPr/>
        </p:nvSpPr>
        <p:spPr bwMode="auto">
          <a:xfrm>
            <a:off x="6947646" y="1936377"/>
            <a:ext cx="2882153" cy="564771"/>
          </a:xfrm>
          <a:prstGeom prst="wedgeRoundRectCallout">
            <a:avLst>
              <a:gd name="adj1" fmla="val -43610"/>
              <a:gd name="adj2" fmla="val 10180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Aggregated value</a:t>
            </a:r>
          </a:p>
        </p:txBody>
      </p:sp>
      <p:sp>
        <p:nvSpPr>
          <p:cNvPr id="17" name="Right Arrow 15"/>
          <p:cNvSpPr/>
          <p:nvPr/>
        </p:nvSpPr>
        <p:spPr>
          <a:xfrm rot="1884745">
            <a:off x="7323245" y="3639130"/>
            <a:ext cx="269606"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8"/>
          <p:cNvSpPr/>
          <p:nvPr/>
        </p:nvSpPr>
        <p:spPr>
          <a:xfrm rot="19680784">
            <a:off x="7374055" y="5047830"/>
            <a:ext cx="266878"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21469071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1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1" y="2579224"/>
            <a:ext cx="10556817" cy="265393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SUM</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TotalSalary</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a:p>
            <a:pPr>
              <a:lnSpc>
                <a:spcPct val="105000"/>
              </a:lnSpc>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HAVING SUM</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&gt;= 15_000</a:t>
            </a:r>
          </a:p>
        </p:txBody>
      </p:sp>
      <p:sp>
        <p:nvSpPr>
          <p:cNvPr id="465922" name="Rectangle 2"/>
          <p:cNvSpPr>
            <a:spLocks noGrp="1" noChangeArrowheads="1"/>
          </p:cNvSpPr>
          <p:nvPr>
            <p:ph type="title"/>
          </p:nvPr>
        </p:nvSpPr>
        <p:spPr/>
        <p:txBody>
          <a:bodyPr/>
          <a:lstStyle/>
          <a:p>
            <a:r>
              <a:rPr lang="en-US"/>
              <a:t>HAVING Syntax</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24</a:t>
            </a:fld>
            <a:endParaRPr lang="en-US" dirty="0"/>
          </a:p>
        </p:txBody>
      </p:sp>
      <p:sp>
        <p:nvSpPr>
          <p:cNvPr id="9" name="AutoShape 7"/>
          <p:cNvSpPr>
            <a:spLocks noChangeArrowheads="1"/>
          </p:cNvSpPr>
          <p:nvPr/>
        </p:nvSpPr>
        <p:spPr bwMode="auto">
          <a:xfrm>
            <a:off x="6803958" y="1856728"/>
            <a:ext cx="1905000" cy="953805"/>
          </a:xfrm>
          <a:prstGeom prst="wedgeRoundRectCallout">
            <a:avLst>
              <a:gd name="adj1" fmla="val -57022"/>
              <a:gd name="adj2" fmla="val 7501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Aggregate</a:t>
            </a:r>
            <a:br>
              <a:rPr lang="en-US" sz="2800" b="1" noProof="1">
                <a:solidFill>
                  <a:srgbClr val="FFFFFF"/>
                </a:solidFill>
                <a:effectLst>
                  <a:outerShdw blurRad="38100" dist="38100" dir="2700000" algn="tl">
                    <a:srgbClr val="000000">
                      <a:alpha val="43137"/>
                    </a:srgbClr>
                  </a:outerShdw>
                </a:effectLst>
              </a:rPr>
            </a:br>
            <a:r>
              <a:rPr lang="en-US" sz="2800" b="1" noProof="1">
                <a:solidFill>
                  <a:srgbClr val="FFFFFF"/>
                </a:solidFill>
                <a:effectLst>
                  <a:outerShdw blurRad="38100" dist="38100" dir="2700000" algn="tl">
                    <a:srgbClr val="000000">
                      <a:alpha val="43137"/>
                    </a:srgbClr>
                  </a:outerShdw>
                </a:effectLst>
              </a:rPr>
              <a:t>Function</a:t>
            </a:r>
          </a:p>
        </p:txBody>
      </p:sp>
      <p:sp>
        <p:nvSpPr>
          <p:cNvPr id="12" name="AutoShape 7"/>
          <p:cNvSpPr>
            <a:spLocks noChangeArrowheads="1"/>
          </p:cNvSpPr>
          <p:nvPr/>
        </p:nvSpPr>
        <p:spPr bwMode="auto">
          <a:xfrm>
            <a:off x="6755672" y="4061012"/>
            <a:ext cx="3248940" cy="510251"/>
          </a:xfrm>
          <a:prstGeom prst="wedgeRoundRectCallout">
            <a:avLst>
              <a:gd name="adj1" fmla="val -64831"/>
              <a:gd name="adj2" fmla="val 3881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3" name="AutoShape 7"/>
          <p:cNvSpPr>
            <a:spLocks noChangeArrowheads="1"/>
          </p:cNvSpPr>
          <p:nvPr/>
        </p:nvSpPr>
        <p:spPr bwMode="auto">
          <a:xfrm>
            <a:off x="9121589" y="2098774"/>
            <a:ext cx="2444823" cy="711759"/>
          </a:xfrm>
          <a:prstGeom prst="wedgeRoundRectCallout">
            <a:avLst>
              <a:gd name="adj1" fmla="val -56624"/>
              <a:gd name="adj2" fmla="val 9235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Column Alias</a:t>
            </a:r>
          </a:p>
        </p:txBody>
      </p:sp>
      <p:sp>
        <p:nvSpPr>
          <p:cNvPr id="14" name="AutoShape 7"/>
          <p:cNvSpPr>
            <a:spLocks noChangeArrowheads="1"/>
          </p:cNvSpPr>
          <p:nvPr/>
        </p:nvSpPr>
        <p:spPr bwMode="auto">
          <a:xfrm>
            <a:off x="4572002" y="5543664"/>
            <a:ext cx="3146610" cy="509388"/>
          </a:xfrm>
          <a:prstGeom prst="wedgeRoundRectCallout">
            <a:avLst>
              <a:gd name="adj1" fmla="val -43882"/>
              <a:gd name="adj2" fmla="val -1113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Having Predicate</a:t>
            </a:r>
          </a:p>
        </p:txBody>
      </p:sp>
    </p:spTree>
    <p:extLst>
      <p:ext uri="{BB962C8B-B14F-4D97-AF65-F5344CB8AC3E}">
        <p14:creationId xmlns:p14="http://schemas.microsoft.com/office/powerpoint/2010/main" val="21889636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Logical vs Physical Execution</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25</a:t>
            </a:fld>
            <a:endParaRPr lang="en-US" dirty="0"/>
          </a:p>
        </p:txBody>
      </p:sp>
      <p:graphicFrame>
        <p:nvGraphicFramePr>
          <p:cNvPr id="9" name="Table 8"/>
          <p:cNvGraphicFramePr>
            <a:graphicFrameLocks noGrp="1"/>
          </p:cNvGraphicFramePr>
          <p:nvPr>
            <p:extLst/>
          </p:nvPr>
        </p:nvGraphicFramePr>
        <p:xfrm>
          <a:off x="1447800" y="1107473"/>
          <a:ext cx="8835024" cy="5532758"/>
        </p:xfrm>
        <a:graphic>
          <a:graphicData uri="http://schemas.openxmlformats.org/drawingml/2006/table">
            <a:tbl>
              <a:tblPr firstRow="1" bandRow="1">
                <a:tableStyleId>{912C8C85-51F0-491E-9774-3900AFEF0FD7}</a:tableStyleId>
              </a:tblPr>
              <a:tblGrid>
                <a:gridCol w="2945008">
                  <a:extLst>
                    <a:ext uri="{9D8B030D-6E8A-4147-A177-3AD203B41FA5}">
                      <a16:colId xmlns:a16="http://schemas.microsoft.com/office/drawing/2014/main" val="3434339684"/>
                    </a:ext>
                  </a:extLst>
                </a:gridCol>
                <a:gridCol w="2945008">
                  <a:extLst>
                    <a:ext uri="{9D8B030D-6E8A-4147-A177-3AD203B41FA5}">
                      <a16:colId xmlns:a16="http://schemas.microsoft.com/office/drawing/2014/main" val="2411339168"/>
                    </a:ext>
                  </a:extLst>
                </a:gridCol>
                <a:gridCol w="2945008">
                  <a:extLst>
                    <a:ext uri="{9D8B030D-6E8A-4147-A177-3AD203B41FA5}">
                      <a16:colId xmlns:a16="http://schemas.microsoft.com/office/drawing/2014/main" val="1232621847"/>
                    </a:ext>
                  </a:extLst>
                </a:gridCol>
              </a:tblGrid>
              <a:tr h="502978">
                <a:tc>
                  <a:txBody>
                    <a:bodyPr/>
                    <a:lstStyle/>
                    <a:p>
                      <a:r>
                        <a:rPr lang="en-US" sz="2600" b="1" dirty="0">
                          <a:solidFill>
                            <a:schemeClr val="tx1"/>
                          </a:solidFill>
                          <a:effectLst/>
                        </a:rPr>
                        <a:t>Execution Order</a:t>
                      </a:r>
                    </a:p>
                  </a:txBody>
                  <a:tcPr marL="99421" marR="99421" marT="49709" marB="49709">
                    <a:solidFill>
                      <a:srgbClr val="E0E3E9"/>
                    </a:solidFill>
                  </a:tcPr>
                </a:tc>
                <a:tc>
                  <a:txBody>
                    <a:bodyPr/>
                    <a:lstStyle/>
                    <a:p>
                      <a:r>
                        <a:rPr lang="en-US" sz="2600" b="1" dirty="0">
                          <a:solidFill>
                            <a:schemeClr val="tx1"/>
                          </a:solidFill>
                          <a:effectLst/>
                        </a:rPr>
                        <a:t>Logical</a:t>
                      </a:r>
                      <a:r>
                        <a:rPr lang="en-US" sz="2600" b="1" baseline="0" dirty="0">
                          <a:solidFill>
                            <a:schemeClr val="tx1"/>
                          </a:solidFill>
                          <a:effectLst/>
                        </a:rPr>
                        <a:t> Execution</a:t>
                      </a:r>
                      <a:endParaRPr lang="en-US" sz="2600" b="1" dirty="0">
                        <a:solidFill>
                          <a:schemeClr val="tx1"/>
                        </a:solidFill>
                        <a:effectLst/>
                      </a:endParaRPr>
                    </a:p>
                  </a:txBody>
                  <a:tcPr marL="99421" marR="99421" marT="49709" marB="49709">
                    <a:solidFill>
                      <a:srgbClr val="E0E3E9"/>
                    </a:solidFill>
                  </a:tcPr>
                </a:tc>
                <a:tc>
                  <a:txBody>
                    <a:bodyPr/>
                    <a:lstStyle/>
                    <a:p>
                      <a:r>
                        <a:rPr lang="en-US" sz="2600" b="1" dirty="0">
                          <a:solidFill>
                            <a:schemeClr val="tx1"/>
                          </a:solidFill>
                          <a:effectLst/>
                        </a:rPr>
                        <a:t>Physical Execution</a:t>
                      </a:r>
                    </a:p>
                  </a:txBody>
                  <a:tcPr marL="99421" marR="99421" marT="49709" marB="49709">
                    <a:solidFill>
                      <a:srgbClr val="E0E3E9"/>
                    </a:solidFill>
                  </a:tcPr>
                </a:tc>
                <a:extLst>
                  <a:ext uri="{0D108BD9-81ED-4DB2-BD59-A6C34878D82A}">
                    <a16:rowId xmlns:a16="http://schemas.microsoft.com/office/drawing/2014/main" val="3854412626"/>
                  </a:ext>
                </a:extLst>
              </a:tr>
              <a:tr h="502978">
                <a:tc>
                  <a:txBody>
                    <a:bodyPr/>
                    <a:lstStyle/>
                    <a:p>
                      <a:r>
                        <a:rPr lang="en-US" sz="2600" b="1" dirty="0">
                          <a:solidFill>
                            <a:schemeClr val="tx1"/>
                          </a:solidFill>
                          <a:effectLst/>
                        </a:rPr>
                        <a:t>1</a:t>
                      </a:r>
                    </a:p>
                  </a:txBody>
                  <a:tcPr marL="99421" marR="99421" marT="49709" marB="49709"/>
                </a:tc>
                <a:tc>
                  <a:txBody>
                    <a:bodyPr/>
                    <a:lstStyle/>
                    <a:p>
                      <a:r>
                        <a:rPr lang="en-US" sz="2600" b="1" dirty="0">
                          <a:solidFill>
                            <a:schemeClr val="bg1"/>
                          </a:solidFill>
                          <a:effectLst/>
                        </a:rPr>
                        <a:t>SELECT</a:t>
                      </a:r>
                    </a:p>
                  </a:txBody>
                  <a:tcPr marL="99421" marR="99421" marT="49709" marB="49709"/>
                </a:tc>
                <a:tc>
                  <a:txBody>
                    <a:bodyPr/>
                    <a:lstStyle/>
                    <a:p>
                      <a:r>
                        <a:rPr lang="en-US" sz="2600" b="1" dirty="0">
                          <a:solidFill>
                            <a:schemeClr val="bg1"/>
                          </a:solidFill>
                          <a:effectLst/>
                        </a:rPr>
                        <a:t>FROM</a:t>
                      </a:r>
                    </a:p>
                  </a:txBody>
                  <a:tcPr marL="99421" marR="99421" marT="49709" marB="49709"/>
                </a:tc>
                <a:extLst>
                  <a:ext uri="{0D108BD9-81ED-4DB2-BD59-A6C34878D82A}">
                    <a16:rowId xmlns:a16="http://schemas.microsoft.com/office/drawing/2014/main" val="2348470260"/>
                  </a:ext>
                </a:extLst>
              </a:tr>
              <a:tr h="502978">
                <a:tc>
                  <a:txBody>
                    <a:bodyPr/>
                    <a:lstStyle/>
                    <a:p>
                      <a:r>
                        <a:rPr lang="en-US" sz="2600" b="1" dirty="0">
                          <a:solidFill>
                            <a:schemeClr val="tx1"/>
                          </a:solidFill>
                          <a:effectLst/>
                        </a:rPr>
                        <a:t>2</a:t>
                      </a:r>
                    </a:p>
                  </a:txBody>
                  <a:tcPr marL="99421" marR="99421" marT="49709" marB="49709"/>
                </a:tc>
                <a:tc>
                  <a:txBody>
                    <a:bodyPr/>
                    <a:lstStyle/>
                    <a:p>
                      <a:r>
                        <a:rPr lang="en-US" sz="2600" b="1" dirty="0">
                          <a:solidFill>
                            <a:schemeClr val="bg1"/>
                          </a:solidFill>
                          <a:effectLst/>
                        </a:rPr>
                        <a:t>DISTINCT</a:t>
                      </a:r>
                    </a:p>
                  </a:txBody>
                  <a:tcPr marL="99421" marR="99421" marT="49709" marB="49709"/>
                </a:tc>
                <a:tc>
                  <a:txBody>
                    <a:bodyPr/>
                    <a:lstStyle/>
                    <a:p>
                      <a:r>
                        <a:rPr lang="en-US" sz="2600" b="1" dirty="0">
                          <a:solidFill>
                            <a:schemeClr val="bg1"/>
                          </a:solidFill>
                          <a:effectLst/>
                        </a:rPr>
                        <a:t>ON</a:t>
                      </a:r>
                    </a:p>
                  </a:txBody>
                  <a:tcPr marL="99421" marR="99421" marT="49709" marB="49709"/>
                </a:tc>
                <a:extLst>
                  <a:ext uri="{0D108BD9-81ED-4DB2-BD59-A6C34878D82A}">
                    <a16:rowId xmlns:a16="http://schemas.microsoft.com/office/drawing/2014/main" val="2889742606"/>
                  </a:ext>
                </a:extLst>
              </a:tr>
              <a:tr h="502978">
                <a:tc>
                  <a:txBody>
                    <a:bodyPr/>
                    <a:lstStyle/>
                    <a:p>
                      <a:r>
                        <a:rPr lang="en-US" sz="2600" b="1" dirty="0">
                          <a:effectLst/>
                        </a:rPr>
                        <a:t>3</a:t>
                      </a:r>
                    </a:p>
                  </a:txBody>
                  <a:tcPr marL="99421" marR="99421" marT="49709" marB="49709"/>
                </a:tc>
                <a:tc>
                  <a:txBody>
                    <a:bodyPr/>
                    <a:lstStyle/>
                    <a:p>
                      <a:r>
                        <a:rPr lang="en-US" sz="2600" b="1" dirty="0">
                          <a:solidFill>
                            <a:schemeClr val="bg1"/>
                          </a:solidFill>
                          <a:effectLst/>
                        </a:rPr>
                        <a:t>TOP</a:t>
                      </a:r>
                    </a:p>
                  </a:txBody>
                  <a:tcPr marL="99421" marR="99421" marT="49709" marB="49709"/>
                </a:tc>
                <a:tc>
                  <a:txBody>
                    <a:bodyPr/>
                    <a:lstStyle/>
                    <a:p>
                      <a:r>
                        <a:rPr lang="en-US" sz="2600" b="1" dirty="0">
                          <a:solidFill>
                            <a:schemeClr val="bg1"/>
                          </a:solidFill>
                          <a:effectLst/>
                        </a:rPr>
                        <a:t>OUTER</a:t>
                      </a:r>
                    </a:p>
                  </a:txBody>
                  <a:tcPr marL="99421" marR="99421" marT="49709" marB="49709"/>
                </a:tc>
                <a:extLst>
                  <a:ext uri="{0D108BD9-81ED-4DB2-BD59-A6C34878D82A}">
                    <a16:rowId xmlns:a16="http://schemas.microsoft.com/office/drawing/2014/main" val="1269310737"/>
                  </a:ext>
                </a:extLst>
              </a:tr>
              <a:tr h="502978">
                <a:tc>
                  <a:txBody>
                    <a:bodyPr/>
                    <a:lstStyle/>
                    <a:p>
                      <a:r>
                        <a:rPr lang="en-US" sz="2600" b="1" dirty="0">
                          <a:effectLst/>
                        </a:rPr>
                        <a:t>4</a:t>
                      </a:r>
                    </a:p>
                  </a:txBody>
                  <a:tcPr marL="99421" marR="99421" marT="49709" marB="49709"/>
                </a:tc>
                <a:tc>
                  <a:txBody>
                    <a:bodyPr/>
                    <a:lstStyle/>
                    <a:p>
                      <a:r>
                        <a:rPr lang="en-US" sz="2600" b="1" dirty="0">
                          <a:solidFill>
                            <a:schemeClr val="bg1"/>
                          </a:solidFill>
                          <a:effectLst/>
                        </a:rPr>
                        <a:t>FROM</a:t>
                      </a:r>
                    </a:p>
                  </a:txBody>
                  <a:tcPr marL="99421" marR="99421" marT="49709" marB="49709"/>
                </a:tc>
                <a:tc>
                  <a:txBody>
                    <a:bodyPr/>
                    <a:lstStyle/>
                    <a:p>
                      <a:r>
                        <a:rPr lang="en-US" sz="2600" b="1" dirty="0">
                          <a:solidFill>
                            <a:schemeClr val="bg1"/>
                          </a:solidFill>
                          <a:effectLst/>
                        </a:rPr>
                        <a:t>WHERE</a:t>
                      </a:r>
                    </a:p>
                  </a:txBody>
                  <a:tcPr marL="99421" marR="99421" marT="49709" marB="49709"/>
                </a:tc>
                <a:extLst>
                  <a:ext uri="{0D108BD9-81ED-4DB2-BD59-A6C34878D82A}">
                    <a16:rowId xmlns:a16="http://schemas.microsoft.com/office/drawing/2014/main" val="939920258"/>
                  </a:ext>
                </a:extLst>
              </a:tr>
              <a:tr h="502978">
                <a:tc>
                  <a:txBody>
                    <a:bodyPr/>
                    <a:lstStyle/>
                    <a:p>
                      <a:r>
                        <a:rPr lang="en-US" sz="2600" b="1" dirty="0">
                          <a:effectLst/>
                        </a:rPr>
                        <a:t>5</a:t>
                      </a:r>
                    </a:p>
                  </a:txBody>
                  <a:tcPr marL="99421" marR="99421" marT="49709" marB="49709"/>
                </a:tc>
                <a:tc>
                  <a:txBody>
                    <a:bodyPr/>
                    <a:lstStyle/>
                    <a:p>
                      <a:r>
                        <a:rPr lang="en-US" sz="2600" b="1" dirty="0">
                          <a:solidFill>
                            <a:schemeClr val="bg1"/>
                          </a:solidFill>
                          <a:effectLst/>
                        </a:rPr>
                        <a:t>ON</a:t>
                      </a:r>
                    </a:p>
                  </a:txBody>
                  <a:tcPr marL="99421" marR="99421" marT="49709" marB="49709"/>
                </a:tc>
                <a:tc>
                  <a:txBody>
                    <a:bodyPr/>
                    <a:lstStyle/>
                    <a:p>
                      <a:r>
                        <a:rPr lang="en-US" sz="2600" b="1" dirty="0">
                          <a:solidFill>
                            <a:schemeClr val="bg1"/>
                          </a:solidFill>
                          <a:effectLst/>
                        </a:rPr>
                        <a:t>GROUP</a:t>
                      </a:r>
                      <a:r>
                        <a:rPr lang="en-US" sz="2600" b="1" dirty="0">
                          <a:effectLst/>
                        </a:rPr>
                        <a:t> </a:t>
                      </a:r>
                      <a:r>
                        <a:rPr lang="en-US" sz="2600" b="1" dirty="0">
                          <a:solidFill>
                            <a:schemeClr val="bg1"/>
                          </a:solidFill>
                          <a:effectLst/>
                        </a:rPr>
                        <a:t>BY</a:t>
                      </a:r>
                    </a:p>
                  </a:txBody>
                  <a:tcPr marL="99421" marR="99421" marT="49709" marB="49709"/>
                </a:tc>
                <a:extLst>
                  <a:ext uri="{0D108BD9-81ED-4DB2-BD59-A6C34878D82A}">
                    <a16:rowId xmlns:a16="http://schemas.microsoft.com/office/drawing/2014/main" val="2898239669"/>
                  </a:ext>
                </a:extLst>
              </a:tr>
              <a:tr h="502978">
                <a:tc>
                  <a:txBody>
                    <a:bodyPr/>
                    <a:lstStyle/>
                    <a:p>
                      <a:r>
                        <a:rPr lang="en-US" sz="2600" b="1" dirty="0">
                          <a:effectLst/>
                        </a:rPr>
                        <a:t>6</a:t>
                      </a:r>
                    </a:p>
                  </a:txBody>
                  <a:tcPr marL="99421" marR="99421" marT="49709" marB="49709"/>
                </a:tc>
                <a:tc>
                  <a:txBody>
                    <a:bodyPr/>
                    <a:lstStyle/>
                    <a:p>
                      <a:r>
                        <a:rPr lang="en-US" sz="2600" b="1" dirty="0">
                          <a:solidFill>
                            <a:schemeClr val="bg1"/>
                          </a:solidFill>
                          <a:effectLst/>
                        </a:rPr>
                        <a:t>OUTER</a:t>
                      </a:r>
                    </a:p>
                  </a:txBody>
                  <a:tcPr marL="99421" marR="99421" marT="49709" marB="49709"/>
                </a:tc>
                <a:tc>
                  <a:txBody>
                    <a:bodyPr/>
                    <a:lstStyle/>
                    <a:p>
                      <a:r>
                        <a:rPr lang="en-US" sz="2600" b="1" dirty="0">
                          <a:solidFill>
                            <a:schemeClr val="bg1"/>
                          </a:solidFill>
                          <a:effectLst/>
                        </a:rPr>
                        <a:t>HAVING</a:t>
                      </a:r>
                    </a:p>
                  </a:txBody>
                  <a:tcPr marL="99421" marR="99421" marT="49709" marB="49709"/>
                </a:tc>
                <a:extLst>
                  <a:ext uri="{0D108BD9-81ED-4DB2-BD59-A6C34878D82A}">
                    <a16:rowId xmlns:a16="http://schemas.microsoft.com/office/drawing/2014/main" val="1948084126"/>
                  </a:ext>
                </a:extLst>
              </a:tr>
              <a:tr h="502978">
                <a:tc>
                  <a:txBody>
                    <a:bodyPr/>
                    <a:lstStyle/>
                    <a:p>
                      <a:r>
                        <a:rPr lang="en-US" sz="2600" b="1" dirty="0">
                          <a:effectLst/>
                        </a:rPr>
                        <a:t>7</a:t>
                      </a:r>
                    </a:p>
                  </a:txBody>
                  <a:tcPr marL="99421" marR="99421" marT="49709" marB="49709"/>
                </a:tc>
                <a:tc>
                  <a:txBody>
                    <a:bodyPr/>
                    <a:lstStyle/>
                    <a:p>
                      <a:r>
                        <a:rPr lang="en-US" sz="2600" b="1" dirty="0">
                          <a:solidFill>
                            <a:schemeClr val="bg1"/>
                          </a:solidFill>
                          <a:effectLst/>
                        </a:rPr>
                        <a:t>WHERE</a:t>
                      </a:r>
                    </a:p>
                  </a:txBody>
                  <a:tcPr marL="99421" marR="99421" marT="49709" marB="49709"/>
                </a:tc>
                <a:tc>
                  <a:txBody>
                    <a:bodyPr/>
                    <a:lstStyle/>
                    <a:p>
                      <a:r>
                        <a:rPr lang="en-US" sz="2600" b="1" dirty="0">
                          <a:solidFill>
                            <a:schemeClr val="bg1"/>
                          </a:solidFill>
                          <a:effectLst/>
                        </a:rPr>
                        <a:t>SELECT</a:t>
                      </a:r>
                    </a:p>
                  </a:txBody>
                  <a:tcPr marL="99421" marR="99421" marT="49709" marB="49709"/>
                </a:tc>
                <a:extLst>
                  <a:ext uri="{0D108BD9-81ED-4DB2-BD59-A6C34878D82A}">
                    <a16:rowId xmlns:a16="http://schemas.microsoft.com/office/drawing/2014/main" val="3827102557"/>
                  </a:ext>
                </a:extLst>
              </a:tr>
              <a:tr h="502978">
                <a:tc>
                  <a:txBody>
                    <a:bodyPr/>
                    <a:lstStyle/>
                    <a:p>
                      <a:r>
                        <a:rPr lang="en-US" sz="2600" b="1" dirty="0">
                          <a:effectLst/>
                        </a:rPr>
                        <a:t>8</a:t>
                      </a:r>
                    </a:p>
                  </a:txBody>
                  <a:tcPr marL="99421" marR="99421" marT="49709" marB="49709"/>
                </a:tc>
                <a:tc>
                  <a:txBody>
                    <a:bodyPr/>
                    <a:lstStyle/>
                    <a:p>
                      <a:r>
                        <a:rPr lang="en-US" sz="2600" b="1" dirty="0">
                          <a:solidFill>
                            <a:schemeClr val="bg1"/>
                          </a:solidFill>
                          <a:effectLst/>
                        </a:rPr>
                        <a:t>GROUP</a:t>
                      </a:r>
                    </a:p>
                  </a:txBody>
                  <a:tcPr marL="99421" marR="99421" marT="49709" marB="49709"/>
                </a:tc>
                <a:tc>
                  <a:txBody>
                    <a:bodyPr/>
                    <a:lstStyle/>
                    <a:p>
                      <a:r>
                        <a:rPr lang="en-US" sz="2600" b="1" dirty="0">
                          <a:solidFill>
                            <a:schemeClr val="bg1"/>
                          </a:solidFill>
                          <a:effectLst/>
                        </a:rPr>
                        <a:t>DISTINCT</a:t>
                      </a:r>
                    </a:p>
                  </a:txBody>
                  <a:tcPr marL="99421" marR="99421" marT="49709" marB="49709"/>
                </a:tc>
                <a:extLst>
                  <a:ext uri="{0D108BD9-81ED-4DB2-BD59-A6C34878D82A}">
                    <a16:rowId xmlns:a16="http://schemas.microsoft.com/office/drawing/2014/main" val="768727039"/>
                  </a:ext>
                </a:extLst>
              </a:tr>
              <a:tr h="502978">
                <a:tc>
                  <a:txBody>
                    <a:bodyPr/>
                    <a:lstStyle/>
                    <a:p>
                      <a:r>
                        <a:rPr lang="en-US" sz="2600" b="1" dirty="0">
                          <a:effectLst/>
                        </a:rPr>
                        <a:t>9</a:t>
                      </a:r>
                    </a:p>
                  </a:txBody>
                  <a:tcPr marL="99421" marR="99421" marT="49709" marB="49709"/>
                </a:tc>
                <a:tc>
                  <a:txBody>
                    <a:bodyPr/>
                    <a:lstStyle/>
                    <a:p>
                      <a:r>
                        <a:rPr lang="en-US" sz="2600" b="1" dirty="0">
                          <a:solidFill>
                            <a:schemeClr val="bg1"/>
                          </a:solidFill>
                          <a:effectLst/>
                        </a:rPr>
                        <a:t>HAVING</a:t>
                      </a:r>
                    </a:p>
                  </a:txBody>
                  <a:tcPr marL="99421" marR="99421" marT="49709" marB="49709"/>
                </a:tc>
                <a:tc>
                  <a:txBody>
                    <a:bodyPr/>
                    <a:lstStyle/>
                    <a:p>
                      <a:r>
                        <a:rPr lang="en-US" sz="2600" b="1" dirty="0">
                          <a:solidFill>
                            <a:schemeClr val="bg1"/>
                          </a:solidFill>
                          <a:effectLst/>
                        </a:rPr>
                        <a:t>ORDER</a:t>
                      </a:r>
                      <a:r>
                        <a:rPr lang="en-US" sz="2600" b="1" dirty="0">
                          <a:effectLst/>
                        </a:rPr>
                        <a:t> </a:t>
                      </a:r>
                      <a:r>
                        <a:rPr lang="en-US" sz="2600" b="1" dirty="0">
                          <a:solidFill>
                            <a:schemeClr val="bg1"/>
                          </a:solidFill>
                          <a:effectLst/>
                        </a:rPr>
                        <a:t>BY</a:t>
                      </a:r>
                    </a:p>
                  </a:txBody>
                  <a:tcPr marL="99421" marR="99421" marT="49709" marB="49709"/>
                </a:tc>
                <a:extLst>
                  <a:ext uri="{0D108BD9-81ED-4DB2-BD59-A6C34878D82A}">
                    <a16:rowId xmlns:a16="http://schemas.microsoft.com/office/drawing/2014/main" val="4100935668"/>
                  </a:ext>
                </a:extLst>
              </a:tr>
              <a:tr h="502978">
                <a:tc>
                  <a:txBody>
                    <a:bodyPr/>
                    <a:lstStyle/>
                    <a:p>
                      <a:r>
                        <a:rPr lang="en-US" sz="2600" b="1" dirty="0">
                          <a:effectLst/>
                        </a:rPr>
                        <a:t>10</a:t>
                      </a:r>
                    </a:p>
                  </a:txBody>
                  <a:tcPr marL="99421" marR="99421" marT="49709" marB="49709"/>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600" b="1" dirty="0">
                          <a:solidFill>
                            <a:schemeClr val="bg1"/>
                          </a:solidFill>
                          <a:effectLst/>
                        </a:rPr>
                        <a:t>ORDER BY</a:t>
                      </a:r>
                    </a:p>
                  </a:txBody>
                  <a:tcPr marL="99421" marR="99421" marT="49709" marB="49709"/>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600" b="1" dirty="0">
                          <a:solidFill>
                            <a:schemeClr val="bg1"/>
                          </a:solidFill>
                          <a:effectLst/>
                        </a:rPr>
                        <a:t>TOP/LIMIT</a:t>
                      </a:r>
                    </a:p>
                  </a:txBody>
                  <a:tcPr marL="99421" marR="99421" marT="49709" marB="49709"/>
                </a:tc>
                <a:extLst>
                  <a:ext uri="{0D108BD9-81ED-4DB2-BD59-A6C34878D82A}">
                    <a16:rowId xmlns:a16="http://schemas.microsoft.com/office/drawing/2014/main" val="3060012951"/>
                  </a:ext>
                </a:extLst>
              </a:tr>
            </a:tbl>
          </a:graphicData>
        </a:graphic>
      </p:graphicFrame>
    </p:spTree>
    <p:extLst>
      <p:ext uri="{BB962C8B-B14F-4D97-AF65-F5344CB8AC3E}">
        <p14:creationId xmlns:p14="http://schemas.microsoft.com/office/powerpoint/2010/main" val="42763790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Pivot Tables</a:t>
            </a:r>
            <a:endParaRPr lang="bg-BG" dirty="0"/>
          </a:p>
        </p:txBody>
      </p:sp>
      <p:pic>
        <p:nvPicPr>
          <p:cNvPr id="1028" name="Picture 4" descr="Ð ÐµÐ·ÑÐ»ÑÐ°Ñ Ñ Ð¸Ð·Ð¾Ð±ÑÐ°Ð¶ÐµÐ½Ð¸Ðµ Ð·Ð° pivot table png">
            <a:extLst>
              <a:ext uri="{FF2B5EF4-FFF2-40B4-BE49-F238E27FC236}">
                <a16:creationId xmlns:a16="http://schemas.microsoft.com/office/drawing/2014/main" id="{83B2DFDF-29E5-476D-9FDC-F2C3C4C0C5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4958" y="1504361"/>
            <a:ext cx="2342083" cy="2342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8769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p:txBody>
          <a:bodyPr/>
          <a:lstStyle/>
          <a:p>
            <a:pPr>
              <a:buClr>
                <a:schemeClr val="tx1"/>
              </a:buClr>
            </a:pPr>
            <a:r>
              <a:rPr lang="en-US" b="1" dirty="0">
                <a:solidFill>
                  <a:schemeClr val="bg1"/>
                </a:solidFill>
              </a:rPr>
              <a:t>Summarizes data </a:t>
            </a:r>
            <a:r>
              <a:rPr lang="en-US" dirty="0"/>
              <a:t>from another table</a:t>
            </a:r>
          </a:p>
          <a:p>
            <a:r>
              <a:rPr lang="en-US" dirty="0"/>
              <a:t>Applies an </a:t>
            </a:r>
            <a:r>
              <a:rPr lang="en-US" b="1" dirty="0">
                <a:solidFill>
                  <a:schemeClr val="bg1"/>
                </a:solidFill>
              </a:rPr>
              <a:t>aggregate operation </a:t>
            </a:r>
          </a:p>
          <a:p>
            <a:pPr lvl="1"/>
            <a:r>
              <a:rPr lang="en-US" dirty="0"/>
              <a:t>Sorting, averaging, summing, etc.</a:t>
            </a:r>
          </a:p>
          <a:p>
            <a:r>
              <a:rPr lang="en-US" dirty="0"/>
              <a:t>Typically includes </a:t>
            </a:r>
            <a:r>
              <a:rPr lang="en-US" b="1" dirty="0">
                <a:solidFill>
                  <a:schemeClr val="bg1"/>
                </a:solidFill>
              </a:rPr>
              <a:t>grouping of the data</a:t>
            </a:r>
            <a:endParaRPr lang="bg-BG" dirty="0"/>
          </a:p>
        </p:txBody>
      </p:sp>
      <p:sp>
        <p:nvSpPr>
          <p:cNvPr id="4" name="Title 3"/>
          <p:cNvSpPr>
            <a:spLocks noGrp="1"/>
          </p:cNvSpPr>
          <p:nvPr>
            <p:ph type="title"/>
          </p:nvPr>
        </p:nvSpPr>
        <p:spPr/>
        <p:txBody>
          <a:bodyPr/>
          <a:lstStyle/>
          <a:p>
            <a:r>
              <a:rPr lang="en-US"/>
              <a:t>Pivot Tables</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27</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4343400"/>
            <a:ext cx="5148328" cy="16231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3215" y="4343400"/>
            <a:ext cx="4899197" cy="1623168"/>
          </a:xfrm>
          <a:prstGeom prst="rect">
            <a:avLst/>
          </a:prstGeom>
        </p:spPr>
      </p:pic>
      <p:sp>
        <p:nvSpPr>
          <p:cNvPr id="7" name="Right Arrow 6"/>
          <p:cNvSpPr/>
          <p:nvPr/>
        </p:nvSpPr>
        <p:spPr>
          <a:xfrm>
            <a:off x="5880753" y="4838152"/>
            <a:ext cx="728594" cy="61616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Tree>
    <p:extLst>
      <p:ext uri="{BB962C8B-B14F-4D97-AF65-F5344CB8AC3E}">
        <p14:creationId xmlns:p14="http://schemas.microsoft.com/office/powerpoint/2010/main" val="27840804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sp>
        <p:nvSpPr>
          <p:cNvPr id="6" name="Slide Number Placeholder 5"/>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14DD1E-5D91-48A3-AD6D-45FBA980D106}" type="slidenum">
              <a:rPr kumimoji="0" lang="en-US" sz="1000" b="0" i="0" u="none" strike="noStrike" kern="1200" cap="none" spc="0" normalizeH="0" baseline="0" noProof="0" smtClean="0">
                <a:ln>
                  <a:noFill/>
                </a:ln>
                <a:solidFill>
                  <a:srgbClr val="234465"/>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000" b="0" i="0" u="none" strike="noStrike" kern="1200" cap="none" spc="0" normalizeH="0" baseline="0" noProof="0" dirty="0">
              <a:ln>
                <a:noFill/>
              </a:ln>
              <a:solidFill>
                <a:srgbClr val="234465"/>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64770"/>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456915" marR="0" lvl="0" indent="-456915" algn="l" defTabSz="1218438" rtl="0" eaLnBrk="1" fontAlgn="auto" latinLnBrk="1" hangingPunct="1">
              <a:lnSpc>
                <a:spcPct val="100000"/>
              </a:lnSpc>
              <a:spcBef>
                <a:spcPts val="13800"/>
              </a:spcBef>
              <a:spcAft>
                <a:spcPts val="60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FFFFFF"/>
              </a:solidFill>
              <a:effectLst/>
              <a:uLnTx/>
              <a:uFillTx/>
              <a:latin typeface="Calibri" panose="020F0502020204030204"/>
              <a:ea typeface="+mn-ea"/>
              <a:cs typeface="+mn-cs"/>
            </a:endParaRPr>
          </a:p>
          <a:p>
            <a:pPr marL="358775" marR="0" lvl="0" indent="-358775" algn="l" defTabSz="1218438" rtl="0" eaLnBrk="1" fontAlgn="auto" latinLnBrk="1" hangingPunct="1">
              <a:lnSpc>
                <a:spcPct val="95000"/>
              </a:lnSpc>
              <a:spcBef>
                <a:spcPts val="600"/>
              </a:spcBef>
              <a:spcAft>
                <a:spcPts val="600"/>
              </a:spcAft>
              <a:buClrTx/>
              <a:buSzTx/>
              <a:buFont typeface="Wingdings" panose="05000000000000000000" pitchFamily="2" charset="2"/>
              <a:buChar char="§"/>
              <a:tabLst/>
              <a:defRPr/>
            </a:pPr>
            <a:endParaRPr kumimoji="0" lang="en-US" sz="3200" b="1" i="0" u="none" strike="noStrike" kern="1200" cap="none" spc="0" normalizeH="0" baseline="0" noProof="1">
              <a:ln>
                <a:noFill/>
              </a:ln>
              <a:solidFill>
                <a:srgbClr val="FFFFFF"/>
              </a:solidFill>
              <a:effectLst/>
              <a:uLnTx/>
              <a:uFillTx/>
              <a:latin typeface="Calibri" panose="020F0502020204030204"/>
              <a:ea typeface="+mn-ea"/>
              <a:cs typeface="+mn-cs"/>
            </a:endParaRPr>
          </a:p>
        </p:txBody>
      </p:sp>
      <p:sp>
        <p:nvSpPr>
          <p:cNvPr id="3" name="Rectangle 2"/>
          <p:cNvSpPr/>
          <p:nvPr/>
        </p:nvSpPr>
        <p:spPr>
          <a:xfrm>
            <a:off x="640534" y="1761595"/>
            <a:ext cx="6096000" cy="4524315"/>
          </a:xfrm>
          <a:prstGeom prst="rect">
            <a:avLst/>
          </a:prstGeom>
        </p:spPr>
        <p:txBody>
          <a:bodyPr>
            <a:spAutoFit/>
          </a:bodyPr>
          <a:lstStyle/>
          <a:p>
            <a:pPr marL="444500" indent="-444500">
              <a:lnSpc>
                <a:spcPct val="100000"/>
              </a:lnSpc>
              <a:buFontTx/>
              <a:buAutoNum type="arabicPeriod"/>
            </a:pPr>
            <a:r>
              <a:rPr lang="en-US" sz="3200" dirty="0">
                <a:solidFill>
                  <a:schemeClr val="bg2"/>
                </a:solidFill>
              </a:rPr>
              <a:t>Grouping by Shared Properties</a:t>
            </a:r>
            <a:endParaRPr lang="bg-BG" sz="3200" dirty="0">
              <a:solidFill>
                <a:schemeClr val="bg2"/>
              </a:solidFill>
            </a:endParaRPr>
          </a:p>
          <a:p>
            <a:pPr marL="444500" indent="-444500">
              <a:lnSpc>
                <a:spcPct val="100000"/>
              </a:lnSpc>
              <a:buFontTx/>
              <a:buAutoNum type="arabicPeriod"/>
            </a:pPr>
            <a:r>
              <a:rPr lang="en-US" sz="3200" dirty="0">
                <a:solidFill>
                  <a:schemeClr val="bg2"/>
                </a:solidFill>
              </a:rPr>
              <a:t>Aggregate Functions</a:t>
            </a:r>
            <a:endParaRPr lang="bg-BG" sz="3200" dirty="0">
              <a:solidFill>
                <a:schemeClr val="bg2"/>
              </a:solidFill>
            </a:endParaRPr>
          </a:p>
          <a:p>
            <a:pPr marL="444500" indent="-444500">
              <a:lnSpc>
                <a:spcPct val="100000"/>
              </a:lnSpc>
              <a:buFontTx/>
              <a:buAutoNum type="arabicPeriod"/>
            </a:pPr>
            <a:r>
              <a:rPr lang="en-US" sz="3200" dirty="0">
                <a:solidFill>
                  <a:schemeClr val="bg2"/>
                </a:solidFill>
              </a:rPr>
              <a:t>Having Clause</a:t>
            </a: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r>
              <a:rPr lang="en-US" sz="3200" dirty="0">
                <a:solidFill>
                  <a:schemeClr val="bg2"/>
                </a:solidFill>
              </a:rPr>
              <a:t>Pivot Tables</a:t>
            </a:r>
          </a:p>
        </p:txBody>
      </p:sp>
      <p:sp>
        <p:nvSpPr>
          <p:cNvPr id="16" name="Rectangle 9"/>
          <p:cNvSpPr>
            <a:spLocks noChangeArrowheads="1"/>
          </p:cNvSpPr>
          <p:nvPr/>
        </p:nvSpPr>
        <p:spPr bwMode="auto">
          <a:xfrm>
            <a:off x="1205830" y="3467439"/>
            <a:ext cx="6724121" cy="201356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400" b="1" dirty="0">
                <a:solidFill>
                  <a:schemeClr val="bg2"/>
                </a:solidFill>
                <a:latin typeface="Consolas" pitchFamily="49" charset="0"/>
                <a:cs typeface="Consolas" pitchFamily="49" charset="0"/>
              </a:rPr>
              <a:t>SELECT </a:t>
            </a:r>
            <a:endParaRPr lang="bg-BG" sz="2400" b="1" noProof="1">
              <a:solidFill>
                <a:schemeClr val="bg2"/>
              </a:solidFill>
              <a:latin typeface="Consolas" pitchFamily="49" charset="0"/>
              <a:cs typeface="Consolas" pitchFamily="49" charset="0"/>
            </a:endParaRPr>
          </a:p>
          <a:p>
            <a:pPr>
              <a:lnSpc>
                <a:spcPct val="105000"/>
              </a:lnSpc>
            </a:pPr>
            <a:r>
              <a:rPr lang="bg-BG" sz="2400" b="1" noProof="1">
                <a:solidFill>
                  <a:schemeClr val="bg2"/>
                </a:solidFill>
                <a:latin typeface="Consolas" pitchFamily="49" charset="0"/>
                <a:cs typeface="Consolas" pitchFamily="49" charset="0"/>
              </a:rPr>
              <a:t>  </a:t>
            </a:r>
            <a:r>
              <a:rPr lang="en-US" sz="2400" b="1" dirty="0">
                <a:solidFill>
                  <a:schemeClr val="bg1"/>
                </a:solidFill>
                <a:latin typeface="Consolas" pitchFamily="49" charset="0"/>
                <a:cs typeface="Consolas" pitchFamily="49" charset="0"/>
              </a:rPr>
              <a:t>SUM</a:t>
            </a:r>
            <a:r>
              <a:rPr lang="en-US" sz="2400" b="1" dirty="0">
                <a:solidFill>
                  <a:schemeClr val="bg2"/>
                </a:solidFill>
                <a:latin typeface="Consolas" pitchFamily="49" charset="0"/>
                <a:cs typeface="Consolas" pitchFamily="49" charset="0"/>
              </a:rPr>
              <a:t>(</a:t>
            </a:r>
            <a:r>
              <a:rPr lang="en-US" sz="2400" b="1" dirty="0">
                <a:solidFill>
                  <a:schemeClr val="bg1"/>
                </a:solidFill>
                <a:latin typeface="Consolas" pitchFamily="49" charset="0"/>
                <a:cs typeface="Consolas" pitchFamily="49" charset="0"/>
              </a:rPr>
              <a:t>e.Salary</a:t>
            </a:r>
            <a:r>
              <a:rPr lang="en-US" sz="2400" b="1" dirty="0">
                <a:solidFill>
                  <a:schemeClr val="bg2"/>
                </a:solidFill>
                <a:latin typeface="Consolas" pitchFamily="49" charset="0"/>
                <a:cs typeface="Consolas" pitchFamily="49" charset="0"/>
              </a:rPr>
              <a:t>) AS '</a:t>
            </a:r>
            <a:r>
              <a:rPr lang="en-US" sz="2400" b="1" dirty="0">
                <a:solidFill>
                  <a:schemeClr val="bg1"/>
                </a:solidFill>
                <a:latin typeface="Consolas" pitchFamily="49" charset="0"/>
                <a:cs typeface="Consolas" pitchFamily="49" charset="0"/>
              </a:rPr>
              <a:t>TotalSalary</a:t>
            </a:r>
            <a:r>
              <a:rPr lang="en-US" sz="2400" b="1" dirty="0">
                <a:solidFill>
                  <a:schemeClr val="bg2"/>
                </a:solidFill>
                <a:latin typeface="Consolas" pitchFamily="49" charset="0"/>
                <a:cs typeface="Consolas" pitchFamily="49" charset="0"/>
              </a:rPr>
              <a:t>'</a:t>
            </a:r>
          </a:p>
          <a:p>
            <a:pPr>
              <a:lnSpc>
                <a:spcPct val="105000"/>
              </a:lnSpc>
            </a:pPr>
            <a:r>
              <a:rPr lang="en-GB" sz="2400" b="1" dirty="0">
                <a:solidFill>
                  <a:schemeClr val="bg2"/>
                </a:solidFill>
                <a:latin typeface="Consolas" pitchFamily="49" charset="0"/>
                <a:cs typeface="Consolas" pitchFamily="49" charset="0"/>
              </a:rPr>
              <a:t>FROM Employees AS e</a:t>
            </a:r>
          </a:p>
          <a:p>
            <a:pPr>
              <a:lnSpc>
                <a:spcPct val="105000"/>
              </a:lnSpc>
            </a:pPr>
            <a:r>
              <a:rPr lang="en-GB" sz="2400" b="1" dirty="0">
                <a:solidFill>
                  <a:schemeClr val="bg1"/>
                </a:solidFill>
                <a:latin typeface="Consolas" pitchFamily="49" charset="0"/>
                <a:cs typeface="Consolas" pitchFamily="49" charset="0"/>
              </a:rPr>
              <a:t>GROUP BY </a:t>
            </a:r>
            <a:r>
              <a:rPr lang="en-US" sz="2400" b="1" noProof="1">
                <a:solidFill>
                  <a:schemeClr val="bg2"/>
                </a:solidFill>
                <a:latin typeface="Consolas" pitchFamily="49" charset="0"/>
                <a:cs typeface="Consolas" pitchFamily="49" charset="0"/>
              </a:rPr>
              <a:t>e.DepartmentID</a:t>
            </a:r>
          </a:p>
          <a:p>
            <a:pPr>
              <a:lnSpc>
                <a:spcPct val="105000"/>
              </a:lnSpc>
            </a:pPr>
            <a:r>
              <a:rPr lang="en-GB" sz="2400" b="1" dirty="0">
                <a:solidFill>
                  <a:schemeClr val="bg1"/>
                </a:solidFill>
                <a:latin typeface="Consolas" pitchFamily="49" charset="0"/>
                <a:cs typeface="Consolas" pitchFamily="49" charset="0"/>
              </a:rPr>
              <a:t>HAVING SUM</a:t>
            </a:r>
            <a:r>
              <a:rPr lang="en-GB" sz="2400" b="1" dirty="0">
                <a:solidFill>
                  <a:schemeClr val="bg2"/>
                </a:solidFill>
                <a:latin typeface="Consolas" pitchFamily="49" charset="0"/>
                <a:cs typeface="Consolas" pitchFamily="49" charset="0"/>
              </a:rPr>
              <a:t>(</a:t>
            </a:r>
            <a:r>
              <a:rPr lang="en-GB" sz="2400" b="1" dirty="0">
                <a:solidFill>
                  <a:schemeClr val="bg1"/>
                </a:solidFill>
                <a:latin typeface="Consolas" pitchFamily="49" charset="0"/>
                <a:cs typeface="Consolas" pitchFamily="49" charset="0"/>
              </a:rPr>
              <a:t>e.Salary</a:t>
            </a:r>
            <a:r>
              <a:rPr lang="en-GB" sz="2400" b="1" dirty="0">
                <a:solidFill>
                  <a:schemeClr val="bg2"/>
                </a:solidFill>
                <a:latin typeface="Consolas" pitchFamily="49" charset="0"/>
                <a:cs typeface="Consolas" pitchFamily="49" charset="0"/>
              </a:rPr>
              <a:t>) &gt;= 15_000</a:t>
            </a:r>
          </a:p>
        </p:txBody>
      </p:sp>
    </p:spTree>
    <p:extLst>
      <p:ext uri="{BB962C8B-B14F-4D97-AF65-F5344CB8AC3E}">
        <p14:creationId xmlns:p14="http://schemas.microsoft.com/office/powerpoint/2010/main" val="9931297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50035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bg-BG" dirty="0"/>
          </a:p>
        </p:txBody>
      </p:sp>
      <p:sp>
        <p:nvSpPr>
          <p:cNvPr id="4" name="Title 3"/>
          <p:cNvSpPr>
            <a:spLocks noGrp="1"/>
          </p:cNvSpPr>
          <p:nvPr>
            <p:ph type="title"/>
          </p:nvPr>
        </p:nvSpPr>
        <p:spPr/>
        <p:txBody>
          <a:bodyPr/>
          <a:lstStyle/>
          <a:p>
            <a:r>
              <a:rPr lang="en-US" dirty="0"/>
              <a:t>Questions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3</a:t>
            </a:fld>
            <a:endParaRPr lang="en-US" dirty="0"/>
          </a:p>
        </p:txBody>
      </p:sp>
      <p:sp>
        <p:nvSpPr>
          <p:cNvPr id="3" name="Content Placeholder 2"/>
          <p:cNvSpPr>
            <a:spLocks noGrp="1"/>
          </p:cNvSpPr>
          <p:nvPr>
            <p:ph idx="4294967295"/>
          </p:nvPr>
        </p:nvSpPr>
        <p:spPr>
          <a:xfrm>
            <a:off x="0" y="1150938"/>
            <a:ext cx="11804650" cy="5373687"/>
          </a:xfrm>
        </p:spPr>
        <p:txBody>
          <a:bodyPr>
            <a:normAutofit/>
          </a:bodyPr>
          <a:lstStyle/>
          <a:p>
            <a:pPr marL="0" indent="0" algn="ctr">
              <a:buNone/>
            </a:pPr>
            <a:endParaRPr lang="bg-BG" b="1" dirty="0"/>
          </a:p>
          <a:p>
            <a:pPr marL="0" indent="0" algn="ctr">
              <a:buNone/>
            </a:pPr>
            <a:r>
              <a:rPr lang="en-US" sz="7200" b="1" u="sng" dirty="0">
                <a:solidFill>
                  <a:schemeClr val="bg1"/>
                </a:solidFill>
              </a:rPr>
              <a:t>sli.do</a:t>
            </a:r>
            <a:r>
              <a:rPr lang="en-US" sz="6000" b="1" dirty="0"/>
              <a:t/>
            </a:r>
            <a:br>
              <a:rPr lang="en-US" sz="6000" b="1" dirty="0"/>
            </a:br>
            <a:r>
              <a:rPr lang="en-US" sz="11500" b="1" noProof="1"/>
              <a:t>#CSharpDB</a:t>
            </a:r>
            <a:endParaRPr lang="en-US" sz="6000" b="1" noProof="1"/>
          </a:p>
          <a:p>
            <a:endParaRPr lang="en-US" dirty="0"/>
          </a:p>
        </p:txBody>
      </p:sp>
    </p:spTree>
    <p:extLst>
      <p:ext uri="{BB962C8B-B14F-4D97-AF65-F5344CB8AC3E}">
        <p14:creationId xmlns:p14="http://schemas.microsoft.com/office/powerpoint/2010/main" val="1750290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5779" y="4535836"/>
            <a:ext cx="5668835" cy="863602"/>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67387" y="4535836"/>
            <a:ext cx="3962146" cy="863602"/>
          </a:xfrm>
          <a:prstGeom prst="roundRect">
            <a:avLst/>
          </a:prstGeom>
          <a:solidFill>
            <a:schemeClr val="bg2"/>
          </a:solidFill>
          <a:ln>
            <a:solidFill>
              <a:schemeClr val="tx1"/>
            </a:solidFill>
          </a:ln>
          <a:effectLst/>
          <a:extLst/>
        </p:spPr>
      </p:pic>
      <p:pic>
        <p:nvPicPr>
          <p:cNvPr id="32" name="Liebherr">
            <a:hlinkClick r:id="rId7"/>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10163" r="-10163"/>
          <a:stretch/>
        </p:blipFill>
        <p:spPr>
          <a:xfrm>
            <a:off x="1067387" y="5566366"/>
            <a:ext cx="6177164" cy="863602"/>
          </a:xfrm>
          <a:prstGeom prst="roundRect">
            <a:avLst/>
          </a:prstGeom>
          <a:solidFill>
            <a:schemeClr val="bg2"/>
          </a:solidFill>
          <a:ln>
            <a:solidFill>
              <a:schemeClr val="tx1"/>
            </a:solidFill>
          </a:ln>
          <a:effectLst/>
        </p:spPr>
      </p:pic>
      <p:pic>
        <p:nvPicPr>
          <p:cNvPr id="33" name="Aeternity">
            <a:hlinkClick r:id="rId9"/>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45643" r="-45643" b="-5187"/>
          <a:stretch/>
        </p:blipFill>
        <p:spPr>
          <a:xfrm>
            <a:off x="6030356" y="3505305"/>
            <a:ext cx="2046844" cy="863602"/>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11"/>
            <a:extLst/>
          </p:cNvPr>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7291" t="-11436" r="-7291" b="-11436"/>
          <a:stretch/>
        </p:blipFill>
        <p:spPr bwMode="auto">
          <a:xfrm>
            <a:off x="5330775" y="2474775"/>
            <a:ext cx="5793839" cy="863602"/>
          </a:xfrm>
          <a:prstGeom prst="roundRect">
            <a:avLst/>
          </a:prstGeom>
          <a:solidFill>
            <a:schemeClr val="bg2"/>
          </a:solidFill>
          <a:ln>
            <a:solidFill>
              <a:schemeClr val="tx1"/>
            </a:solidFill>
          </a:ln>
          <a:effectLst/>
          <a:extLst/>
        </p:spPr>
      </p:pic>
      <p:pic>
        <p:nvPicPr>
          <p:cNvPr id="35" name="Sotware Group" descr="Ð ÐµÐ·ÑÐ»ÑÐ°Ñ Ñ Ð¸Ð·Ð¾Ð±ÑÐ°Ð¶ÐµÐ½Ð¸Ðµ Ð·Ð° software group">
            <a:hlinkClick r:id="rId13"/>
            <a:extLst/>
          </p:cNvPr>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12284" r="-9241"/>
          <a:stretch/>
        </p:blipFill>
        <p:spPr bwMode="auto">
          <a:xfrm>
            <a:off x="1067388" y="2474775"/>
            <a:ext cx="3858379" cy="863602"/>
          </a:xfrm>
          <a:prstGeom prst="roundRect">
            <a:avLst/>
          </a:prstGeom>
          <a:solidFill>
            <a:schemeClr val="bg2"/>
          </a:solidFill>
          <a:ln>
            <a:solidFill>
              <a:schemeClr val="tx1"/>
            </a:solidFill>
          </a:ln>
          <a:effectLst/>
          <a:extLst/>
        </p:spPr>
      </p:pic>
      <p:pic>
        <p:nvPicPr>
          <p:cNvPr id="25" name="Telenor">
            <a:hlinkClick r:id="rId15"/>
            <a:extLst/>
          </p:cNvPr>
          <p:cNvPicPr>
            <a:picLocks noChangeAspect="1"/>
          </p:cNvPicPr>
          <p:nvPr/>
        </p:nvPicPr>
        <p:blipFill rotWithShape="1">
          <a:blip r:embed="rId16" cstate="print">
            <a:extLst>
              <a:ext uri="{28A0092B-C50C-407E-A947-70E740481C1C}">
                <a14:useLocalDpi xmlns:a14="http://schemas.microsoft.com/office/drawing/2010/main" val="0"/>
              </a:ext>
            </a:extLst>
          </a:blip>
          <a:srcRect l="-12003" r="-12003" b="-2307"/>
          <a:stretch/>
        </p:blipFill>
        <p:spPr>
          <a:xfrm>
            <a:off x="8676437" y="1444245"/>
            <a:ext cx="2448176" cy="863602"/>
          </a:xfrm>
          <a:prstGeom prst="roundRect">
            <a:avLst/>
          </a:prstGeom>
          <a:solidFill>
            <a:schemeClr val="bg2"/>
          </a:solidFill>
          <a:ln>
            <a:solidFill>
              <a:schemeClr val="tx1"/>
            </a:solidFill>
          </a:ln>
          <a:effectLst/>
        </p:spPr>
      </p:pic>
      <p:pic>
        <p:nvPicPr>
          <p:cNvPr id="34" name="XS">
            <a:hlinkClick r:id="rId17"/>
          </p:cNvPr>
          <p:cNvPicPr>
            <a:picLocks noChangeAspect="1"/>
          </p:cNvPicPr>
          <p:nvPr/>
        </p:nvPicPr>
        <p:blipFill rotWithShape="1">
          <a:blip r:embed="rId18" cstate="print">
            <a:extLst>
              <a:ext uri="{28A0092B-C50C-407E-A947-70E740481C1C}">
                <a14:useLocalDpi xmlns:a14="http://schemas.microsoft.com/office/drawing/2010/main" val="0"/>
              </a:ext>
            </a:extLst>
          </a:blip>
          <a:srcRect l="-8796" t="-9452" r="-8796" b="-9452"/>
          <a:stretch/>
        </p:blipFill>
        <p:spPr>
          <a:xfrm>
            <a:off x="1067387" y="1444245"/>
            <a:ext cx="4185792" cy="863602"/>
          </a:xfrm>
          <a:prstGeom prst="roundRect">
            <a:avLst/>
          </a:prstGeom>
          <a:solidFill>
            <a:schemeClr val="bg2"/>
          </a:solidFill>
          <a:ln>
            <a:solidFill>
              <a:schemeClr val="tx1"/>
            </a:solidFill>
          </a:ln>
          <a:effectLst/>
        </p:spPr>
      </p:pic>
      <p:pic>
        <p:nvPicPr>
          <p:cNvPr id="36" name="SB Tech">
            <a:hlinkClick r:id="rId19"/>
            <a:extLst/>
          </p:cNvPr>
          <p:cNvPicPr>
            <a:picLocks noChangeAspect="1"/>
          </p:cNvPicPr>
          <p:nvPr/>
        </p:nvPicPr>
        <p:blipFill rotWithShape="1">
          <a:blip r:embed="rId20" cstate="print">
            <a:extLst>
              <a:ext uri="{28A0092B-C50C-407E-A947-70E740481C1C}">
                <a14:useLocalDpi xmlns:a14="http://schemas.microsoft.com/office/drawing/2010/main" val="0"/>
              </a:ext>
            </a:extLst>
          </a:blip>
          <a:srcRect l="-3822" t="6534" r="-689" b="14898"/>
          <a:stretch/>
        </p:blipFill>
        <p:spPr>
          <a:xfrm>
            <a:off x="5607950" y="1444245"/>
            <a:ext cx="2713717" cy="863602"/>
          </a:xfrm>
          <a:prstGeom prst="roundRect">
            <a:avLst/>
          </a:prstGeom>
          <a:solidFill>
            <a:schemeClr val="bg2"/>
          </a:solidFill>
          <a:ln>
            <a:solidFill>
              <a:schemeClr val="tx1"/>
            </a:solidFill>
          </a:ln>
          <a:effectLst/>
        </p:spPr>
      </p:pic>
      <p:pic>
        <p:nvPicPr>
          <p:cNvPr id="27" name="Postbank">
            <a:hlinkClick r:id="rId21"/>
          </p:cNvPr>
          <p:cNvPicPr>
            <a:picLocks noChangeAspect="1"/>
          </p:cNvPicPr>
          <p:nvPr/>
        </p:nvPicPr>
        <p:blipFill rotWithShape="1">
          <a:blip r:embed="rId22" cstate="print">
            <a:extLst>
              <a:ext uri="{28A0092B-C50C-407E-A947-70E740481C1C}">
                <a14:useLocalDpi xmlns:a14="http://schemas.microsoft.com/office/drawing/2010/main" val="0"/>
              </a:ext>
            </a:extLst>
          </a:blip>
          <a:srcRect l="-47603" t="-8951" r="-47603" b="-8951"/>
          <a:stretch/>
        </p:blipFill>
        <p:spPr>
          <a:xfrm>
            <a:off x="7700671" y="5566366"/>
            <a:ext cx="3423942" cy="863602"/>
          </a:xfrm>
          <a:prstGeom prst="roundRect">
            <a:avLst/>
          </a:prstGeom>
          <a:solidFill>
            <a:schemeClr val="bg2"/>
          </a:solidFill>
          <a:ln>
            <a:solidFill>
              <a:schemeClr val="tx1"/>
            </a:solidFill>
          </a:ln>
          <a:effectLst/>
        </p:spPr>
      </p:pic>
      <p:pic>
        <p:nvPicPr>
          <p:cNvPr id="31" name="SuperHosting" descr="Ð ÐµÐ·ÑÐ»ÑÐ°Ñ Ñ Ð¸Ð·Ð¾Ð±ÑÐ°Ð¶ÐµÐ½Ð¸Ðµ Ð·Ð° superhosting png">
            <a:hlinkClick r:id="rId23"/>
            <a:extLst/>
          </p:cNvPr>
          <p:cNvPicPr>
            <a:picLocks noChangeAspect="1" noChangeArrowheads="1"/>
          </p:cNvPicPr>
          <p:nvPr/>
        </p:nvPicPr>
        <p:blipFill rotWithShape="1">
          <a:blip r:embed="rId24" cstate="print">
            <a:extLst>
              <a:ext uri="{28A0092B-C50C-407E-A947-70E740481C1C}">
                <a14:useLocalDpi xmlns:a14="http://schemas.microsoft.com/office/drawing/2010/main" val="0"/>
              </a:ext>
            </a:extLst>
          </a:blip>
          <a:srcRect l="-47934" t="-10753" r="-47934" b="-10753"/>
          <a:stretch/>
        </p:blipFill>
        <p:spPr bwMode="auto">
          <a:xfrm>
            <a:off x="8498515" y="3505306"/>
            <a:ext cx="2626098" cy="863602"/>
          </a:xfrm>
          <a:prstGeom prst="roundRect">
            <a:avLst/>
          </a:prstGeom>
          <a:solidFill>
            <a:schemeClr val="bg2"/>
          </a:solidFill>
          <a:ln>
            <a:solidFill>
              <a:schemeClr val="tx1"/>
            </a:solidFill>
          </a:ln>
          <a:effectLst/>
          <a:extLst/>
        </p:spPr>
      </p:pic>
      <p:pic>
        <p:nvPicPr>
          <p:cNvPr id="37" name="SmartIT">
            <a:hlinkClick r:id="rId25"/>
            <a:extLst/>
          </p:cNvPr>
          <p:cNvPicPr>
            <a:picLocks noChangeAspect="1"/>
          </p:cNvPicPr>
          <p:nvPr/>
        </p:nvPicPr>
        <p:blipFill rotWithShape="1">
          <a:blip r:embed="rId26" cstate="print">
            <a:extLst>
              <a:ext uri="{28A0092B-C50C-407E-A947-70E740481C1C}">
                <a14:useLocalDpi xmlns:a14="http://schemas.microsoft.com/office/drawing/2010/main" val="0"/>
              </a:ext>
            </a:extLst>
          </a:blip>
          <a:srcRect l="-14503" t="-16504" r="-14503" b="-16504"/>
          <a:stretch/>
        </p:blipFill>
        <p:spPr>
          <a:xfrm>
            <a:off x="1067388" y="3505306"/>
            <a:ext cx="4541655" cy="863602"/>
          </a:xfrm>
          <a:prstGeom prst="roundRect">
            <a:avLst/>
          </a:prstGeom>
          <a:solidFill>
            <a:schemeClr val="bg2"/>
          </a:solidFill>
          <a:ln>
            <a:solidFill>
              <a:schemeClr val="tx1"/>
            </a:solidFill>
          </a:ln>
          <a:effectLst/>
        </p:spPr>
      </p:pic>
    </p:spTree>
    <p:extLst>
      <p:ext uri="{BB962C8B-B14F-4D97-AF65-F5344CB8AC3E}">
        <p14:creationId xmlns:p14="http://schemas.microsoft.com/office/powerpoint/2010/main" val="289636397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grpSp>
        <p:nvGrpSpPr>
          <p:cNvPr id="7" name="Group 6">
            <a:extLst>
              <a:ext uri="{FF2B5EF4-FFF2-40B4-BE49-F238E27FC236}">
                <a16:creationId xmlns:a16="http://schemas.microsoft.com/office/drawing/2014/main" id="{8F94737B-4698-41F8-AC81-9324F12880B9}"/>
              </a:ext>
            </a:extLst>
          </p:cNvPr>
          <p:cNvGrpSpPr/>
          <p:nvPr/>
        </p:nvGrpSpPr>
        <p:grpSpPr>
          <a:xfrm>
            <a:off x="1981200" y="1710324"/>
            <a:ext cx="8229600" cy="4151278"/>
            <a:chOff x="1492446" y="2067924"/>
            <a:chExt cx="6811766" cy="3436077"/>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953" t="-24485" r="-5953" b="-24485"/>
            <a:stretch/>
          </p:blipFill>
          <p:spPr>
            <a:xfrm>
              <a:off x="1492446" y="2067924"/>
              <a:ext cx="4297166" cy="1439625"/>
            </a:xfrm>
            <a:prstGeom prst="roundRect">
              <a:avLst>
                <a:gd name="adj" fmla="val 8805"/>
              </a:avLst>
            </a:prstGeom>
            <a:solidFill>
              <a:schemeClr val="bg2"/>
            </a:solidFill>
            <a:ln>
              <a:solidFill>
                <a:schemeClr val="tx1"/>
              </a:solidFill>
            </a:ln>
            <a:effectLst/>
          </p:spPr>
        </p:pic>
        <p:pic>
          <p:nvPicPr>
            <p:cNvPr id="4" name="Picture 3">
              <a:hlinkClick r:id="rId4"/>
            </p:cNvPr>
            <p:cNvPicPr>
              <a:picLocks noChangeAspect="1"/>
            </p:cNvPicPr>
            <p:nvPr/>
          </p:nvPicPr>
          <p:blipFill rotWithShape="1">
            <a:blip r:embed="rId5" cstate="print">
              <a:extLst>
                <a:ext uri="{28A0092B-C50C-407E-A947-70E740481C1C}">
                  <a14:useLocalDpi xmlns:a14="http://schemas.microsoft.com/office/drawing/2010/main" val="0"/>
                </a:ext>
              </a:extLst>
            </a:blip>
            <a:srcRect l="-6654" r="6654"/>
            <a:stretch/>
          </p:blipFill>
          <p:spPr>
            <a:xfrm>
              <a:off x="6341434" y="2067924"/>
              <a:ext cx="1962778" cy="1439625"/>
            </a:xfrm>
            <a:prstGeom prst="roundRect">
              <a:avLst>
                <a:gd name="adj" fmla="val 8806"/>
              </a:avLst>
            </a:prstGeom>
            <a:solidFill>
              <a:schemeClr val="bg2"/>
            </a:solidFill>
            <a:ln>
              <a:solidFill>
                <a:schemeClr val="tx1"/>
              </a:solidFill>
            </a:ln>
            <a:effectLst/>
          </p:spPr>
        </p:pic>
        <p:pic>
          <p:nvPicPr>
            <p:cNvPr id="5" name="Picture 4">
              <a:hlinkClick r:id="rId6"/>
            </p:cNvPr>
            <p:cNvPicPr>
              <a:picLocks noChangeAspect="1"/>
            </p:cNvPicPr>
            <p:nvPr/>
          </p:nvPicPr>
          <p:blipFill rotWithShape="1">
            <a:blip r:embed="rId7" cstate="print">
              <a:extLst>
                <a:ext uri="{28A0092B-C50C-407E-A947-70E740481C1C}">
                  <a14:useLocalDpi xmlns:a14="http://schemas.microsoft.com/office/drawing/2010/main" val="0"/>
                </a:ext>
              </a:extLst>
            </a:blip>
            <a:srcRect l="-3201" t="-3201" r="-3201" b="-3201"/>
            <a:stretch/>
          </p:blipFill>
          <p:spPr>
            <a:xfrm>
              <a:off x="5904002" y="4064376"/>
              <a:ext cx="2400210" cy="1439625"/>
            </a:xfrm>
            <a:prstGeom prst="roundRect">
              <a:avLst>
                <a:gd name="adj" fmla="val 8200"/>
              </a:avLst>
            </a:prstGeom>
            <a:solidFill>
              <a:schemeClr val="bg2"/>
            </a:solidFill>
            <a:ln>
              <a:solidFill>
                <a:schemeClr val="tx1"/>
              </a:solidFill>
            </a:ln>
            <a:effectLst/>
          </p:spPr>
        </p:pic>
        <p:pic>
          <p:nvPicPr>
            <p:cNvPr id="6" name="Picture 5">
              <a:hlinkClick r:id="rId8"/>
            </p:cNvPr>
            <p:cNvPicPr>
              <a:picLocks noChangeAspect="1"/>
            </p:cNvPicPr>
            <p:nvPr/>
          </p:nvPicPr>
          <p:blipFill rotWithShape="1">
            <a:blip r:embed="rId9" cstate="print">
              <a:extLst>
                <a:ext uri="{28A0092B-C50C-407E-A947-70E740481C1C}">
                  <a14:useLocalDpi xmlns:a14="http://schemas.microsoft.com/office/drawing/2010/main" val="0"/>
                </a:ext>
              </a:extLst>
            </a:blip>
            <a:srcRect l="-9305" t="-5874" r="-9305" b="-12736"/>
            <a:stretch/>
          </p:blipFill>
          <p:spPr>
            <a:xfrm>
              <a:off x="1492446" y="4064376"/>
              <a:ext cx="3383118" cy="1439625"/>
            </a:xfrm>
            <a:prstGeom prst="roundRect">
              <a:avLst>
                <a:gd name="adj" fmla="val 10015"/>
              </a:avLst>
            </a:prstGeom>
            <a:solidFill>
              <a:schemeClr val="bg2"/>
            </a:solidFill>
            <a:ln>
              <a:solidFill>
                <a:schemeClr val="tx1"/>
              </a:solidFill>
            </a:ln>
            <a:effectLst/>
          </p:spPr>
        </p:pic>
      </p:grpSp>
    </p:spTree>
    <p:extLst>
      <p:ext uri="{BB962C8B-B14F-4D97-AF65-F5344CB8AC3E}">
        <p14:creationId xmlns:p14="http://schemas.microsoft.com/office/powerpoint/2010/main" val="20023800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This course (slides, examples, demos, videos, homework, etc.)</a:t>
            </a:r>
            <a:br>
              <a:rPr lang="en-US" dirty="0"/>
            </a:br>
            <a:r>
              <a:rPr lang="en-US" dirty="0"/>
              <a:t>is licensed under the "</a:t>
            </a:r>
            <a:r>
              <a:rPr lang="en-US" dirty="0">
                <a:solidFill>
                  <a:schemeClr val="bg1"/>
                </a:solidFill>
                <a:hlinkClick r:id="rId3"/>
              </a:rPr>
              <a:t>Creative Commons </a:t>
            </a:r>
            <a:r>
              <a:rPr lang="en-US" noProof="1">
                <a:solidFill>
                  <a:schemeClr val="bg1"/>
                </a:solidFill>
                <a:hlinkClick r:id="rId3"/>
              </a:rPr>
              <a:t>Attribution-NonCommercial-ShareAlike</a:t>
            </a:r>
            <a:r>
              <a:rPr lang="en-US" dirty="0">
                <a:solidFill>
                  <a:schemeClr val="bg1"/>
                </a:solidFill>
                <a:hlinkClick r:id="rId3"/>
              </a:rPr>
              <a:t> 4.0 International</a:t>
            </a:r>
            <a:r>
              <a:rPr lang="en-US" dirty="0"/>
              <a:t>" license</a:t>
            </a:r>
            <a:endParaRPr lang="en-US" sz="2000" dirty="0"/>
          </a:p>
        </p:txBody>
      </p:sp>
      <p:sp>
        <p:nvSpPr>
          <p:cNvPr id="2" name="Title 1"/>
          <p:cNvSpPr>
            <a:spLocks noGrp="1"/>
          </p:cNvSpPr>
          <p:nvPr>
            <p:ph type="title"/>
          </p:nvPr>
        </p:nvSpPr>
        <p:spPr/>
        <p:txBody>
          <a:bodyPr>
            <a:normAutofit/>
          </a:bodyPr>
          <a:lstStyle/>
          <a:p>
            <a:r>
              <a:rPr lang="en-US" dirty="0"/>
              <a:t>License</a:t>
            </a:r>
          </a:p>
        </p:txBody>
      </p:sp>
      <p:sp>
        <p:nvSpPr>
          <p:cNvPr id="4" name="Slide Number Placeholder 3"/>
          <p:cNvSpPr>
            <a:spLocks noGrp="1"/>
          </p:cNvSpPr>
          <p:nvPr>
            <p:ph type="sldNum" sz="quarter" idx="13"/>
          </p:nvPr>
        </p:nvSpPr>
        <p:spPr/>
        <p:txBody>
          <a:bodyPr/>
          <a:lstStyle/>
          <a:p>
            <a:fld id="{C014DD1E-5D91-48A3-AD6D-45FBA980D106}" type="slidenum">
              <a:rPr lang="en-US" smtClean="0"/>
              <a:pPr/>
              <a:t>32</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3448" y="3810000"/>
            <a:ext cx="4642333" cy="1624244"/>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50830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Autofit/>
          </a:bodyPr>
          <a:lstStyle/>
          <a:p>
            <a:pPr>
              <a:lnSpc>
                <a:spcPct val="100000"/>
              </a:lnSpc>
            </a:pPr>
            <a:r>
              <a:rPr lang="en-US" sz="3199" dirty="0"/>
              <a:t>Software University – High-Quality Education and </a:t>
            </a:r>
            <a:br>
              <a:rPr lang="en-US" sz="3199" dirty="0"/>
            </a:br>
            <a:r>
              <a:rPr lang="en-US" sz="3199" dirty="0"/>
              <a:t>Employment Opportunities </a:t>
            </a:r>
          </a:p>
          <a:p>
            <a:pPr lvl="1">
              <a:lnSpc>
                <a:spcPct val="100000"/>
              </a:lnSpc>
            </a:pPr>
            <a:r>
              <a:rPr lang="en-US" sz="2899" noProof="1">
                <a:hlinkClick r:id="rId3"/>
              </a:rPr>
              <a:t>softuni.bg</a:t>
            </a:r>
            <a:r>
              <a:rPr lang="en-US" sz="2899" noProof="1"/>
              <a:t> </a:t>
            </a:r>
          </a:p>
          <a:p>
            <a:pPr>
              <a:lnSpc>
                <a:spcPct val="100000"/>
              </a:lnSpc>
            </a:pPr>
            <a:r>
              <a:rPr lang="en-US" sz="3199" dirty="0"/>
              <a:t>Software University Foundation</a:t>
            </a:r>
            <a:endParaRPr lang="bg-BG" sz="3199" dirty="0"/>
          </a:p>
          <a:p>
            <a:pPr lvl="1">
              <a:lnSpc>
                <a:spcPct val="100000"/>
              </a:lnSpc>
            </a:pPr>
            <a:r>
              <a:rPr lang="en-US" sz="2999" noProof="1">
                <a:hlinkClick r:id="rId4"/>
              </a:rPr>
              <a:t>http://softuni.foundation/</a:t>
            </a:r>
            <a:endParaRPr lang="en-US" sz="2999" noProof="1"/>
          </a:p>
          <a:p>
            <a:pPr>
              <a:lnSpc>
                <a:spcPct val="100000"/>
              </a:lnSpc>
            </a:pPr>
            <a:r>
              <a:rPr lang="en-US" sz="3199" dirty="0"/>
              <a:t>Software University @ Facebook</a:t>
            </a:r>
          </a:p>
          <a:p>
            <a:pPr marL="990278" lvl="1" indent="-380876" defTabSz="1218804">
              <a:lnSpc>
                <a:spcPct val="100000"/>
              </a:lnSpc>
              <a:tabLst>
                <a:tab pos="282490" algn="l"/>
              </a:tabLst>
              <a:defRPr/>
            </a:pPr>
            <a:r>
              <a:rPr lang="en-US" sz="2899" noProof="1">
                <a:solidFill>
                  <a:srgbClr val="234465"/>
                </a:solidFill>
                <a:hlinkClick r:id="rId5"/>
              </a:rPr>
              <a:t>facebook.com/SoftwareUniversity</a:t>
            </a:r>
            <a:endParaRPr lang="en-US" sz="2899" noProof="1">
              <a:solidFill>
                <a:srgbClr val="234465"/>
              </a:solidFill>
            </a:endParaRPr>
          </a:p>
          <a:p>
            <a:pPr>
              <a:lnSpc>
                <a:spcPct val="100000"/>
              </a:lnSpc>
            </a:pPr>
            <a:r>
              <a:rPr lang="en-US" sz="3199" dirty="0"/>
              <a:t>Software University Forums</a:t>
            </a:r>
          </a:p>
          <a:p>
            <a:pPr marL="990278" lvl="1" indent="-380876" defTabSz="1218804">
              <a:lnSpc>
                <a:spcPct val="100000"/>
              </a:lnSpc>
              <a:tabLst>
                <a:tab pos="282490" algn="l"/>
              </a:tabLst>
              <a:defRPr/>
            </a:pPr>
            <a:r>
              <a:rPr lang="en-US" sz="2799" dirty="0">
                <a:hlinkClick r:id="rId6"/>
              </a:rPr>
              <a:t>forum.softuni.bg</a:t>
            </a:r>
            <a:endParaRPr lang="en-US" sz="2799" noProof="1"/>
          </a:p>
          <a:p>
            <a:pPr>
              <a:lnSpc>
                <a:spcPct val="100000"/>
              </a:lnSpc>
            </a:pPr>
            <a:endParaRPr lang="en-US" noProof="1"/>
          </a:p>
        </p:txBody>
      </p:sp>
      <p:sp>
        <p:nvSpPr>
          <p:cNvPr id="3" name="Title 2"/>
          <p:cNvSpPr>
            <a:spLocks noGrp="1"/>
          </p:cNvSpPr>
          <p:nvPr>
            <p:ph type="title"/>
          </p:nvPr>
        </p:nvSpPr>
        <p:spPr/>
        <p:txBody>
          <a:bodyPr>
            <a:normAutofit/>
          </a:bodyPr>
          <a:lstStyle/>
          <a:p>
            <a:r>
              <a:rPr lang="en-US" dirty="0"/>
              <a:t>Trainings @ Software University</a:t>
            </a:r>
            <a:r>
              <a:rPr lang="bg-BG" dirty="0"/>
              <a:t> (</a:t>
            </a:r>
            <a:r>
              <a:rPr lang="en-US" dirty="0"/>
              <a:t>SoftUni)</a:t>
            </a:r>
          </a:p>
        </p:txBody>
      </p:sp>
      <p:pic>
        <p:nvPicPr>
          <p:cNvPr id="15" name="Picture 14">
            <a:hlinkClick r:id="rId7"/>
            <a:extLst>
              <a:ext uri="{FF2B5EF4-FFF2-40B4-BE49-F238E27FC236}">
                <a16:creationId xmlns:a16="http://schemas.microsoft.com/office/drawing/2014/main" id="{FF8B5863-FC71-441D-893C-E681B70BF35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4201" y="2538113"/>
            <a:ext cx="2122583" cy="529411"/>
          </a:xfrm>
          <a:prstGeom prst="rect">
            <a:avLst/>
          </a:prstGeom>
        </p:spPr>
      </p:pic>
      <p:pic>
        <p:nvPicPr>
          <p:cNvPr id="18" name="Picture 17">
            <a:hlinkClick r:id="rId3"/>
            <a:extLst>
              <a:ext uri="{FF2B5EF4-FFF2-40B4-BE49-F238E27FC236}">
                <a16:creationId xmlns:a16="http://schemas.microsoft.com/office/drawing/2014/main" id="{5AC70220-7037-4082-BB2D-BF1E99F91E0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22728" y="2057401"/>
            <a:ext cx="3366866" cy="4482957"/>
          </a:xfrm>
          <a:prstGeom prst="rect">
            <a:avLst/>
          </a:prstGeom>
        </p:spPr>
      </p:pic>
      <p:pic>
        <p:nvPicPr>
          <p:cNvPr id="11" name="Picture 4">
            <a:hlinkClick r:id="rId10" tooltip="Software University @ Facebook"/>
            <a:extLst>
              <a:ext uri="{FF2B5EF4-FFF2-40B4-BE49-F238E27FC236}">
                <a16:creationId xmlns:a16="http://schemas.microsoft.com/office/drawing/2014/main" id="{7DE74804-3B64-4B79-BDD0-3E400F9EC1F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6934201" y="3654372"/>
            <a:ext cx="1118449" cy="11184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hlinkClick r:id="rId6" tooltip="Software University Discussion Forum"/>
            <a:extLst>
              <a:ext uri="{FF2B5EF4-FFF2-40B4-BE49-F238E27FC236}">
                <a16:creationId xmlns:a16="http://schemas.microsoft.com/office/drawing/2014/main" id="{E65F0011-8B8E-4A02-A422-9662ADE13CB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34200" y="5359668"/>
            <a:ext cx="1041962" cy="1041962"/>
          </a:xfrm>
          <a:prstGeom prst="rect">
            <a:avLst/>
          </a:prstGeom>
        </p:spPr>
      </p:pic>
    </p:spTree>
    <p:extLst>
      <p:ext uri="{BB962C8B-B14F-4D97-AF65-F5344CB8AC3E}">
        <p14:creationId xmlns:p14="http://schemas.microsoft.com/office/powerpoint/2010/main" val="19472377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0"/>
          </p:nvPr>
        </p:nvSpPr>
        <p:spPr/>
        <p:txBody>
          <a:bodyPr/>
          <a:lstStyle/>
          <a:p>
            <a:r>
              <a:rPr lang="en-US"/>
              <a:t>Grouping</a:t>
            </a:r>
            <a:endParaRPr lang="en-US" dirty="0"/>
          </a:p>
        </p:txBody>
      </p:sp>
      <p:sp>
        <p:nvSpPr>
          <p:cNvPr id="8" name="Text Placeholder 7"/>
          <p:cNvSpPr>
            <a:spLocks noGrp="1"/>
          </p:cNvSpPr>
          <p:nvPr>
            <p:ph type="body" sz="quarter" idx="11"/>
          </p:nvPr>
        </p:nvSpPr>
        <p:spPr>
          <a:xfrm>
            <a:off x="615109" y="5940381"/>
            <a:ext cx="10961783" cy="499819"/>
          </a:xfrm>
        </p:spPr>
        <p:txBody>
          <a:bodyPr/>
          <a:lstStyle/>
          <a:p>
            <a:r>
              <a:rPr lang="en-US" dirty="0"/>
              <a:t>Consolidating data based on criteria</a:t>
            </a:r>
          </a:p>
          <a:p>
            <a:endParaRPr lang="bg-BG" dirty="0"/>
          </a:p>
        </p:txBody>
      </p:sp>
      <p:pic>
        <p:nvPicPr>
          <p:cNvPr id="9" name="Picture 8"/>
          <p:cNvPicPr>
            <a:picLocks noChangeAspect="1"/>
          </p:cNvPicPr>
          <p:nvPr/>
        </p:nvPicPr>
        <p:blipFill>
          <a:blip r:embed="rId3" cstate="hqprint">
            <a:extLst>
              <a:ext uri="{BEBA8EAE-BF5A-486C-A8C5-ECC9F3942E4B}">
                <a14:imgProps xmlns:a14="http://schemas.microsoft.com/office/drawing/2010/main">
                  <a14:imgLayer r:embed="rId4">
                    <a14:imgEffect>
                      <a14:brightnessContrast bright="100000" contrast="9000"/>
                    </a14:imgEffect>
                  </a14:imgLayer>
                </a14:imgProps>
              </a:ext>
              <a:ext uri="{28A0092B-C50C-407E-A947-70E740481C1C}">
                <a14:useLocalDpi xmlns:a14="http://schemas.microsoft.com/office/drawing/2010/main" val="0"/>
              </a:ext>
            </a:extLst>
          </a:blip>
          <a:stretch>
            <a:fillRect/>
          </a:stretch>
        </p:blipFill>
        <p:spPr>
          <a:xfrm>
            <a:off x="4682067" y="1049814"/>
            <a:ext cx="2887133" cy="2887133"/>
          </a:xfrm>
          <a:prstGeom prst="rect">
            <a:avLst/>
          </a:prstGeom>
        </p:spPr>
      </p:pic>
    </p:spTree>
    <p:extLst>
      <p:ext uri="{BB962C8B-B14F-4D97-AF65-F5344CB8AC3E}">
        <p14:creationId xmlns:p14="http://schemas.microsoft.com/office/powerpoint/2010/main" val="28215610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0"/>
          </p:nvPr>
        </p:nvSpPr>
        <p:spPr/>
        <p:txBody>
          <a:bodyPr/>
          <a:lstStyle/>
          <a:p>
            <a:pPr>
              <a:buClr>
                <a:schemeClr val="tx1"/>
              </a:buClr>
            </a:pPr>
            <a:r>
              <a:rPr lang="en-US" b="1" dirty="0">
                <a:solidFill>
                  <a:schemeClr val="bg1"/>
                </a:solidFill>
              </a:rPr>
              <a:t>Grouping </a:t>
            </a:r>
            <a:r>
              <a:rPr lang="en-US" dirty="0"/>
              <a:t>allows receiving data into separate groups </a:t>
            </a:r>
            <a:br>
              <a:rPr lang="en-US" dirty="0"/>
            </a:br>
            <a:r>
              <a:rPr lang="en-US" dirty="0"/>
              <a:t>based on a common property</a:t>
            </a:r>
          </a:p>
        </p:txBody>
      </p:sp>
      <p:sp>
        <p:nvSpPr>
          <p:cNvPr id="465922" name="Rectangle 2"/>
          <p:cNvSpPr>
            <a:spLocks noGrp="1" noChangeArrowheads="1"/>
          </p:cNvSpPr>
          <p:nvPr>
            <p:ph type="title"/>
          </p:nvPr>
        </p:nvSpPr>
        <p:spPr/>
        <p:txBody>
          <a:bodyPr/>
          <a:lstStyle/>
          <a:p>
            <a:r>
              <a:rPr lang="en-US" dirty="0"/>
              <a:t>Grouping</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5</a:t>
            </a:fld>
            <a:endParaRPr lang="en-US" dirty="0"/>
          </a:p>
        </p:txBody>
      </p:sp>
      <p:sp>
        <p:nvSpPr>
          <p:cNvPr id="49" name="Rectangle 48"/>
          <p:cNvSpPr/>
          <p:nvPr/>
        </p:nvSpPr>
        <p:spPr>
          <a:xfrm>
            <a:off x="5270031" y="3046543"/>
            <a:ext cx="3322637" cy="112871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0" name="Rectangle 49"/>
          <p:cNvSpPr/>
          <p:nvPr/>
        </p:nvSpPr>
        <p:spPr>
          <a:xfrm>
            <a:off x="5270031" y="4175256"/>
            <a:ext cx="3322637" cy="168592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1" name="Rectangle 50"/>
          <p:cNvSpPr/>
          <p:nvPr/>
        </p:nvSpPr>
        <p:spPr>
          <a:xfrm>
            <a:off x="5270031" y="5856419"/>
            <a:ext cx="3322637" cy="5715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aphicFrame>
        <p:nvGraphicFramePr>
          <p:cNvPr id="52" name="Table 51"/>
          <p:cNvGraphicFramePr>
            <a:graphicFrameLocks noGrp="1"/>
          </p:cNvGraphicFramePr>
          <p:nvPr>
            <p:extLst/>
          </p:nvPr>
        </p:nvGraphicFramePr>
        <p:xfrm>
          <a:off x="3487268" y="2450516"/>
          <a:ext cx="6477000" cy="564066"/>
        </p:xfrm>
        <a:graphic>
          <a:graphicData uri="http://schemas.openxmlformats.org/drawingml/2006/table">
            <a:tbl>
              <a:tblPr firstRow="1" bandRow="1">
                <a:tableStyleId>{7DF18680-E054-41AD-8BC1-D1AEF772440D}</a:tableStyleId>
              </a:tblPr>
              <a:tblGrid>
                <a:gridCol w="1785687">
                  <a:extLst>
                    <a:ext uri="{9D8B030D-6E8A-4147-A177-3AD203B41FA5}">
                      <a16:colId xmlns:a16="http://schemas.microsoft.com/office/drawing/2014/main" val="3180040124"/>
                    </a:ext>
                  </a:extLst>
                </a:gridCol>
                <a:gridCol w="3319713">
                  <a:extLst>
                    <a:ext uri="{9D8B030D-6E8A-4147-A177-3AD203B41FA5}">
                      <a16:colId xmlns:a16="http://schemas.microsoft.com/office/drawing/2014/main" val="3141524875"/>
                    </a:ext>
                  </a:extLst>
                </a:gridCol>
                <a:gridCol w="1371600">
                  <a:extLst>
                    <a:ext uri="{9D8B030D-6E8A-4147-A177-3AD203B41FA5}">
                      <a16:colId xmlns:a16="http://schemas.microsoft.com/office/drawing/2014/main" val="1915661299"/>
                    </a:ext>
                  </a:extLst>
                </a:gridCol>
              </a:tblGrid>
              <a:tr h="564066">
                <a:tc>
                  <a:txBody>
                    <a:bodyPr/>
                    <a:lstStyle/>
                    <a:p>
                      <a:r>
                        <a:rPr lang="en-US" sz="2800" dirty="0">
                          <a:solidFill>
                            <a:schemeClr val="tx1"/>
                          </a:solidFill>
                          <a:effectLst/>
                        </a:rPr>
                        <a:t>Employee</a:t>
                      </a:r>
                    </a:p>
                  </a:txBody>
                  <a:tcPr marL="137345" marR="137345" marT="68673" marB="686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1D5DD"/>
                    </a:solidFill>
                  </a:tcPr>
                </a:tc>
                <a:tc>
                  <a:txBody>
                    <a:bodyPr/>
                    <a:lstStyle/>
                    <a:p>
                      <a:r>
                        <a:rPr lang="en-US" sz="2800" dirty="0">
                          <a:solidFill>
                            <a:schemeClr val="tx1"/>
                          </a:solidFill>
                          <a:effectLst/>
                        </a:rPr>
                        <a:t>DepartmentName</a:t>
                      </a:r>
                    </a:p>
                  </a:txBody>
                  <a:tcPr marL="137345" marR="137345" marT="68673" marB="686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1D5DD"/>
                    </a:solidFill>
                  </a:tcPr>
                </a:tc>
                <a:tc>
                  <a:txBody>
                    <a:bodyPr/>
                    <a:lstStyle/>
                    <a:p>
                      <a:r>
                        <a:rPr lang="en-US" sz="2800" dirty="0">
                          <a:solidFill>
                            <a:schemeClr val="tx1"/>
                          </a:solidFill>
                          <a:effectLst/>
                        </a:rPr>
                        <a:t>Salary</a:t>
                      </a:r>
                    </a:p>
                  </a:txBody>
                  <a:tcPr marL="137345" marR="137345" marT="68673" marB="686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1D5DD"/>
                    </a:solidFill>
                  </a:tcPr>
                </a:tc>
                <a:extLst>
                  <a:ext uri="{0D108BD9-81ED-4DB2-BD59-A6C34878D82A}">
                    <a16:rowId xmlns:a16="http://schemas.microsoft.com/office/drawing/2014/main" val="247495740"/>
                  </a:ext>
                </a:extLst>
              </a:tr>
            </a:tbl>
          </a:graphicData>
        </a:graphic>
      </p:graphicFrame>
      <p:sp>
        <p:nvSpPr>
          <p:cNvPr id="53" name="Rectangle 52"/>
          <p:cNvSpPr/>
          <p:nvPr/>
        </p:nvSpPr>
        <p:spPr>
          <a:xfrm>
            <a:off x="3487268" y="3039393"/>
            <a:ext cx="1785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Adam</a:t>
            </a:r>
          </a:p>
        </p:txBody>
      </p:sp>
      <p:sp>
        <p:nvSpPr>
          <p:cNvPr id="54" name="Rectangle 53"/>
          <p:cNvSpPr/>
          <p:nvPr/>
        </p:nvSpPr>
        <p:spPr>
          <a:xfrm>
            <a:off x="3487268" y="4168109"/>
            <a:ext cx="1785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Jane</a:t>
            </a:r>
          </a:p>
        </p:txBody>
      </p:sp>
      <p:sp>
        <p:nvSpPr>
          <p:cNvPr id="55" name="Rectangle 54"/>
          <p:cNvSpPr/>
          <p:nvPr/>
        </p:nvSpPr>
        <p:spPr>
          <a:xfrm>
            <a:off x="8592068" y="3039393"/>
            <a:ext cx="1371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5,000</a:t>
            </a:r>
          </a:p>
        </p:txBody>
      </p:sp>
      <p:sp>
        <p:nvSpPr>
          <p:cNvPr id="56" name="Rectangle 55"/>
          <p:cNvSpPr/>
          <p:nvPr/>
        </p:nvSpPr>
        <p:spPr>
          <a:xfrm>
            <a:off x="8592068" y="4168109"/>
            <a:ext cx="1371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10,000</a:t>
            </a:r>
          </a:p>
        </p:txBody>
      </p:sp>
      <p:sp>
        <p:nvSpPr>
          <p:cNvPr id="57" name="Rectangle 56"/>
          <p:cNvSpPr/>
          <p:nvPr/>
        </p:nvSpPr>
        <p:spPr>
          <a:xfrm>
            <a:off x="5272868" y="3039393"/>
            <a:ext cx="3319200" cy="565200"/>
          </a:xfrm>
          <a:prstGeom prst="rect">
            <a:avLst/>
          </a:prstGeom>
          <a:solidFill>
            <a:schemeClr val="bg2">
              <a:alpha val="35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Database Support</a:t>
            </a:r>
          </a:p>
        </p:txBody>
      </p:sp>
      <p:sp>
        <p:nvSpPr>
          <p:cNvPr id="58" name="Rectangle 57"/>
          <p:cNvSpPr/>
          <p:nvPr/>
        </p:nvSpPr>
        <p:spPr>
          <a:xfrm>
            <a:off x="5272868" y="3603751"/>
            <a:ext cx="3319200" cy="565200"/>
          </a:xfrm>
          <a:prstGeom prst="rect">
            <a:avLst/>
          </a:prstGeom>
          <a:solidFill>
            <a:schemeClr val="bg2">
              <a:lumMod val="95000"/>
              <a:alpha val="35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Database</a:t>
            </a:r>
            <a:r>
              <a:rPr lang="en-US" sz="2800" dirty="0"/>
              <a:t> </a:t>
            </a:r>
            <a:r>
              <a:rPr lang="en-US" sz="2800" b="1" dirty="0">
                <a:solidFill>
                  <a:schemeClr val="tx1"/>
                </a:solidFill>
              </a:rPr>
              <a:t>Support</a:t>
            </a:r>
          </a:p>
        </p:txBody>
      </p:sp>
      <p:sp>
        <p:nvSpPr>
          <p:cNvPr id="59" name="Rectangle 58"/>
          <p:cNvSpPr/>
          <p:nvPr/>
        </p:nvSpPr>
        <p:spPr>
          <a:xfrm>
            <a:off x="5272868" y="4168109"/>
            <a:ext cx="3319200" cy="565200"/>
          </a:xfrm>
          <a:prstGeom prst="rect">
            <a:avLst/>
          </a:prstGeom>
          <a:solidFill>
            <a:schemeClr val="bg2">
              <a:alpha val="20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Application</a:t>
            </a:r>
            <a:r>
              <a:rPr lang="en-US" sz="2800" dirty="0"/>
              <a:t> </a:t>
            </a:r>
            <a:r>
              <a:rPr lang="en-US" sz="2800" b="1" dirty="0">
                <a:solidFill>
                  <a:schemeClr val="tx1"/>
                </a:solidFill>
              </a:rPr>
              <a:t>Support</a:t>
            </a:r>
          </a:p>
        </p:txBody>
      </p:sp>
      <p:sp>
        <p:nvSpPr>
          <p:cNvPr id="60" name="Rectangle 59"/>
          <p:cNvSpPr/>
          <p:nvPr/>
        </p:nvSpPr>
        <p:spPr>
          <a:xfrm>
            <a:off x="5272868" y="4732467"/>
            <a:ext cx="3319200" cy="565200"/>
          </a:xfrm>
          <a:prstGeom prst="rect">
            <a:avLst/>
          </a:prstGeom>
          <a:solidFill>
            <a:schemeClr val="bg2">
              <a:alpha val="20000"/>
            </a:schemeClr>
          </a:solidFill>
          <a:ln>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Application</a:t>
            </a:r>
            <a:r>
              <a:rPr lang="en-US" sz="2800" dirty="0"/>
              <a:t> </a:t>
            </a:r>
            <a:r>
              <a:rPr lang="en-US" sz="2800" b="1" dirty="0">
                <a:solidFill>
                  <a:schemeClr val="tx1"/>
                </a:solidFill>
              </a:rPr>
              <a:t>Support</a:t>
            </a:r>
          </a:p>
        </p:txBody>
      </p:sp>
      <p:sp>
        <p:nvSpPr>
          <p:cNvPr id="61" name="Rectangle 60"/>
          <p:cNvSpPr/>
          <p:nvPr/>
        </p:nvSpPr>
        <p:spPr>
          <a:xfrm>
            <a:off x="5272868" y="5296825"/>
            <a:ext cx="3319200" cy="565200"/>
          </a:xfrm>
          <a:prstGeom prst="rect">
            <a:avLst/>
          </a:prstGeom>
          <a:solidFill>
            <a:schemeClr val="bg2">
              <a:alpha val="20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Application</a:t>
            </a:r>
            <a:r>
              <a:rPr lang="en-US" sz="2800" dirty="0"/>
              <a:t> </a:t>
            </a:r>
            <a:r>
              <a:rPr lang="en-US" sz="2800" b="1" dirty="0">
                <a:solidFill>
                  <a:schemeClr val="tx1"/>
                </a:solidFill>
              </a:rPr>
              <a:t>Support</a:t>
            </a:r>
          </a:p>
        </p:txBody>
      </p:sp>
      <p:grpSp>
        <p:nvGrpSpPr>
          <p:cNvPr id="62" name="Group 61"/>
          <p:cNvGrpSpPr/>
          <p:nvPr/>
        </p:nvGrpSpPr>
        <p:grpSpPr>
          <a:xfrm>
            <a:off x="3487268" y="5861183"/>
            <a:ext cx="6476400" cy="565200"/>
            <a:chOff x="2894012" y="5847507"/>
            <a:chExt cx="6476400" cy="565200"/>
          </a:xfrm>
          <a:noFill/>
        </p:grpSpPr>
        <p:sp>
          <p:nvSpPr>
            <p:cNvPr id="63" name="Rectangle 62"/>
            <p:cNvSpPr/>
            <p:nvPr/>
          </p:nvSpPr>
          <p:spPr>
            <a:xfrm>
              <a:off x="2894012" y="5847507"/>
              <a:ext cx="1785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Fred</a:t>
              </a:r>
            </a:p>
          </p:txBody>
        </p:sp>
        <p:sp>
          <p:nvSpPr>
            <p:cNvPr id="64" name="Rectangle 63"/>
            <p:cNvSpPr/>
            <p:nvPr/>
          </p:nvSpPr>
          <p:spPr>
            <a:xfrm>
              <a:off x="7998812" y="5847507"/>
              <a:ext cx="1371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15,000</a:t>
              </a:r>
            </a:p>
          </p:txBody>
        </p:sp>
        <p:sp>
          <p:nvSpPr>
            <p:cNvPr id="65" name="Rectangle 64"/>
            <p:cNvSpPr/>
            <p:nvPr/>
          </p:nvSpPr>
          <p:spPr>
            <a:xfrm>
              <a:off x="4679612" y="5847507"/>
              <a:ext cx="3319200" cy="565200"/>
            </a:xfrm>
            <a:prstGeom prst="rect">
              <a:avLst/>
            </a:prstGeom>
            <a:grpFill/>
            <a:ln w="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Software</a:t>
              </a:r>
              <a:r>
                <a:rPr lang="en-US" sz="2800" dirty="0"/>
                <a:t> </a:t>
              </a:r>
              <a:r>
                <a:rPr lang="en-US" sz="2800" b="1" dirty="0">
                  <a:solidFill>
                    <a:schemeClr val="tx1"/>
                  </a:solidFill>
                </a:rPr>
                <a:t>Support</a:t>
              </a:r>
            </a:p>
          </p:txBody>
        </p:sp>
      </p:grpSp>
      <p:grpSp>
        <p:nvGrpSpPr>
          <p:cNvPr id="66" name="Group 65"/>
          <p:cNvGrpSpPr/>
          <p:nvPr/>
        </p:nvGrpSpPr>
        <p:grpSpPr>
          <a:xfrm>
            <a:off x="3487268" y="3603751"/>
            <a:ext cx="6476400" cy="565200"/>
            <a:chOff x="2894012" y="3590075"/>
            <a:chExt cx="6476400" cy="565200"/>
          </a:xfrm>
        </p:grpSpPr>
        <p:sp>
          <p:nvSpPr>
            <p:cNvPr id="67" name="Rectangle 66"/>
            <p:cNvSpPr/>
            <p:nvPr/>
          </p:nvSpPr>
          <p:spPr>
            <a:xfrm>
              <a:off x="2894012" y="3590075"/>
              <a:ext cx="1785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John</a:t>
              </a:r>
            </a:p>
          </p:txBody>
        </p:sp>
        <p:sp>
          <p:nvSpPr>
            <p:cNvPr id="68" name="Rectangle 67"/>
            <p:cNvSpPr/>
            <p:nvPr/>
          </p:nvSpPr>
          <p:spPr>
            <a:xfrm>
              <a:off x="7998812" y="3590075"/>
              <a:ext cx="1371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15,000</a:t>
              </a:r>
            </a:p>
          </p:txBody>
        </p:sp>
      </p:grpSp>
      <p:grpSp>
        <p:nvGrpSpPr>
          <p:cNvPr id="69" name="Group 68"/>
          <p:cNvGrpSpPr/>
          <p:nvPr/>
        </p:nvGrpSpPr>
        <p:grpSpPr>
          <a:xfrm>
            <a:off x="3487268" y="4732467"/>
            <a:ext cx="6476400" cy="565200"/>
            <a:chOff x="2894012" y="4718791"/>
            <a:chExt cx="6476400" cy="565200"/>
          </a:xfrm>
          <a:noFill/>
        </p:grpSpPr>
        <p:sp>
          <p:nvSpPr>
            <p:cNvPr id="70" name="Rectangle 69"/>
            <p:cNvSpPr/>
            <p:nvPr/>
          </p:nvSpPr>
          <p:spPr>
            <a:xfrm>
              <a:off x="2894012" y="4718791"/>
              <a:ext cx="1785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George</a:t>
              </a:r>
            </a:p>
          </p:txBody>
        </p:sp>
        <p:sp>
          <p:nvSpPr>
            <p:cNvPr id="71" name="Rectangle 70"/>
            <p:cNvSpPr/>
            <p:nvPr/>
          </p:nvSpPr>
          <p:spPr>
            <a:xfrm>
              <a:off x="7998812" y="4718791"/>
              <a:ext cx="1371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15,000</a:t>
              </a:r>
            </a:p>
          </p:txBody>
        </p:sp>
      </p:grpSp>
      <p:grpSp>
        <p:nvGrpSpPr>
          <p:cNvPr id="72" name="Group 71"/>
          <p:cNvGrpSpPr/>
          <p:nvPr/>
        </p:nvGrpSpPr>
        <p:grpSpPr>
          <a:xfrm>
            <a:off x="3487268" y="5296825"/>
            <a:ext cx="6476400" cy="565200"/>
            <a:chOff x="2894012" y="5283149"/>
            <a:chExt cx="6476400" cy="565200"/>
          </a:xfrm>
          <a:noFill/>
        </p:grpSpPr>
        <p:sp>
          <p:nvSpPr>
            <p:cNvPr id="73" name="Rectangle 72"/>
            <p:cNvSpPr/>
            <p:nvPr/>
          </p:nvSpPr>
          <p:spPr>
            <a:xfrm>
              <a:off x="2894012" y="5283149"/>
              <a:ext cx="1785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Lila</a:t>
              </a:r>
            </a:p>
          </p:txBody>
        </p:sp>
        <p:sp>
          <p:nvSpPr>
            <p:cNvPr id="74" name="Rectangle 73"/>
            <p:cNvSpPr/>
            <p:nvPr/>
          </p:nvSpPr>
          <p:spPr>
            <a:xfrm>
              <a:off x="7998812" y="5283149"/>
              <a:ext cx="1371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5,000</a:t>
              </a:r>
            </a:p>
          </p:txBody>
        </p:sp>
      </p:grpSp>
      <p:sp>
        <p:nvSpPr>
          <p:cNvPr id="75" name="AutoShape 7"/>
          <p:cNvSpPr>
            <a:spLocks noChangeArrowheads="1"/>
          </p:cNvSpPr>
          <p:nvPr/>
        </p:nvSpPr>
        <p:spPr bwMode="auto">
          <a:xfrm>
            <a:off x="1627244" y="3615589"/>
            <a:ext cx="1825306" cy="548478"/>
          </a:xfrm>
          <a:prstGeom prst="wedgeRoundRectCallout">
            <a:avLst>
              <a:gd name="adj1" fmla="val 41203"/>
              <a:gd name="adj2" fmla="val 7583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Single row</a:t>
            </a:r>
          </a:p>
        </p:txBody>
      </p:sp>
      <p:sp>
        <p:nvSpPr>
          <p:cNvPr id="76" name="AutoShape 7"/>
          <p:cNvSpPr>
            <a:spLocks noChangeArrowheads="1"/>
          </p:cNvSpPr>
          <p:nvPr/>
        </p:nvSpPr>
        <p:spPr bwMode="auto">
          <a:xfrm>
            <a:off x="8007951" y="1913751"/>
            <a:ext cx="2971800" cy="548478"/>
          </a:xfrm>
          <a:prstGeom prst="wedgeRoundRectCallout">
            <a:avLst>
              <a:gd name="adj1" fmla="val -36521"/>
              <a:gd name="adj2" fmla="val 8039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77" name="AutoShape 7"/>
          <p:cNvSpPr>
            <a:spLocks noChangeArrowheads="1"/>
          </p:cNvSpPr>
          <p:nvPr/>
        </p:nvSpPr>
        <p:spPr bwMode="auto">
          <a:xfrm>
            <a:off x="10012948" y="3551533"/>
            <a:ext cx="1993073" cy="1037531"/>
          </a:xfrm>
          <a:prstGeom prst="wedgeRoundRectCallout">
            <a:avLst>
              <a:gd name="adj1" fmla="val -51089"/>
              <a:gd name="adj2" fmla="val 7289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Can be aggregated</a:t>
            </a:r>
          </a:p>
        </p:txBody>
      </p:sp>
    </p:spTree>
    <p:extLst>
      <p:ext uri="{BB962C8B-B14F-4D97-AF65-F5344CB8AC3E}">
        <p14:creationId xmlns:p14="http://schemas.microsoft.com/office/powerpoint/2010/main" val="9873667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3" grpId="0" animBg="1"/>
      <p:bldP spid="54" grpId="0" animBg="1"/>
      <p:bldP spid="55" grpId="0" animBg="1"/>
      <p:bldP spid="56" grpId="0" animBg="1"/>
      <p:bldP spid="57" grpId="0" animBg="1"/>
      <p:bldP spid="58" grpId="0" animBg="1"/>
      <p:bldP spid="59" grpId="0" animBg="1"/>
      <p:bldP spid="60" grpId="0" animBg="1"/>
      <p:bldP spid="61" grpId="0" animBg="1"/>
      <p:bldP spid="75" grpId="0" animBg="1"/>
      <p:bldP spid="76" grpId="0" animBg="1"/>
      <p:bldP spid="7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0"/>
          </p:nvPr>
        </p:nvSpPr>
        <p:spPr>
          <a:xfrm>
            <a:off x="80670" y="1196130"/>
            <a:ext cx="11818096" cy="5201066"/>
          </a:xfrm>
        </p:spPr>
        <p:txBody>
          <a:bodyPr/>
          <a:lstStyle/>
          <a:p>
            <a:pPr>
              <a:buClr>
                <a:schemeClr val="tx1"/>
              </a:buClr>
            </a:pPr>
            <a:r>
              <a:rPr lang="en-US" b="1" dirty="0">
                <a:solidFill>
                  <a:schemeClr val="bg1"/>
                </a:solidFill>
              </a:rPr>
              <a:t>GROUP BY</a:t>
            </a:r>
            <a:r>
              <a:rPr lang="en-US" dirty="0"/>
              <a:t> allows you to get each </a:t>
            </a:r>
            <a:r>
              <a:rPr lang="en-US" b="1" dirty="0">
                <a:solidFill>
                  <a:schemeClr val="bg1"/>
                </a:solidFill>
              </a:rPr>
              <a:t>separate group </a:t>
            </a:r>
            <a:r>
              <a:rPr lang="en-US" dirty="0"/>
              <a:t>and use </a:t>
            </a:r>
            <a:br>
              <a:rPr lang="en-US" dirty="0"/>
            </a:br>
            <a:r>
              <a:rPr lang="en-US" dirty="0"/>
              <a:t>an "</a:t>
            </a:r>
            <a:r>
              <a:rPr lang="en-US" b="1" dirty="0">
                <a:solidFill>
                  <a:schemeClr val="bg1"/>
                </a:solidFill>
              </a:rPr>
              <a:t>aggregate</a:t>
            </a:r>
            <a:r>
              <a:rPr lang="en-US" dirty="0"/>
              <a:t>" function over it (like </a:t>
            </a:r>
            <a:r>
              <a:rPr lang="en-US" b="1" dirty="0">
                <a:solidFill>
                  <a:schemeClr val="bg1"/>
                </a:solidFill>
              </a:rPr>
              <a:t>Average</a:t>
            </a:r>
            <a:r>
              <a:rPr lang="en-US" dirty="0"/>
              <a:t>, </a:t>
            </a:r>
            <a:r>
              <a:rPr lang="en-US" b="1" dirty="0">
                <a:solidFill>
                  <a:schemeClr val="bg1"/>
                </a:solidFill>
              </a:rPr>
              <a:t>Min</a:t>
            </a:r>
            <a:r>
              <a:rPr lang="en-US" dirty="0"/>
              <a:t> or </a:t>
            </a:r>
            <a:r>
              <a:rPr lang="en-US" b="1" dirty="0">
                <a:solidFill>
                  <a:schemeClr val="bg1"/>
                </a:solidFill>
              </a:rPr>
              <a:t>Max</a:t>
            </a:r>
            <a:r>
              <a:rPr lang="en-US" dirty="0"/>
              <a:t>):</a:t>
            </a:r>
          </a:p>
          <a:p>
            <a:endParaRPr lang="en-US" dirty="0"/>
          </a:p>
          <a:p>
            <a:endParaRPr lang="en-US" dirty="0"/>
          </a:p>
          <a:p>
            <a:endParaRPr lang="en-US" dirty="0"/>
          </a:p>
          <a:p>
            <a:pPr>
              <a:buClr>
                <a:schemeClr val="tx1"/>
              </a:buClr>
            </a:pPr>
            <a:r>
              <a:rPr lang="en-US" b="1" dirty="0">
                <a:solidFill>
                  <a:schemeClr val="bg1"/>
                </a:solidFill>
              </a:rPr>
              <a:t>DISTINCT</a:t>
            </a:r>
            <a:r>
              <a:rPr lang="en-US" dirty="0"/>
              <a:t> allows you to get </a:t>
            </a:r>
            <a:r>
              <a:rPr lang="en-US" b="1" dirty="0">
                <a:solidFill>
                  <a:schemeClr val="bg1"/>
                </a:solidFill>
              </a:rPr>
              <a:t>all unique </a:t>
            </a:r>
            <a:r>
              <a:rPr lang="en-US" dirty="0"/>
              <a:t>values:</a:t>
            </a:r>
          </a:p>
        </p:txBody>
      </p:sp>
      <p:sp>
        <p:nvSpPr>
          <p:cNvPr id="465922" name="Rectangle 2"/>
          <p:cNvSpPr>
            <a:spLocks noGrp="1" noChangeArrowheads="1"/>
          </p:cNvSpPr>
          <p:nvPr>
            <p:ph type="title"/>
          </p:nvPr>
        </p:nvSpPr>
        <p:spPr/>
        <p:txBody>
          <a:bodyPr/>
          <a:lstStyle/>
          <a:p>
            <a:r>
              <a:rPr lang="en-US"/>
              <a:t>Grouping (2)</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6</a:t>
            </a:fld>
            <a:endParaRPr lang="en-US" dirty="0"/>
          </a:p>
        </p:txBody>
      </p:sp>
      <p:sp>
        <p:nvSpPr>
          <p:cNvPr id="10" name="Rectangle 9"/>
          <p:cNvSpPr>
            <a:spLocks noChangeArrowheads="1"/>
          </p:cNvSpPr>
          <p:nvPr/>
        </p:nvSpPr>
        <p:spPr bwMode="auto">
          <a:xfrm>
            <a:off x="817593" y="2430722"/>
            <a:ext cx="6403478" cy="144962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dirty="0">
                <a:latin typeface="Consolas" pitchFamily="49" charset="0"/>
                <a:cs typeface="Consolas" pitchFamily="49" charset="0"/>
              </a:rPr>
              <a:t>  SELECT e.</a:t>
            </a:r>
            <a:r>
              <a:rPr lang="en-US" sz="2800" b="1" noProof="1">
                <a:latin typeface="Consolas" pitchFamily="49" charset="0"/>
                <a:cs typeface="Consolas" pitchFamily="49" charset="0"/>
              </a:rPr>
              <a:t>DepartmentID</a:t>
            </a:r>
            <a:r>
              <a:rPr lang="en-US" sz="2800" b="1" dirty="0">
                <a:latin typeface="Consolas" pitchFamily="49" charset="0"/>
                <a:cs typeface="Consolas" pitchFamily="49" charset="0"/>
              </a:rPr>
              <a:t> </a:t>
            </a:r>
          </a:p>
          <a:p>
            <a:pPr>
              <a:lnSpc>
                <a:spcPct val="105000"/>
              </a:lnSpc>
            </a:pPr>
            <a:r>
              <a:rPr lang="en-US" sz="2800" b="1" dirty="0">
                <a:latin typeface="Consolas" pitchFamily="49" charset="0"/>
                <a:cs typeface="Consolas" pitchFamily="49" charset="0"/>
              </a:rPr>
              <a:t>    </a:t>
            </a:r>
            <a:r>
              <a:rPr lang="en-GB" sz="2800" b="1" dirty="0">
                <a:latin typeface="Consolas" pitchFamily="49" charset="0"/>
                <a:cs typeface="Consolas" pitchFamily="49" charset="0"/>
              </a:rPr>
              <a:t>FROM Employees AS e</a:t>
            </a:r>
          </a:p>
          <a:p>
            <a:pPr>
              <a:lnSpc>
                <a:spcPct val="105000"/>
              </a:lnSpc>
            </a:pPr>
            <a:r>
              <a:rPr lang="en-GB" sz="2800" b="1" dirty="0">
                <a:solidFill>
                  <a:schemeClr val="bg1"/>
                </a:solidFill>
                <a:latin typeface="Consolas" pitchFamily="49" charset="0"/>
                <a:cs typeface="Consolas" pitchFamily="49" charset="0"/>
              </a:rPr>
              <a:t>GROUP BY </a:t>
            </a:r>
            <a:r>
              <a:rPr lang="en-GB" sz="2800" b="1" dirty="0">
                <a:latin typeface="Consolas" pitchFamily="49" charset="0"/>
                <a:cs typeface="Consolas" pitchFamily="49" charset="0"/>
              </a:rPr>
              <a:t>e.</a:t>
            </a:r>
            <a:r>
              <a:rPr lang="en-US" sz="2800" b="1" noProof="1">
                <a:latin typeface="Consolas" pitchFamily="49" charset="0"/>
                <a:cs typeface="Consolas" pitchFamily="49" charset="0"/>
              </a:rPr>
              <a:t>DepartmentID</a:t>
            </a:r>
          </a:p>
        </p:txBody>
      </p:sp>
      <p:sp>
        <p:nvSpPr>
          <p:cNvPr id="13" name="Rectangle 9"/>
          <p:cNvSpPr>
            <a:spLocks noChangeArrowheads="1"/>
          </p:cNvSpPr>
          <p:nvPr/>
        </p:nvSpPr>
        <p:spPr bwMode="auto">
          <a:xfrm>
            <a:off x="816004" y="5173948"/>
            <a:ext cx="6405067" cy="99719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dirty="0">
                <a:latin typeface="Consolas" pitchFamily="49" charset="0"/>
                <a:cs typeface="Consolas" pitchFamily="49" charset="0"/>
              </a:rPr>
              <a:t>SELECT </a:t>
            </a:r>
            <a:r>
              <a:rPr lang="en-US" sz="2800" b="1" dirty="0">
                <a:solidFill>
                  <a:schemeClr val="bg1"/>
                </a:solidFill>
                <a:latin typeface="Consolas" pitchFamily="49" charset="0"/>
                <a:cs typeface="Consolas" pitchFamily="49" charset="0"/>
              </a:rPr>
              <a:t>DISTINCT</a:t>
            </a:r>
            <a:r>
              <a:rPr lang="en-US" sz="2800" b="1" dirty="0">
                <a:latin typeface="Consolas" pitchFamily="49" charset="0"/>
                <a:cs typeface="Consolas" pitchFamily="49" charset="0"/>
              </a:rPr>
              <a:t> e.</a:t>
            </a:r>
            <a:r>
              <a:rPr lang="en-US" sz="2800" b="1" noProof="1">
                <a:latin typeface="Consolas" pitchFamily="49" charset="0"/>
                <a:cs typeface="Consolas" pitchFamily="49" charset="0"/>
              </a:rPr>
              <a:t>DepartmentID</a:t>
            </a:r>
            <a:r>
              <a:rPr lang="en-US" sz="2800" b="1" dirty="0">
                <a:latin typeface="Consolas" pitchFamily="49" charset="0"/>
                <a:cs typeface="Consolas" pitchFamily="49" charset="0"/>
              </a:rPr>
              <a:t> </a:t>
            </a:r>
            <a:br>
              <a:rPr lang="en-US" sz="2800" b="1" dirty="0">
                <a:latin typeface="Consolas" pitchFamily="49" charset="0"/>
                <a:cs typeface="Consolas" pitchFamily="49" charset="0"/>
              </a:rPr>
            </a:br>
            <a:r>
              <a:rPr lang="en-US" sz="2800" b="1" dirty="0">
                <a:latin typeface="Consolas" pitchFamily="49" charset="0"/>
                <a:cs typeface="Consolas" pitchFamily="49" charset="0"/>
              </a:rPr>
              <a:t>  </a:t>
            </a:r>
            <a:r>
              <a:rPr lang="en-GB" sz="2800" b="1" dirty="0">
                <a:latin typeface="Consolas" pitchFamily="49" charset="0"/>
                <a:cs typeface="Consolas" pitchFamily="49" charset="0"/>
              </a:rPr>
              <a:t>FROM Employees AS e</a:t>
            </a:r>
          </a:p>
        </p:txBody>
      </p:sp>
      <p:sp>
        <p:nvSpPr>
          <p:cNvPr id="14" name="AutoShape 7"/>
          <p:cNvSpPr>
            <a:spLocks noChangeArrowheads="1"/>
          </p:cNvSpPr>
          <p:nvPr/>
        </p:nvSpPr>
        <p:spPr bwMode="auto">
          <a:xfrm>
            <a:off x="7282462" y="5421037"/>
            <a:ext cx="1543257" cy="965779"/>
          </a:xfrm>
          <a:prstGeom prst="wedgeRoundRectCallout">
            <a:avLst>
              <a:gd name="adj1" fmla="val -74518"/>
              <a:gd name="adj2" fmla="val -3158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Unique Values</a:t>
            </a:r>
          </a:p>
        </p:txBody>
      </p:sp>
      <p:sp>
        <p:nvSpPr>
          <p:cNvPr id="15" name="AutoShape 7"/>
          <p:cNvSpPr>
            <a:spLocks noChangeArrowheads="1"/>
          </p:cNvSpPr>
          <p:nvPr/>
        </p:nvSpPr>
        <p:spPr bwMode="auto">
          <a:xfrm>
            <a:off x="4424919" y="3986951"/>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Tree>
    <p:extLst>
      <p:ext uri="{BB962C8B-B14F-4D97-AF65-F5344CB8AC3E}">
        <p14:creationId xmlns:p14="http://schemas.microsoft.com/office/powerpoint/2010/main" val="1275575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0"/>
          </p:nvPr>
        </p:nvSpPr>
        <p:spPr/>
        <p:txBody>
          <a:bodyPr/>
          <a:lstStyle/>
          <a:p>
            <a:r>
              <a:rPr lang="en-US" dirty="0"/>
              <a:t>Use "</a:t>
            </a:r>
            <a:r>
              <a:rPr lang="en-US" b="1" noProof="1">
                <a:solidFill>
                  <a:schemeClr val="bg1"/>
                </a:solidFill>
              </a:rPr>
              <a:t>SoftUni</a:t>
            </a:r>
            <a:r>
              <a:rPr lang="en-US" dirty="0"/>
              <a:t>" </a:t>
            </a:r>
            <a:r>
              <a:rPr lang="en-US" b="1" dirty="0">
                <a:solidFill>
                  <a:schemeClr val="bg1"/>
                </a:solidFill>
              </a:rPr>
              <a:t>database</a:t>
            </a:r>
            <a:r>
              <a:rPr lang="en-US" dirty="0"/>
              <a:t> to create a query which prints the total sum of salaries for each department. </a:t>
            </a:r>
          </a:p>
          <a:p>
            <a:pPr lvl="1"/>
            <a:r>
              <a:rPr lang="en-US" dirty="0"/>
              <a:t>Order them by </a:t>
            </a:r>
            <a:r>
              <a:rPr lang="en-US" noProof="1"/>
              <a:t>DepartmentID (ascending).</a:t>
            </a:r>
          </a:p>
        </p:txBody>
      </p:sp>
      <p:sp>
        <p:nvSpPr>
          <p:cNvPr id="4" name="Title 3"/>
          <p:cNvSpPr>
            <a:spLocks noGrp="1"/>
          </p:cNvSpPr>
          <p:nvPr>
            <p:ph type="title"/>
          </p:nvPr>
        </p:nvSpPr>
        <p:spPr/>
        <p:txBody>
          <a:bodyPr/>
          <a:lstStyle/>
          <a:p>
            <a:r>
              <a:rPr lang="en-US"/>
              <a:t>Problem: Departments Total Salaries</a:t>
            </a:r>
            <a:endParaRPr lang="en-US" dirty="0"/>
          </a:p>
        </p:txBody>
      </p:sp>
      <p:sp>
        <p:nvSpPr>
          <p:cNvPr id="6" name="Slide Number Placeholder 1"/>
          <p:cNvSpPr>
            <a:spLocks noGrp="1"/>
          </p:cNvSpPr>
          <p:nvPr>
            <p:ph type="sldNum" sz="quarter" idx="13"/>
          </p:nvPr>
        </p:nvSpPr>
        <p:spPr/>
        <p:txBody>
          <a:bodyPr/>
          <a:lstStyle/>
          <a:p>
            <a:fld id="{C014DD1E-5D91-48A3-AD6D-45FBA980D106}" type="slidenum">
              <a:rPr lang="en-US" smtClean="0"/>
              <a:pPr/>
              <a:t>7</a:t>
            </a:fld>
            <a:endParaRPr lang="en-US" dirty="0"/>
          </a:p>
        </p:txBody>
      </p:sp>
      <p:graphicFrame>
        <p:nvGraphicFramePr>
          <p:cNvPr id="11" name="Table 2"/>
          <p:cNvGraphicFramePr>
            <a:graphicFrameLocks noGrp="1"/>
          </p:cNvGraphicFramePr>
          <p:nvPr>
            <p:extLst/>
          </p:nvPr>
        </p:nvGraphicFramePr>
        <p:xfrm>
          <a:off x="533401" y="2987298"/>
          <a:ext cx="5867399" cy="3200400"/>
        </p:xfrm>
        <a:graphic>
          <a:graphicData uri="http://schemas.openxmlformats.org/drawingml/2006/table">
            <a:tbl>
              <a:tblPr firstRow="1" bandRow="1">
                <a:tableStyleId>{912C8C85-51F0-491E-9774-3900AFEF0FD7}</a:tableStyleId>
              </a:tblPr>
              <a:tblGrid>
                <a:gridCol w="1466850">
                  <a:extLst>
                    <a:ext uri="{9D8B030D-6E8A-4147-A177-3AD203B41FA5}">
                      <a16:colId xmlns:a16="http://schemas.microsoft.com/office/drawing/2014/main" val="3180040124"/>
                    </a:ext>
                  </a:extLst>
                </a:gridCol>
                <a:gridCol w="2566988">
                  <a:extLst>
                    <a:ext uri="{9D8B030D-6E8A-4147-A177-3AD203B41FA5}">
                      <a16:colId xmlns:a16="http://schemas.microsoft.com/office/drawing/2014/main" val="3141524875"/>
                    </a:ext>
                  </a:extLst>
                </a:gridCol>
                <a:gridCol w="1833561">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noProof="1">
                          <a:solidFill>
                            <a:schemeClr val="tx1"/>
                          </a:solidFill>
                          <a:effectLst/>
                        </a:rPr>
                        <a:t>DepartmentID</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1</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1</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2</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2</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2</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3</a:t>
                      </a:r>
                      <a:endParaRPr lang="en-US" dirty="0">
                        <a:solidFill>
                          <a:schemeClr val="tx1"/>
                        </a:solidFill>
                        <a:effectLst/>
                      </a:endParaRPr>
                    </a:p>
                  </a:txBody>
                  <a:tcPr>
                    <a:solidFill>
                      <a:schemeClr val="accent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12" name="Table 3"/>
          <p:cNvGraphicFramePr>
            <a:graphicFrameLocks noGrp="1"/>
          </p:cNvGraphicFramePr>
          <p:nvPr>
            <p:extLst>
              <p:ext uri="{D42A27DB-BD31-4B8C-83A1-F6EECF244321}">
                <p14:modId xmlns:p14="http://schemas.microsoft.com/office/powerpoint/2010/main" val="3523498303"/>
              </p:ext>
            </p:extLst>
          </p:nvPr>
        </p:nvGraphicFramePr>
        <p:xfrm>
          <a:off x="7427845" y="3988255"/>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noProof="1">
                          <a:solidFill>
                            <a:schemeClr val="tx1"/>
                          </a:solidFill>
                          <a:effectLst/>
                        </a:rPr>
                        <a:t>DepartmentID</a:t>
                      </a:r>
                    </a:p>
                  </a:txBody>
                  <a:tcPr/>
                </a:tc>
                <a:tc>
                  <a:txBody>
                    <a:bodyPr/>
                    <a:lstStyle/>
                    <a:p>
                      <a:r>
                        <a:rPr lang="en-US" dirty="0">
                          <a:solidFill>
                            <a:schemeClr val="tx1"/>
                          </a:solidFill>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1</a:t>
                      </a:r>
                      <a:endParaRPr lang="en-US" dirty="0">
                        <a:solidFill>
                          <a:schemeClr val="tx1"/>
                        </a:solidFill>
                        <a:effectLst/>
                      </a:endParaRPr>
                    </a:p>
                  </a:txBody>
                  <a:tcPr/>
                </a:tc>
                <a:tc>
                  <a:txBody>
                    <a:bodyPr/>
                    <a:lstStyle/>
                    <a:p>
                      <a:r>
                        <a:rPr lang="en-US" dirty="0">
                          <a:effectLst/>
                        </a:rPr>
                        <a:t>20,000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2</a:t>
                      </a:r>
                      <a:endParaRPr lang="en-US" dirty="0">
                        <a:solidFill>
                          <a:schemeClr val="tx1"/>
                        </a:solidFill>
                        <a:effectLst/>
                      </a:endParaRPr>
                    </a:p>
                  </a:txBody>
                  <a:tcPr/>
                </a:tc>
                <a:tc>
                  <a:txBody>
                    <a:bodyPr/>
                    <a:lstStyle/>
                    <a:p>
                      <a:r>
                        <a:rPr lang="en-US" dirty="0">
                          <a:effectLst/>
                        </a:rPr>
                        <a:t>30,000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3</a:t>
                      </a:r>
                      <a:endParaRPr lang="en-US" dirty="0">
                        <a:solidFill>
                          <a:schemeClr val="tx1"/>
                        </a:solidFill>
                        <a:effectLst/>
                      </a:endParaRPr>
                    </a:p>
                  </a:txBody>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3" name="Right Arrow 15"/>
          <p:cNvSpPr/>
          <p:nvPr/>
        </p:nvSpPr>
        <p:spPr>
          <a:xfrm rot="1884745">
            <a:off x="6588566" y="3969489"/>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TextBox 5"/>
          <p:cNvSpPr txBox="1"/>
          <p:nvPr/>
        </p:nvSpPr>
        <p:spPr>
          <a:xfrm>
            <a:off x="762000" y="61677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https://judge.softuni.bg/Contests/291/Data-Aggregation</a:t>
            </a:r>
          </a:p>
        </p:txBody>
      </p:sp>
      <p:sp>
        <p:nvSpPr>
          <p:cNvPr id="18" name="Right Arrow 15"/>
          <p:cNvSpPr/>
          <p:nvPr/>
        </p:nvSpPr>
        <p:spPr>
          <a:xfrm>
            <a:off x="6588565" y="4715990"/>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5"/>
          <p:cNvSpPr/>
          <p:nvPr/>
        </p:nvSpPr>
        <p:spPr>
          <a:xfrm rot="19680784">
            <a:off x="6570486" y="5397425"/>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7553051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0"/>
          </p:nvPr>
        </p:nvSpPr>
        <p:spPr/>
        <p:txBody>
          <a:bodyPr/>
          <a:lstStyle/>
          <a:p>
            <a:r>
              <a:rPr lang="en-US" dirty="0"/>
              <a:t>After </a:t>
            </a:r>
            <a:r>
              <a:rPr lang="en-US" b="1" dirty="0">
                <a:solidFill>
                  <a:schemeClr val="bg1"/>
                </a:solidFill>
              </a:rPr>
              <a:t>grouping </a:t>
            </a:r>
            <a:r>
              <a:rPr lang="en-US" dirty="0"/>
              <a:t>every employee </a:t>
            </a:r>
            <a:r>
              <a:rPr lang="en-US" b="1" dirty="0">
                <a:solidFill>
                  <a:schemeClr val="bg1"/>
                </a:solidFill>
              </a:rPr>
              <a:t>by</a:t>
            </a:r>
            <a:r>
              <a:rPr lang="en-US" dirty="0"/>
              <a:t> it's </a:t>
            </a:r>
            <a:r>
              <a:rPr lang="en-US" b="1" dirty="0">
                <a:solidFill>
                  <a:schemeClr val="bg1"/>
                </a:solidFill>
              </a:rPr>
              <a:t>department</a:t>
            </a:r>
            <a:r>
              <a:rPr lang="en-US" dirty="0"/>
              <a:t> we can use </a:t>
            </a:r>
            <a:br>
              <a:rPr lang="en-US" dirty="0"/>
            </a:br>
            <a:r>
              <a:rPr lang="en-US" dirty="0"/>
              <a:t>an </a:t>
            </a:r>
            <a:r>
              <a:rPr lang="en-US" b="1" dirty="0">
                <a:solidFill>
                  <a:schemeClr val="bg1"/>
                </a:solidFill>
              </a:rPr>
              <a:t>aggregate</a:t>
            </a:r>
            <a:r>
              <a:rPr lang="en-US" dirty="0"/>
              <a:t> </a:t>
            </a:r>
            <a:r>
              <a:rPr lang="en-US" b="1" dirty="0">
                <a:solidFill>
                  <a:schemeClr val="bg1"/>
                </a:solidFill>
              </a:rPr>
              <a:t>function</a:t>
            </a:r>
            <a:r>
              <a:rPr lang="en-US" dirty="0"/>
              <a:t> to calculate the total amount of money </a:t>
            </a:r>
            <a:br>
              <a:rPr lang="en-US" dirty="0"/>
            </a:br>
            <a:r>
              <a:rPr lang="en-US" dirty="0"/>
              <a:t>per group.</a:t>
            </a:r>
          </a:p>
        </p:txBody>
      </p:sp>
      <p:sp>
        <p:nvSpPr>
          <p:cNvPr id="465922" name="Rectangle 2"/>
          <p:cNvSpPr>
            <a:spLocks noGrp="1" noChangeArrowheads="1"/>
          </p:cNvSpPr>
          <p:nvPr>
            <p:ph type="title"/>
          </p:nvPr>
        </p:nvSpPr>
        <p:spPr/>
        <p:txBody>
          <a:bodyPr/>
          <a:lstStyle/>
          <a:p>
            <a:r>
              <a:rPr lang="en-US"/>
              <a:t>Solution: Departments Total Salaries</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8</a:t>
            </a:fld>
            <a:endParaRPr lang="en-US" dirty="0"/>
          </a:p>
        </p:txBody>
      </p:sp>
      <p:sp>
        <p:nvSpPr>
          <p:cNvPr id="10" name="Rectangle 9"/>
          <p:cNvSpPr>
            <a:spLocks noChangeArrowheads="1"/>
          </p:cNvSpPr>
          <p:nvPr/>
        </p:nvSpPr>
        <p:spPr bwMode="auto">
          <a:xfrm>
            <a:off x="817593" y="3355734"/>
            <a:ext cx="10556816" cy="235449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noProof="1">
                <a:latin typeface="Consolas" pitchFamily="49" charset="0"/>
                <a:cs typeface="Consolas" pitchFamily="49" charset="0"/>
              </a:rPr>
              <a:t>SELECT e.DepartmentID, </a:t>
            </a:r>
          </a:p>
          <a:p>
            <a:pPr>
              <a:lnSpc>
                <a:spcPct val="105000"/>
              </a:lnSpc>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SUM</a:t>
            </a:r>
            <a:r>
              <a:rPr lang="en-US" sz="2800" b="1" noProof="1">
                <a:latin typeface="Consolas" pitchFamily="49" charset="0"/>
                <a:cs typeface="Consolas" pitchFamily="49" charset="0"/>
              </a:rPr>
              <a:t>(</a:t>
            </a:r>
            <a:r>
              <a:rPr lang="en-US" sz="2800" b="1" noProof="1">
                <a:solidFill>
                  <a:schemeClr val="bg1"/>
                </a:solidFill>
                <a:latin typeface="Consolas" pitchFamily="49" charset="0"/>
                <a:cs typeface="Consolas" pitchFamily="49" charset="0"/>
              </a:rPr>
              <a:t>e.Salary</a:t>
            </a:r>
            <a:r>
              <a:rPr lang="en-US" sz="2800" b="1" noProof="1">
                <a:latin typeface="Consolas" pitchFamily="49" charset="0"/>
                <a:cs typeface="Consolas" pitchFamily="49" charset="0"/>
              </a:rPr>
              <a:t>) AS </a:t>
            </a:r>
            <a:r>
              <a:rPr lang="en-US" sz="2800" b="1" noProof="1">
                <a:solidFill>
                  <a:schemeClr val="bg1"/>
                </a:solidFill>
                <a:latin typeface="Consolas" pitchFamily="49" charset="0"/>
                <a:cs typeface="Consolas" pitchFamily="49" charset="0"/>
              </a:rPr>
              <a:t>TotalSalary</a:t>
            </a:r>
          </a:p>
          <a:p>
            <a:pPr>
              <a:lnSpc>
                <a:spcPct val="105000"/>
              </a:lnSpc>
            </a:pPr>
            <a:r>
              <a:rPr lang="en-US" sz="2800" b="1" noProof="1">
                <a:latin typeface="Consolas" pitchFamily="49" charset="0"/>
                <a:cs typeface="Consolas" pitchFamily="49" charset="0"/>
              </a:rPr>
              <a:t>FROM Employees AS e</a:t>
            </a:r>
          </a:p>
          <a:p>
            <a:pPr>
              <a:lnSpc>
                <a:spcPct val="105000"/>
              </a:lnSpc>
            </a:pPr>
            <a:r>
              <a:rPr lang="en-US" sz="2800" b="1" noProof="1">
                <a:solidFill>
                  <a:schemeClr val="bg1"/>
                </a:solidFill>
                <a:latin typeface="Consolas" pitchFamily="49" charset="0"/>
                <a:cs typeface="Consolas" pitchFamily="49" charset="0"/>
              </a:rPr>
              <a:t>GROUP BY e.DepartmentID</a:t>
            </a:r>
          </a:p>
          <a:p>
            <a:pPr>
              <a:lnSpc>
                <a:spcPct val="105000"/>
              </a:lnSpc>
            </a:pPr>
            <a:r>
              <a:rPr lang="en-US" sz="2800" b="1" noProof="1">
                <a:latin typeface="Consolas" pitchFamily="49" charset="0"/>
                <a:cs typeface="Consolas" pitchFamily="49" charset="0"/>
              </a:rPr>
              <a:t>ORDER BY e.DepartmentID</a:t>
            </a:r>
          </a:p>
        </p:txBody>
      </p:sp>
      <p:sp>
        <p:nvSpPr>
          <p:cNvPr id="11" name="AutoShape 7"/>
          <p:cNvSpPr>
            <a:spLocks noChangeArrowheads="1"/>
          </p:cNvSpPr>
          <p:nvPr/>
        </p:nvSpPr>
        <p:spPr bwMode="auto">
          <a:xfrm>
            <a:off x="6096001" y="4346362"/>
            <a:ext cx="1944688" cy="520807"/>
          </a:xfrm>
          <a:prstGeom prst="wedgeRoundRectCallout">
            <a:avLst>
              <a:gd name="adj1" fmla="val -91846"/>
              <a:gd name="adj2" fmla="val -1285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13" name="AutoShape 7"/>
          <p:cNvSpPr>
            <a:spLocks noChangeArrowheads="1"/>
          </p:cNvSpPr>
          <p:nvPr/>
        </p:nvSpPr>
        <p:spPr bwMode="auto">
          <a:xfrm>
            <a:off x="6037392" y="3011961"/>
            <a:ext cx="2209800" cy="558485"/>
          </a:xfrm>
          <a:prstGeom prst="wedgeRoundRectCallout">
            <a:avLst>
              <a:gd name="adj1" fmla="val -46502"/>
              <a:gd name="adj2" fmla="val 10176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Column Alias</a:t>
            </a:r>
          </a:p>
        </p:txBody>
      </p:sp>
      <p:sp>
        <p:nvSpPr>
          <p:cNvPr id="14" name="TextBox 5"/>
          <p:cNvSpPr txBox="1"/>
          <p:nvPr/>
        </p:nvSpPr>
        <p:spPr>
          <a:xfrm>
            <a:off x="762000" y="6320135"/>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https://judge.softuni.bg/Contests/Practice/Index/291#12</a:t>
            </a:r>
            <a:endParaRPr lang="en-US" dirty="0"/>
          </a:p>
        </p:txBody>
      </p:sp>
      <p:sp>
        <p:nvSpPr>
          <p:cNvPr id="15" name="AutoShape 7"/>
          <p:cNvSpPr>
            <a:spLocks noChangeArrowheads="1"/>
          </p:cNvSpPr>
          <p:nvPr/>
        </p:nvSpPr>
        <p:spPr bwMode="auto">
          <a:xfrm>
            <a:off x="5419997" y="5640932"/>
            <a:ext cx="2796152" cy="571607"/>
          </a:xfrm>
          <a:prstGeom prst="wedgeRoundRectCallout">
            <a:avLst>
              <a:gd name="adj1" fmla="val -46092"/>
              <a:gd name="adj2" fmla="val -11514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Tree>
    <p:extLst>
      <p:ext uri="{BB962C8B-B14F-4D97-AF65-F5344CB8AC3E}">
        <p14:creationId xmlns:p14="http://schemas.microsoft.com/office/powerpoint/2010/main" val="11216052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4" grpId="0"/>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0"/>
          </p:nvPr>
        </p:nvSpPr>
        <p:spPr/>
        <p:txBody>
          <a:bodyPr/>
          <a:lstStyle/>
          <a:p>
            <a:r>
              <a:rPr lang="en-US" dirty="0"/>
              <a:t>Aggregate Functions</a:t>
            </a:r>
          </a:p>
        </p:txBody>
      </p:sp>
      <p:sp>
        <p:nvSpPr>
          <p:cNvPr id="10" name="Text Placeholder 9"/>
          <p:cNvSpPr>
            <a:spLocks noGrp="1"/>
          </p:cNvSpPr>
          <p:nvPr>
            <p:ph type="body" sz="quarter" idx="11"/>
          </p:nvPr>
        </p:nvSpPr>
        <p:spPr>
          <a:xfrm>
            <a:off x="615109" y="5970884"/>
            <a:ext cx="10961783" cy="499819"/>
          </a:xfrm>
        </p:spPr>
        <p:txBody>
          <a:bodyPr/>
          <a:lstStyle/>
          <a:p>
            <a:r>
              <a:rPr lang="en-US" dirty="0"/>
              <a:t>COUNT, SUM, MAX, MIN, AVG…</a:t>
            </a:r>
          </a:p>
          <a:p>
            <a:endParaRPr lang="bg-BG" dirty="0"/>
          </a:p>
        </p:txBody>
      </p:sp>
      <p:pic>
        <p:nvPicPr>
          <p:cNvPr id="13" name="Picture 12"/>
          <p:cNvPicPr>
            <a:picLocks noChangeAspect="1"/>
          </p:cNvPicPr>
          <p:nvPr/>
        </p:nvPicPr>
        <p:blipFill>
          <a:blip r:embed="rId2" cstate="hqprint">
            <a:extLst>
              <a:ext uri="{BEBA8EAE-BF5A-486C-A8C5-ECC9F3942E4B}">
                <a14:imgProps xmlns:a14="http://schemas.microsoft.com/office/drawing/2010/main">
                  <a14:imgLayer r:embed="rId3">
                    <a14:imgEffect>
                      <a14:brightnessContrast bright="100000" contrast="-39000"/>
                    </a14:imgEffect>
                  </a14:imgLayer>
                </a14:imgProps>
              </a:ext>
              <a:ext uri="{28A0092B-C50C-407E-A947-70E740481C1C}">
                <a14:useLocalDpi xmlns:a14="http://schemas.microsoft.com/office/drawing/2010/main" val="0"/>
              </a:ext>
            </a:extLst>
          </a:blip>
          <a:stretch>
            <a:fillRect/>
          </a:stretch>
        </p:blipFill>
        <p:spPr>
          <a:xfrm>
            <a:off x="4742957" y="1224186"/>
            <a:ext cx="2706086" cy="2708845"/>
          </a:xfrm>
          <a:prstGeom prst="rect">
            <a:avLst/>
          </a:prstGeom>
        </p:spPr>
      </p:pic>
    </p:spTree>
    <p:extLst>
      <p:ext uri="{BB962C8B-B14F-4D97-AF65-F5344CB8AC3E}">
        <p14:creationId xmlns:p14="http://schemas.microsoft.com/office/powerpoint/2010/main" val="29169080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1_SoftUni3_1">
  <a:themeElements>
    <a:clrScheme name="Custom 2">
      <a:dk1>
        <a:srgbClr val="234465"/>
      </a:dk1>
      <a:lt1>
        <a:srgbClr val="FFA000"/>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10621</TotalTime>
  <Words>1794</Words>
  <Application>Microsoft Office PowerPoint</Application>
  <PresentationFormat>Widescreen</PresentationFormat>
  <Paragraphs>555</Paragraphs>
  <Slides>33</Slides>
  <Notes>29</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맑은 고딕</vt:lpstr>
      <vt:lpstr>Arial</vt:lpstr>
      <vt:lpstr>Calibri</vt:lpstr>
      <vt:lpstr>Consolas</vt:lpstr>
      <vt:lpstr>Courier New</vt:lpstr>
      <vt:lpstr>Wingdings</vt:lpstr>
      <vt:lpstr>Wingdings 2</vt:lpstr>
      <vt:lpstr>1_SoftUni3_1</vt:lpstr>
      <vt:lpstr>Data Aggregation</vt:lpstr>
      <vt:lpstr>Table of Content</vt:lpstr>
      <vt:lpstr>Questions</vt:lpstr>
      <vt:lpstr>PowerPoint Presentation</vt:lpstr>
      <vt:lpstr>Grouping</vt:lpstr>
      <vt:lpstr>Grouping (2)</vt:lpstr>
      <vt:lpstr>Problem: Departments Total Salaries</vt:lpstr>
      <vt:lpstr>Solution: Departments Total Salaries</vt:lpstr>
      <vt:lpstr>PowerPoint Presentation</vt:lpstr>
      <vt:lpstr>Aggregate Functions</vt:lpstr>
      <vt:lpstr>Aggregate Functions: COUNT</vt:lpstr>
      <vt:lpstr>COUNT Syntax</vt:lpstr>
      <vt:lpstr>Aggregate Functions: SUM</vt:lpstr>
      <vt:lpstr>SUM Syntax</vt:lpstr>
      <vt:lpstr>Aggregate Functions: MAX</vt:lpstr>
      <vt:lpstr>MAX Syntax</vt:lpstr>
      <vt:lpstr>Aggregate Functions: MIN</vt:lpstr>
      <vt:lpstr>MIN Syntax</vt:lpstr>
      <vt:lpstr>Aggregate Functions: AVG</vt:lpstr>
      <vt:lpstr>AVG Syntax</vt:lpstr>
      <vt:lpstr>PowerPoint Presentation</vt:lpstr>
      <vt:lpstr>Having Clause</vt:lpstr>
      <vt:lpstr>HAVING Clause: Example</vt:lpstr>
      <vt:lpstr>HAVING Syntax</vt:lpstr>
      <vt:lpstr>Logical vs Physical Execution</vt:lpstr>
      <vt:lpstr>PowerPoint Presentation</vt:lpstr>
      <vt:lpstr>Pivot Tables</vt:lpstr>
      <vt:lpstr>Summary</vt:lpstr>
      <vt:lpstr>PowerPoint Presentation</vt:lpstr>
      <vt:lpstr>SoftUni Diamond Partners</vt:lpstr>
      <vt:lpstr>SoftUni Organizational Partners</vt:lpstr>
      <vt:lpstr>License</vt:lpstr>
      <vt:lpstr>Trainings @ Software University (SoftUni)</vt:lpstr>
    </vt:vector>
  </TitlesOfParts>
  <Company>Software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Data-Aggregation</dc:title>
  <dc:subject>Databases Basics - MS SQL Server -  Practical Trainer @ SoftUni</dc:subject>
  <dc:creator>Alen Paunov</dc:creator>
  <cp:keywords>Databases, SQL, programming, SoftUni, Software University, programming, software development, software engineering, course, database systems</cp:keywords>
  <dc:description>C# OOP Basics Course @ SoftUni – https://softuni.bg/trainings/2084/csharp-oop-basics-october-2018</dc:description>
  <cp:lastModifiedBy>Stoyan</cp:lastModifiedBy>
  <cp:revision>430</cp:revision>
  <dcterms:created xsi:type="dcterms:W3CDTF">2018-05-23T13:08:44Z</dcterms:created>
  <dcterms:modified xsi:type="dcterms:W3CDTF">2019-01-23T10:19:40Z</dcterms:modified>
  <cp:category>db;databases;sql;programming;computer programming;software development</cp:category>
</cp:coreProperties>
</file>