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963420" y="3134995"/>
            <a:ext cx="2197100" cy="268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fullnode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51055" y="1469390"/>
            <a:ext cx="10795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grafana</a:t>
            </a:r>
            <a:endParaRPr lang="en-US" altLang="zh-CN" sz="120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92345" y="1469390"/>
            <a:ext cx="1080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prometheus</a:t>
            </a:r>
            <a:endParaRPr lang="en-US" altLang="zh-CN" sz="1200"/>
          </a:p>
        </p:txBody>
      </p:sp>
      <p:sp>
        <p:nvSpPr>
          <p:cNvPr id="6" name="矩形 5"/>
          <p:cNvSpPr/>
          <p:nvPr/>
        </p:nvSpPr>
        <p:spPr>
          <a:xfrm>
            <a:off x="9978255" y="1469390"/>
            <a:ext cx="10795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loki</a:t>
            </a:r>
            <a:endParaRPr lang="en-US" altLang="zh-CN" sz="1200"/>
          </a:p>
        </p:txBody>
      </p:sp>
      <p:sp>
        <p:nvSpPr>
          <p:cNvPr id="7" name="矩形 6"/>
          <p:cNvSpPr/>
          <p:nvPr/>
        </p:nvSpPr>
        <p:spPr>
          <a:xfrm>
            <a:off x="6521950" y="1469390"/>
            <a:ext cx="10795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alertmanager</a:t>
            </a:r>
            <a:endParaRPr lang="en-US" altLang="zh-CN" sz="1200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85720" y="4707255"/>
            <a:ext cx="1080000" cy="32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promtail</a:t>
            </a:r>
            <a:endParaRPr lang="en-US" altLang="zh-CN" sz="120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85720" y="4051935"/>
            <a:ext cx="1080000" cy="32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chia_exporter</a:t>
            </a:r>
            <a:endParaRPr lang="en-US" altLang="zh-CN" sz="1200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85720" y="3343910"/>
            <a:ext cx="1080000" cy="32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100">
                <a:sym typeface="+mn-ea"/>
              </a:rPr>
              <a:t>node_exporter</a:t>
            </a:r>
            <a:endParaRPr lang="en-US" altLang="zh-CN" sz="1100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06315" y="3134995"/>
            <a:ext cx="2197100" cy="268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harvester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30770" y="3134995"/>
            <a:ext cx="2197100" cy="268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plotter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89570" y="4051935"/>
            <a:ext cx="1080000" cy="32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Swar-Chia-plot</a:t>
            </a:r>
            <a:endParaRPr lang="en-US" altLang="zh-CN" sz="1000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64480" y="3343910"/>
            <a:ext cx="1080000" cy="32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100">
                <a:sym typeface="+mn-ea"/>
              </a:rPr>
              <a:t>node_exporter</a:t>
            </a:r>
            <a:endParaRPr lang="en-US" altLang="zh-CN" sz="1100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88935" y="3343910"/>
            <a:ext cx="1080000" cy="32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100">
                <a:sym typeface="+mn-ea"/>
              </a:rPr>
              <a:t>node_exporter</a:t>
            </a:r>
            <a:endParaRPr lang="en-US" altLang="zh-CN" sz="1100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65115" y="4707255"/>
            <a:ext cx="1080000" cy="32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promtail</a:t>
            </a:r>
            <a:endParaRPr lang="en-US" altLang="zh-CN" sz="1200"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88935" y="4707255"/>
            <a:ext cx="1080000" cy="32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promtail</a:t>
            </a:r>
            <a:endParaRPr lang="en-US" altLang="zh-CN" sz="1200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69410" y="807085"/>
            <a:ext cx="744791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monitor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95720" y="1469390"/>
            <a:ext cx="10795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ansible</a:t>
            </a:r>
            <a:endParaRPr lang="en-US" altLang="zh-CN" sz="1200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5470" y="814070"/>
            <a:ext cx="329755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automation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7280" y="1469390"/>
            <a:ext cx="10795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jenkins</a:t>
            </a:r>
            <a:endParaRPr lang="en-US" altLang="zh-CN" sz="1200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5470" y="3213100"/>
            <a:ext cx="11032490" cy="633095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p>
            <a:pPr algn="l"/>
            <a:r>
              <a:rPr lang="zh-CN" altLang="en-US" sz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系统监控</a:t>
            </a:r>
            <a:endParaRPr lang="zh-CN" altLang="en-US" sz="1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5470" y="3908425"/>
            <a:ext cx="11032490" cy="633095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p>
            <a:pPr algn="l"/>
            <a:r>
              <a:rPr lang="zh-CN" altLang="en-US" sz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应用监控</a:t>
            </a:r>
            <a:endParaRPr lang="zh-CN" altLang="en-US" sz="1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5470" y="4611370"/>
            <a:ext cx="11032490" cy="633095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p>
            <a:pPr algn="l"/>
            <a:r>
              <a:rPr lang="zh-CN" altLang="en-US" sz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日志监控</a:t>
            </a:r>
            <a:endParaRPr lang="zh-CN" altLang="en-US" sz="1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619125" y="1273810"/>
            <a:ext cx="1628140" cy="323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ym typeface="+mn-ea"/>
              </a:rPr>
              <a:t>general.rules</a:t>
            </a:r>
            <a:endParaRPr lang="en-US" altLang="zh-CN" sz="1200"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01385" y="1273810"/>
            <a:ext cx="1628140" cy="323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harvester</a:t>
            </a:r>
            <a:r>
              <a:rPr lang="zh-CN" altLang="en-US" sz="1200">
                <a:sym typeface="+mn-ea"/>
              </a:rPr>
              <a:t>.rules</a:t>
            </a:r>
            <a:endParaRPr lang="en-US" altLang="zh-CN" sz="1200"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01385" y="3745230"/>
            <a:ext cx="1628140" cy="323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plotter</a:t>
            </a:r>
            <a:r>
              <a:rPr lang="zh-CN" altLang="en-US" sz="1200">
                <a:sym typeface="+mn-ea"/>
              </a:rPr>
              <a:t>.rules</a:t>
            </a:r>
            <a:endParaRPr lang="en-US" altLang="zh-CN" sz="1200"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9125" y="3745230"/>
            <a:ext cx="1628140" cy="323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fullnode</a:t>
            </a:r>
            <a:r>
              <a:rPr lang="zh-CN" altLang="en-US" sz="1200">
                <a:sym typeface="+mn-ea"/>
              </a:rPr>
              <a:t>.rules</a:t>
            </a:r>
            <a:endParaRPr lang="en-US" altLang="zh-CN" sz="1200"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28950" y="1359535"/>
            <a:ext cx="1628140" cy="3238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up</a:t>
            </a:r>
            <a:endParaRPr lang="en-US" altLang="zh-CN" sz="1200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028950" y="2254885"/>
            <a:ext cx="1628140" cy="323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sz="1200">
                <a:sym typeface="+mn-ea"/>
              </a:rPr>
              <a:t>men</a:t>
            </a:r>
            <a:endParaRPr lang="en-US" sz="1200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28950" y="2702560"/>
            <a:ext cx="1628140" cy="323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sz="1200">
                <a:sym typeface="+mn-ea"/>
              </a:rPr>
              <a:t>disk</a:t>
            </a:r>
            <a:endParaRPr lang="en-US" sz="1200"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028950" y="1807210"/>
            <a:ext cx="1628140" cy="323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sz="1200">
                <a:sym typeface="+mn-ea"/>
              </a:rPr>
              <a:t>cpu</a:t>
            </a:r>
            <a:endParaRPr lang="en-US" sz="1200"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32100" y="1273810"/>
            <a:ext cx="2032635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1200">
                <a:solidFill>
                  <a:schemeClr val="tx1"/>
                </a:solidFill>
              </a:rPr>
              <a:t>node_export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23235" y="4726305"/>
            <a:ext cx="162814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farmer_plots</a:t>
            </a:r>
            <a:endParaRPr lang="en-US" altLang="zh-CN" sz="1200"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23235" y="3823335"/>
            <a:ext cx="1628140" cy="3238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chia_sync_status</a:t>
            </a:r>
            <a:endParaRPr lang="en-US" sz="1200"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023235" y="5173980"/>
            <a:ext cx="162814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sz="1200"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023235" y="4278630"/>
            <a:ext cx="1628140" cy="3238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farmer_conect</a:t>
            </a:r>
            <a:endParaRPr lang="en-US" altLang="zh-CN" sz="1200"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826385" y="3745230"/>
            <a:ext cx="2032635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1200">
                <a:solidFill>
                  <a:schemeClr val="tx1"/>
                </a:solidFill>
              </a:rPr>
              <a:t>pro</a:t>
            </a:r>
            <a:r>
              <a:rPr lang="en-US" altLang="zh-CN" sz="1200">
                <a:solidFill>
                  <a:schemeClr val="tx1"/>
                </a:solidFill>
              </a:rPr>
              <a:t>mtail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710295" y="1359535"/>
            <a:ext cx="1628140" cy="3238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eligible</a:t>
            </a:r>
            <a:endParaRPr lang="en-US" altLang="zh-CN" sz="1200"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710295" y="2254885"/>
            <a:ext cx="162814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sz="1200"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710295" y="2702560"/>
            <a:ext cx="162814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sz="1200">
              <a:sym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710295" y="1807210"/>
            <a:ext cx="162814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sz="1200">
              <a:sym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513445" y="1273810"/>
            <a:ext cx="2032635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pro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mtail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704580" y="3830955"/>
            <a:ext cx="1628140" cy="3238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error</a:t>
            </a:r>
            <a:endParaRPr lang="en-US" altLang="zh-CN" sz="1200">
              <a:sym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704580" y="4726305"/>
            <a:ext cx="162814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sz="1200">
              <a:sym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704580" y="5173980"/>
            <a:ext cx="162814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sz="1200">
              <a:sym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704580" y="4278630"/>
            <a:ext cx="162814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sz="1200"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507730" y="3745230"/>
            <a:ext cx="2032635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promtail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507730" y="331533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~/.chia/mainnet/log/debug.log</a:t>
            </a:r>
            <a:endParaRPr lang="zh-CN" altLang="en-US" sz="1000"/>
          </a:p>
        </p:txBody>
      </p:sp>
      <p:sp>
        <p:nvSpPr>
          <p:cNvPr id="51" name="文本框 50"/>
          <p:cNvSpPr txBox="1"/>
          <p:nvPr/>
        </p:nvSpPr>
        <p:spPr>
          <a:xfrm>
            <a:off x="8507730" y="578675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~/</a:t>
            </a:r>
            <a:r>
              <a:rPr lang="en-US" altLang="zh-CN" sz="1000"/>
              <a:t>Swar-Chia-Plot-Manager</a:t>
            </a:r>
            <a:r>
              <a:rPr lang="zh-CN" altLang="en-US" sz="1000"/>
              <a:t>/debug.log</a:t>
            </a:r>
            <a:endParaRPr lang="zh-CN" altLang="en-US" sz="1000"/>
          </a:p>
        </p:txBody>
      </p:sp>
      <p:sp>
        <p:nvSpPr>
          <p:cNvPr id="52" name="文本框 51"/>
          <p:cNvSpPr txBox="1"/>
          <p:nvPr/>
        </p:nvSpPr>
        <p:spPr>
          <a:xfrm>
            <a:off x="2826385" y="578675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~/.chia/mainnet/log/debug.log</a:t>
            </a:r>
            <a:endParaRPr lang="zh-CN" altLang="en-US" sz="1000"/>
          </a:p>
        </p:txBody>
      </p:sp>
      <p:sp>
        <p:nvSpPr>
          <p:cNvPr id="53" name="矩形 52"/>
          <p:cNvSpPr/>
          <p:nvPr/>
        </p:nvSpPr>
        <p:spPr>
          <a:xfrm>
            <a:off x="5634355" y="121920"/>
            <a:ext cx="1628140" cy="3238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ym typeface="+mn-ea"/>
              </a:rPr>
              <a:t>critical</a:t>
            </a:r>
            <a:r>
              <a:rPr lang="en-US" altLang="zh-CN" sz="1200">
                <a:sym typeface="+mn-ea"/>
              </a:rPr>
              <a:t>  </a:t>
            </a:r>
            <a:r>
              <a:rPr lang="zh-CN" altLang="en-US" sz="1000">
                <a:sym typeface="+mn-ea"/>
              </a:rPr>
              <a:t>紧急</a:t>
            </a:r>
            <a:endParaRPr lang="zh-CN" altLang="en-US" sz="1000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62495" y="121920"/>
            <a:ext cx="1628140" cy="323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 major </a:t>
            </a:r>
            <a:r>
              <a:rPr lang="en-US" altLang="zh-CN" sz="1000">
                <a:sym typeface="+mn-ea"/>
              </a:rPr>
              <a:t>重要</a:t>
            </a:r>
            <a:endParaRPr lang="en-US" altLang="zh-CN" sz="1000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890635" y="121920"/>
            <a:ext cx="1628140" cy="3238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warning </a:t>
            </a:r>
            <a:r>
              <a:rPr lang="en-US" altLang="zh-CN" sz="1000">
                <a:sym typeface="+mn-ea"/>
              </a:rPr>
              <a:t>次要</a:t>
            </a:r>
            <a:endParaRPr lang="en-US" altLang="zh-CN" sz="1000">
              <a:sym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518775" y="121920"/>
            <a:ext cx="162814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info </a:t>
            </a:r>
            <a:r>
              <a:rPr lang="zh-CN" altLang="en-US" sz="1000">
                <a:sym typeface="+mn-ea"/>
              </a:rPr>
              <a:t>信息</a:t>
            </a:r>
            <a:endParaRPr lang="zh-CN" altLang="en-US" sz="10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615" y="118110"/>
            <a:ext cx="12002770" cy="10093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groups:</a:t>
            </a:r>
            <a:endParaRPr lang="zh-CN" altLang="en-US" sz="1000"/>
          </a:p>
          <a:p>
            <a:r>
              <a:rPr lang="zh-CN" altLang="en-US" sz="1000"/>
              <a:t>    - name: 主机状态-监控告警</a:t>
            </a:r>
            <a:endParaRPr lang="zh-CN" altLang="en-US" sz="1000"/>
          </a:p>
          <a:p>
            <a:r>
              <a:rPr lang="zh-CN" altLang="en-US" sz="1000"/>
              <a:t>      rules:</a:t>
            </a:r>
            <a:endParaRPr lang="zh-CN" altLang="en-US" sz="1000"/>
          </a:p>
          <a:p>
            <a:r>
              <a:rPr lang="zh-CN" altLang="en-US" sz="1000"/>
              <a:t>      - alert: 主机状态</a:t>
            </a:r>
            <a:endParaRPr lang="zh-CN" altLang="en-US" sz="1000"/>
          </a:p>
          <a:p>
            <a:r>
              <a:rPr lang="zh-CN" altLang="en-US" sz="1000"/>
              <a:t>        expr: up == 0</a:t>
            </a:r>
            <a:endParaRPr lang="zh-CN" altLang="en-US" sz="1000"/>
          </a:p>
          <a:p>
            <a:r>
              <a:rPr lang="zh-CN" altLang="en-US" sz="1000"/>
              <a:t>        for: 1m</a:t>
            </a:r>
            <a:endParaRPr lang="zh-CN" altLang="en-US" sz="1000"/>
          </a:p>
          <a:p>
            <a:r>
              <a:rPr lang="zh-CN" altLang="en-US" sz="1000"/>
              <a:t>        labels:</a:t>
            </a:r>
            <a:endParaRPr lang="zh-CN" altLang="en-US" sz="1000"/>
          </a:p>
          <a:p>
            <a:r>
              <a:rPr lang="zh-CN" altLang="en-US" sz="1000"/>
              <a:t>          status: 非常严重</a:t>
            </a:r>
            <a:endParaRPr lang="zh-CN" altLang="en-US" sz="1000"/>
          </a:p>
          <a:p>
            <a:r>
              <a:rPr lang="zh-CN" altLang="en-US" sz="1000"/>
              <a:t>        annotations:</a:t>
            </a:r>
            <a:endParaRPr lang="zh-CN" altLang="en-US" sz="1000"/>
          </a:p>
          <a:p>
            <a:r>
              <a:rPr lang="zh-CN" altLang="en-US" sz="1000"/>
              <a:t>          summary: "{{$labels.instance}}:服务器宕机"</a:t>
            </a:r>
            <a:endParaRPr lang="zh-CN" altLang="en-US" sz="1000"/>
          </a:p>
          <a:p>
            <a:r>
              <a:rPr lang="zh-CN" altLang="en-US" sz="1000"/>
              <a:t>          description: "{{$labels.instance}}:服务器延时超过5分钟"</a:t>
            </a:r>
            <a:endParaRPr lang="zh-CN" altLang="en-US" sz="1000"/>
          </a:p>
          <a:p>
            <a:r>
              <a:rPr lang="zh-CN" altLang="en-US" sz="1000"/>
              <a:t>      </a:t>
            </a:r>
            <a:endParaRPr lang="zh-CN" altLang="en-US" sz="1000"/>
          </a:p>
          <a:p>
            <a:r>
              <a:rPr lang="zh-CN" altLang="en-US" sz="1000"/>
              <a:t>      - alert: CPU使用情况</a:t>
            </a:r>
            <a:endParaRPr lang="zh-CN" altLang="en-US" sz="1000"/>
          </a:p>
          <a:p>
            <a:r>
              <a:rPr lang="zh-CN" altLang="en-US" sz="1000"/>
              <a:t>        expr: 100-(avg(irate(node_cpu_seconds_total{mode="idle"}[5m])) by(instance)* 100) &gt; 80</a:t>
            </a:r>
            <a:endParaRPr lang="zh-CN" altLang="en-US" sz="1000"/>
          </a:p>
          <a:p>
            <a:r>
              <a:rPr lang="zh-CN" altLang="en-US" sz="1000"/>
              <a:t>        for: 1m</a:t>
            </a:r>
            <a:endParaRPr lang="zh-CN" altLang="en-US" sz="1000"/>
          </a:p>
          <a:p>
            <a:r>
              <a:rPr lang="zh-CN" altLang="en-US" sz="1000"/>
              <a:t>        labels:</a:t>
            </a:r>
            <a:endParaRPr lang="zh-CN" altLang="en-US" sz="1000"/>
          </a:p>
          <a:p>
            <a:r>
              <a:rPr lang="zh-CN" altLang="en-US" sz="1000"/>
              <a:t>          status: 一般告警</a:t>
            </a:r>
            <a:endParaRPr lang="zh-CN" altLang="en-US" sz="1000"/>
          </a:p>
          <a:p>
            <a:r>
              <a:rPr lang="zh-CN" altLang="en-US" sz="1000"/>
              <a:t>        annotations:</a:t>
            </a:r>
            <a:endParaRPr lang="zh-CN" altLang="en-US" sz="1000"/>
          </a:p>
          <a:p>
            <a:r>
              <a:rPr lang="zh-CN" altLang="en-US" sz="1000"/>
              <a:t>          summary: "{{$labels.mountpoint}} CPU使用率过高！"</a:t>
            </a:r>
            <a:endParaRPr lang="zh-CN" altLang="en-US" sz="1000"/>
          </a:p>
          <a:p>
            <a:r>
              <a:rPr lang="zh-CN" altLang="en-US" sz="1000"/>
              <a:t>          description: "{{$labels.mountpoint }} CPU使用大于80%(目前使用:{{$value}}%)"</a:t>
            </a:r>
            <a:endParaRPr lang="zh-CN" altLang="en-US" sz="1000"/>
          </a:p>
          <a:p>
            <a:r>
              <a:rPr lang="zh-CN" altLang="en-US" sz="1000"/>
              <a:t>  </a:t>
            </a:r>
            <a:endParaRPr lang="zh-CN" altLang="en-US" sz="1000"/>
          </a:p>
          <a:p>
            <a:r>
              <a:rPr lang="zh-CN" altLang="en-US" sz="1000"/>
              <a:t>      - alert: 内存使用</a:t>
            </a:r>
            <a:endParaRPr lang="zh-CN" altLang="en-US" sz="1000"/>
          </a:p>
          <a:p>
            <a:r>
              <a:rPr lang="zh-CN" altLang="en-US" sz="1000"/>
              <a:t>        expr: round(100- node_memory_MemAvailable_bytes/node_memory_MemTotal_bytes*100) &gt; 90</a:t>
            </a:r>
            <a:endParaRPr lang="zh-CN" altLang="en-US" sz="1000"/>
          </a:p>
          <a:p>
            <a:r>
              <a:rPr lang="zh-CN" altLang="en-US" sz="1000"/>
              <a:t>        for: 1m</a:t>
            </a:r>
            <a:endParaRPr lang="zh-CN" altLang="en-US" sz="1000"/>
          </a:p>
          <a:p>
            <a:r>
              <a:rPr lang="zh-CN" altLang="en-US" sz="1000"/>
              <a:t>        labels:</a:t>
            </a:r>
            <a:endParaRPr lang="zh-CN" altLang="en-US" sz="1000"/>
          </a:p>
          <a:p>
            <a:r>
              <a:rPr lang="zh-CN" altLang="en-US" sz="1000"/>
              <a:t>          severity: warning</a:t>
            </a:r>
            <a:endParaRPr lang="zh-CN" altLang="en-US" sz="1000"/>
          </a:p>
          <a:p>
            <a:r>
              <a:rPr lang="zh-CN" altLang="en-US" sz="1000"/>
              <a:t>        annotations:</a:t>
            </a:r>
            <a:endParaRPr lang="zh-CN" altLang="en-US" sz="1000"/>
          </a:p>
          <a:p>
            <a:r>
              <a:rPr lang="zh-CN" altLang="en-US" sz="1000"/>
              <a:t>          summary: "内存使用率过高"</a:t>
            </a:r>
            <a:endParaRPr lang="zh-CN" altLang="en-US" sz="1000"/>
          </a:p>
          <a:p>
            <a:r>
              <a:rPr lang="zh-CN" altLang="en-US" sz="1000"/>
              <a:t>          description: "当前使用率{{ $value }}%"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  - alert: IO性能</a:t>
            </a:r>
            <a:endParaRPr lang="zh-CN" altLang="en-US" sz="1000"/>
          </a:p>
          <a:p>
            <a:r>
              <a:rPr lang="zh-CN" altLang="en-US" sz="1000"/>
              <a:t>        expr: 100-(avg(irate(node_disk_io_time_seconds_total[1m])) by(instance)* 100) &lt; 60</a:t>
            </a:r>
            <a:endParaRPr lang="zh-CN" altLang="en-US" sz="1000"/>
          </a:p>
          <a:p>
            <a:r>
              <a:rPr lang="zh-CN" altLang="en-US" sz="1000"/>
              <a:t>        for: 1m</a:t>
            </a:r>
            <a:endParaRPr lang="zh-CN" altLang="en-US" sz="1000"/>
          </a:p>
          <a:p>
            <a:r>
              <a:rPr lang="zh-CN" altLang="en-US" sz="1000"/>
              <a:t>        labels:</a:t>
            </a:r>
            <a:endParaRPr lang="zh-CN" altLang="en-US" sz="1000"/>
          </a:p>
          <a:p>
            <a:r>
              <a:rPr lang="zh-CN" altLang="en-US" sz="1000"/>
              <a:t>          status: 严重告警</a:t>
            </a:r>
            <a:endParaRPr lang="zh-CN" altLang="en-US" sz="1000"/>
          </a:p>
          <a:p>
            <a:r>
              <a:rPr lang="zh-CN" altLang="en-US" sz="1000"/>
              <a:t>        annotations:</a:t>
            </a:r>
            <a:endParaRPr lang="zh-CN" altLang="en-US" sz="1000"/>
          </a:p>
          <a:p>
            <a:r>
              <a:rPr lang="zh-CN" altLang="en-US" sz="1000"/>
              <a:t>          summary: "{{$labels.mountpoint}} 流入磁盘IO使用率过高！"</a:t>
            </a:r>
            <a:endParaRPr lang="zh-CN" altLang="en-US" sz="1000"/>
          </a:p>
          <a:p>
            <a:r>
              <a:rPr lang="zh-CN" altLang="en-US" sz="1000"/>
              <a:t>          description: "{{$labels.mountpoint }} 流入磁盘IO大于60%(目前使用:{{$value}})"</a:t>
            </a:r>
            <a:endParaRPr lang="zh-CN" altLang="en-US" sz="1000"/>
          </a:p>
          <a:p>
            <a:r>
              <a:rPr lang="zh-CN" altLang="en-US" sz="1000"/>
              <a:t> </a:t>
            </a:r>
            <a:endParaRPr lang="zh-CN" altLang="en-US" sz="1000"/>
          </a:p>
          <a:p>
            <a:r>
              <a:rPr lang="zh-CN" altLang="en-US" sz="1000"/>
              <a:t>      - alert: 网络</a:t>
            </a:r>
            <a:endParaRPr lang="zh-CN" altLang="en-US" sz="1000"/>
          </a:p>
          <a:p>
            <a:r>
              <a:rPr lang="zh-CN" altLang="en-US" sz="1000"/>
              <a:t>        expr: ((sum(rate (node_network_receive_bytes_total{device!~'tap.*|veth.*|br.*|docker.*|virbr*|lo*'}[5m])) by (instance)) / 100) &gt; 102400</a:t>
            </a:r>
            <a:endParaRPr lang="zh-CN" altLang="en-US" sz="1000"/>
          </a:p>
          <a:p>
            <a:r>
              <a:rPr lang="zh-CN" altLang="en-US" sz="1000"/>
              <a:t>        for: 1m</a:t>
            </a:r>
            <a:endParaRPr lang="zh-CN" altLang="en-US" sz="1000"/>
          </a:p>
          <a:p>
            <a:r>
              <a:rPr lang="zh-CN" altLang="en-US" sz="1000"/>
              <a:t>        labels:</a:t>
            </a:r>
            <a:endParaRPr lang="zh-CN" altLang="en-US" sz="1000"/>
          </a:p>
          <a:p>
            <a:r>
              <a:rPr lang="zh-CN" altLang="en-US" sz="1000"/>
              <a:t>          status: 严重告警</a:t>
            </a:r>
            <a:endParaRPr lang="zh-CN" altLang="en-US" sz="1000"/>
          </a:p>
          <a:p>
            <a:r>
              <a:rPr lang="zh-CN" altLang="en-US" sz="1000"/>
              <a:t>        annotations:</a:t>
            </a:r>
            <a:endParaRPr lang="zh-CN" altLang="en-US" sz="1000"/>
          </a:p>
          <a:p>
            <a:r>
              <a:rPr lang="zh-CN" altLang="en-US" sz="1000"/>
              <a:t>          summary: "{{$labels.mountpoint}} 流入网络带宽过高！"</a:t>
            </a:r>
            <a:endParaRPr lang="zh-CN" altLang="en-US" sz="1000"/>
          </a:p>
          <a:p>
            <a:r>
              <a:rPr lang="zh-CN" altLang="en-US" sz="1000"/>
              <a:t>          description: "{{$labels.mountpoint }}流入网络带宽持续2分钟高于100M. RX带宽使用率{{$value}}"</a:t>
            </a:r>
            <a:endParaRPr lang="zh-CN" altLang="en-US" sz="1000"/>
          </a:p>
          <a:p>
            <a:r>
              <a:rPr lang="zh-CN" altLang="en-US" sz="1000"/>
              <a:t>      </a:t>
            </a:r>
            <a:endParaRPr lang="zh-CN" altLang="en-US" sz="1000"/>
          </a:p>
          <a:p>
            <a:r>
              <a:rPr lang="zh-CN" altLang="en-US" sz="1000"/>
              <a:t>      - alert: TCP会话</a:t>
            </a:r>
            <a:endParaRPr lang="zh-CN" altLang="en-US" sz="1000"/>
          </a:p>
          <a:p>
            <a:r>
              <a:rPr lang="zh-CN" altLang="en-US" sz="1000"/>
              <a:t>        expr: node_netstat_Tcp_CurrEstab &gt; 1000</a:t>
            </a:r>
            <a:endParaRPr lang="zh-CN" altLang="en-US" sz="1000"/>
          </a:p>
          <a:p>
            <a:r>
              <a:rPr lang="zh-CN" altLang="en-US" sz="1000"/>
              <a:t>        for: 1m</a:t>
            </a:r>
            <a:endParaRPr lang="zh-CN" altLang="en-US" sz="1000"/>
          </a:p>
          <a:p>
            <a:r>
              <a:rPr lang="zh-CN" altLang="en-US" sz="1000"/>
              <a:t>        labels:</a:t>
            </a:r>
            <a:endParaRPr lang="zh-CN" altLang="en-US" sz="1000"/>
          </a:p>
          <a:p>
            <a:r>
              <a:rPr lang="zh-CN" altLang="en-US" sz="1000"/>
              <a:t>          status: 严重告警</a:t>
            </a:r>
            <a:endParaRPr lang="zh-CN" altLang="en-US" sz="1000"/>
          </a:p>
          <a:p>
            <a:r>
              <a:rPr lang="zh-CN" altLang="en-US" sz="1000"/>
              <a:t>        annotations:</a:t>
            </a:r>
            <a:endParaRPr lang="zh-CN" altLang="en-US" sz="1000"/>
          </a:p>
          <a:p>
            <a:r>
              <a:rPr lang="zh-CN" altLang="en-US" sz="1000"/>
              <a:t>          summary: "{{$labels.mountpoint}} TCP_ESTABLISHED过高！"</a:t>
            </a:r>
            <a:endParaRPr lang="zh-CN" altLang="en-US" sz="1000"/>
          </a:p>
          <a:p>
            <a:r>
              <a:rPr lang="zh-CN" altLang="en-US" sz="1000"/>
              <a:t>          description: "{{$labels.mountpoint }} TCP_ESTABLISHED大于1000%(目前使用:{{$value}}%)"</a:t>
            </a:r>
            <a:endParaRPr lang="zh-CN" altLang="en-US" sz="1000"/>
          </a:p>
          <a:p>
            <a:r>
              <a:rPr lang="zh-CN" altLang="en-US" sz="1000"/>
              <a:t> </a:t>
            </a:r>
            <a:endParaRPr lang="zh-CN" altLang="en-US" sz="1000"/>
          </a:p>
          <a:p>
            <a:r>
              <a:rPr lang="zh-CN" altLang="en-US" sz="1000"/>
              <a:t>      - alert: 磁盘容量</a:t>
            </a:r>
            <a:endParaRPr lang="zh-CN" altLang="en-US" sz="1000"/>
          </a:p>
          <a:p>
            <a:r>
              <a:rPr lang="zh-CN" altLang="en-US" sz="1000"/>
              <a:t>        expr: 100-(node_filesystem_free_bytes{fstype=~"ext4|xfs"}/node_filesystem_size_bytes {fstype=~"ext4|xfs"}*100) &gt; 80</a:t>
            </a:r>
            <a:endParaRPr lang="zh-CN" altLang="en-US" sz="1000"/>
          </a:p>
          <a:p>
            <a:r>
              <a:rPr lang="zh-CN" altLang="en-US" sz="1000"/>
              <a:t>        for: 1m</a:t>
            </a:r>
            <a:endParaRPr lang="zh-CN" altLang="en-US" sz="1000"/>
          </a:p>
          <a:p>
            <a:r>
              <a:rPr lang="zh-CN" altLang="en-US" sz="1000"/>
              <a:t>        labels:</a:t>
            </a:r>
            <a:endParaRPr lang="zh-CN" altLang="en-US" sz="1000"/>
          </a:p>
          <a:p>
            <a:r>
              <a:rPr lang="zh-CN" altLang="en-US" sz="1000"/>
              <a:t>          status: 严重告警</a:t>
            </a:r>
            <a:endParaRPr lang="zh-CN" altLang="en-US" sz="1000"/>
          </a:p>
          <a:p>
            <a:r>
              <a:rPr lang="zh-CN" altLang="en-US" sz="1000"/>
              <a:t>        annotations:</a:t>
            </a:r>
            <a:endParaRPr lang="zh-CN" altLang="en-US" sz="1000"/>
          </a:p>
          <a:p>
            <a:r>
              <a:rPr lang="zh-CN" altLang="en-US" sz="1000"/>
              <a:t>          summary: "{{$labels.mountpoint}} 磁盘分区使用率过高！"</a:t>
            </a:r>
            <a:endParaRPr lang="zh-CN" altLang="en-US" sz="1000"/>
          </a:p>
          <a:p>
            <a:r>
              <a:rPr lang="zh-CN" altLang="en-US" sz="1000"/>
              <a:t>          description: "{{$labels.mountpoint }} 磁盘分区使用大于80%(目前使用:{{$value}}%)"</a:t>
            </a:r>
            <a:endParaRPr lang="zh-CN" alt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615" y="565150"/>
            <a:ext cx="1200277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# groups：组告警</a:t>
            </a:r>
            <a:endParaRPr lang="zh-CN" altLang="en-US" sz="1000"/>
          </a:p>
          <a:p>
            <a:r>
              <a:rPr lang="zh-CN" altLang="en-US" sz="1000"/>
              <a:t>groups:</a:t>
            </a:r>
            <a:endParaRPr lang="zh-CN" altLang="en-US" sz="1000"/>
          </a:p>
          <a:p>
            <a:r>
              <a:rPr lang="zh-CN" altLang="en-US" sz="1000"/>
              <a:t># name：组名。报警规则组名称</a:t>
            </a:r>
            <a:endParaRPr lang="zh-CN" altLang="en-US" sz="1000"/>
          </a:p>
          <a:p>
            <a:r>
              <a:rPr lang="zh-CN" altLang="en-US" sz="1000"/>
              <a:t>- name: general.rules</a:t>
            </a:r>
            <a:endParaRPr lang="zh-CN" altLang="en-US" sz="1000"/>
          </a:p>
          <a:p>
            <a:r>
              <a:rPr lang="zh-CN" altLang="en-US" sz="1000"/>
              <a:t>  # rules：定义角色</a:t>
            </a:r>
            <a:endParaRPr lang="zh-CN" altLang="en-US" sz="1000"/>
          </a:p>
          <a:p>
            <a:r>
              <a:rPr lang="zh-CN" altLang="en-US" sz="1000"/>
              <a:t>  rules:</a:t>
            </a:r>
            <a:endParaRPr lang="zh-CN" altLang="en-US" sz="1000"/>
          </a:p>
          <a:p>
            <a:r>
              <a:rPr lang="zh-CN" altLang="en-US" sz="1000"/>
              <a:t>  # alert：告警名称。 任何实例5分钟内无法访问发出告警</a:t>
            </a:r>
            <a:endParaRPr lang="zh-CN" altLang="en-US" sz="1000"/>
          </a:p>
          <a:p>
            <a:r>
              <a:rPr lang="zh-CN" altLang="en-US" sz="1000"/>
              <a:t>  - alert: NodeFilesystemUsage</a:t>
            </a:r>
            <a:endParaRPr lang="zh-CN" altLang="en-US" sz="1000"/>
          </a:p>
          <a:p>
            <a:r>
              <a:rPr lang="zh-CN" altLang="en-US" sz="1000"/>
              <a:t>    # expr：表达式。 获取磁盘使用率 大于百分之80 触发</a:t>
            </a:r>
            <a:endParaRPr lang="zh-CN" altLang="en-US" sz="1000"/>
          </a:p>
          <a:p>
            <a:r>
              <a:rPr lang="zh-CN" altLang="en-US" sz="1000"/>
              <a:t>    expr: 100 - (node_filesystem_free_bytes{mountpoint="/",fstype=~"ext4|xfs"} / node_filesystem_size_bytes{fstype=~"ext4|xfs"} * 100) &gt; 80</a:t>
            </a:r>
            <a:endParaRPr lang="zh-CN" altLang="en-US" sz="1000"/>
          </a:p>
          <a:p>
            <a:r>
              <a:rPr lang="zh-CN" altLang="en-US" sz="1000"/>
              <a:t>    # for：持续时间。 表示持续一分钟获取不到信息，则触发报警。0表示不使用持续时间</a:t>
            </a:r>
            <a:endParaRPr lang="zh-CN" altLang="en-US" sz="1000"/>
          </a:p>
          <a:p>
            <a:r>
              <a:rPr lang="zh-CN" altLang="en-US" sz="1000"/>
              <a:t>    for: 1m</a:t>
            </a:r>
            <a:endParaRPr lang="zh-CN" altLang="en-US" sz="1000"/>
          </a:p>
          <a:p>
            <a:r>
              <a:rPr lang="zh-CN" altLang="en-US" sz="1000"/>
              <a:t>    # labels：定义当前告警规则级别</a:t>
            </a:r>
            <a:endParaRPr lang="zh-CN" altLang="en-US" sz="1000"/>
          </a:p>
          <a:p>
            <a:r>
              <a:rPr lang="zh-CN" altLang="en-US" sz="1000"/>
              <a:t>    labels:</a:t>
            </a:r>
            <a:endParaRPr lang="zh-CN" altLang="en-US" sz="1000"/>
          </a:p>
          <a:p>
            <a:r>
              <a:rPr lang="zh-CN" altLang="en-US" sz="1000"/>
              <a:t>      # severity: 指定告警级别。</a:t>
            </a:r>
            <a:endParaRPr lang="zh-CN" altLang="en-US" sz="1000"/>
          </a:p>
          <a:p>
            <a:r>
              <a:rPr lang="zh-CN" altLang="en-US" sz="1000"/>
              <a:t>      severity: warning</a:t>
            </a:r>
            <a:endParaRPr lang="zh-CN" altLang="en-US" sz="1000"/>
          </a:p>
          <a:p>
            <a:r>
              <a:rPr lang="zh-CN" altLang="en-US" sz="1000"/>
              <a:t>    # annotations: 注释 告警通知</a:t>
            </a:r>
            <a:endParaRPr lang="zh-CN" altLang="en-US" sz="1000"/>
          </a:p>
          <a:p>
            <a:r>
              <a:rPr lang="zh-CN" altLang="en-US" sz="1000"/>
              <a:t>    annotations:</a:t>
            </a:r>
            <a:endParaRPr lang="zh-CN" altLang="en-US" sz="1000"/>
          </a:p>
          <a:p>
            <a:r>
              <a:rPr lang="zh-CN" altLang="en-US" sz="1000"/>
              <a:t>      # 调用标签具体指附加通知信息</a:t>
            </a:r>
            <a:endParaRPr lang="zh-CN" altLang="en-US" sz="1000"/>
          </a:p>
          <a:p>
            <a:r>
              <a:rPr lang="zh-CN" altLang="en-US" sz="1000"/>
              <a:t>      summary: "Instance {{ $labels.instance  }} ：{{ $labels.mountpoint }} 分区使用率过高" # 自定义摘要</a:t>
            </a:r>
            <a:endParaRPr lang="zh-CN" altLang="en-US" sz="1000"/>
          </a:p>
          <a:p>
            <a:r>
              <a:rPr lang="zh-CN" altLang="en-US" sz="1000"/>
              <a:t>      description: "{{ $labels.instance  }} ： {{ $labels.job  }} ：{{ $labels.mountpoint  }} 这个分区使用大于百分之80% (当前值：{{ $value }})" # 自定义具体描述</a:t>
            </a:r>
            <a:endParaRPr lang="zh-CN" altLang="en-US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" y="1170940"/>
            <a:ext cx="7409180" cy="211709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629285" y="3524250"/>
          <a:ext cx="741172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344"/>
                <a:gridCol w="1482344"/>
                <a:gridCol w="1482344"/>
                <a:gridCol w="1482344"/>
                <a:gridCol w="1482344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矿机</a:t>
                      </a:r>
                      <a:r>
                        <a:rPr lang="zh-CN" altLang="en-US" sz="1000"/>
                        <a:t>名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状态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昨日</a:t>
                      </a:r>
                      <a:r>
                        <a:rPr lang="zh-CN" altLang="en-US" sz="1000"/>
                        <a:t>算力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当前算力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最后更新时间</a:t>
                      </a:r>
                      <a:endParaRPr lang="zh-CN" altLang="en-US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h01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在线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309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320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2021-06-01 11</a:t>
                      </a:r>
                      <a:r>
                        <a:rPr lang="zh-CN" altLang="en-US" sz="1000"/>
                        <a:t>：</a:t>
                      </a:r>
                      <a:r>
                        <a:rPr lang="en-US" altLang="zh-CN" sz="1000"/>
                        <a:t>33</a:t>
                      </a:r>
                      <a:endParaRPr lang="en-US" altLang="zh-CN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h02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离线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169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179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2021-06-01 11</a:t>
                      </a:r>
                      <a:r>
                        <a:rPr lang="zh-CN" altLang="en-US" sz="1000">
                          <a:sym typeface="+mn-ea"/>
                        </a:rPr>
                        <a:t>：</a:t>
                      </a:r>
                      <a:r>
                        <a:rPr lang="en-US" altLang="zh-CN" sz="1000">
                          <a:sym typeface="+mn-ea"/>
                        </a:rPr>
                        <a:t>33</a:t>
                      </a:r>
                      <a:endParaRPr lang="zh-CN" altLang="en-US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10" y="0"/>
            <a:ext cx="7412355" cy="1066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577705" y="2844800"/>
            <a:ext cx="10852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Harvester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" y="1170940"/>
            <a:ext cx="7409180" cy="211709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629285" y="3524250"/>
          <a:ext cx="741172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344"/>
                <a:gridCol w="1482344"/>
                <a:gridCol w="1482344"/>
                <a:gridCol w="1482344"/>
                <a:gridCol w="1482344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矿机名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状态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昨日</a:t>
                      </a:r>
                      <a:r>
                        <a:rPr lang="zh-CN" altLang="en-US" sz="1000"/>
                        <a:t>算力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今日</a:t>
                      </a:r>
                      <a:r>
                        <a:rPr lang="zh-CN" altLang="en-US" sz="1000"/>
                        <a:t>算力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最后更新时间</a:t>
                      </a:r>
                      <a:endParaRPr lang="zh-CN" altLang="en-US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p01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在线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14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25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2021-06-01 11</a:t>
                      </a:r>
                      <a:r>
                        <a:rPr lang="zh-CN" altLang="en-US" sz="1000"/>
                        <a:t>：</a:t>
                      </a:r>
                      <a:r>
                        <a:rPr lang="en-US" altLang="zh-CN" sz="1000"/>
                        <a:t>33</a:t>
                      </a:r>
                      <a:endParaRPr lang="en-US" altLang="zh-CN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p02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离线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21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19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2021-06-01 11</a:t>
                      </a:r>
                      <a:r>
                        <a:rPr lang="zh-CN" altLang="en-US" sz="1000">
                          <a:sym typeface="+mn-ea"/>
                        </a:rPr>
                        <a:t>：</a:t>
                      </a:r>
                      <a:r>
                        <a:rPr lang="en-US" altLang="zh-CN" sz="1000">
                          <a:sym typeface="+mn-ea"/>
                        </a:rPr>
                        <a:t>33</a:t>
                      </a:r>
                      <a:endParaRPr lang="zh-CN" altLang="en-US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85" y="0"/>
            <a:ext cx="7412355" cy="10668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736455" y="2774315"/>
            <a:ext cx="8153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Plotter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3545</Words>
  <Application>WPS 演示</Application>
  <PresentationFormat>Widescreen</PresentationFormat>
  <Paragraphs>244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微软雅黑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boche</cp:lastModifiedBy>
  <cp:revision>8</cp:revision>
  <dcterms:created xsi:type="dcterms:W3CDTF">2021-06-01T03:06:00Z</dcterms:created>
  <dcterms:modified xsi:type="dcterms:W3CDTF">2021-06-04T02:30:42Z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2052-11.2.0.10132</vt:lpwstr>
  </property>
</Properties>
</file>