
<file path=[Content_Types].xml><?xml version="1.0" encoding="utf-8"?>
<Types xmlns="http://schemas.openxmlformats.org/package/2006/content-types">
  <Default Extension="mp3" ContentType="audio/mpe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70" r:id="rId2"/>
    <p:sldId id="411" r:id="rId3"/>
    <p:sldId id="439" r:id="rId4"/>
    <p:sldId id="466" r:id="rId5"/>
    <p:sldId id="467" r:id="rId6"/>
    <p:sldId id="468" r:id="rId7"/>
    <p:sldId id="469" r:id="rId8"/>
    <p:sldId id="470" r:id="rId9"/>
    <p:sldId id="471" r:id="rId10"/>
    <p:sldId id="450" r:id="rId11"/>
    <p:sldId id="472" r:id="rId12"/>
    <p:sldId id="474" r:id="rId13"/>
    <p:sldId id="475" r:id="rId14"/>
    <p:sldId id="476" r:id="rId15"/>
    <p:sldId id="477" r:id="rId16"/>
    <p:sldId id="473" r:id="rId17"/>
    <p:sldId id="437" r:id="rId18"/>
    <p:sldId id="456" r:id="rId19"/>
    <p:sldId id="479" r:id="rId20"/>
    <p:sldId id="457" r:id="rId21"/>
    <p:sldId id="480" r:id="rId22"/>
    <p:sldId id="459" r:id="rId23"/>
    <p:sldId id="478" r:id="rId24"/>
    <p:sldId id="455" r:id="rId25"/>
    <p:sldId id="436" r:id="rId26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9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A5D"/>
    <a:srgbClr val="38B1BF"/>
    <a:srgbClr val="00458E"/>
    <a:srgbClr val="8B8B8B"/>
    <a:srgbClr val="B11212"/>
    <a:srgbClr val="F5F5F5"/>
    <a:srgbClr val="022A4F"/>
    <a:srgbClr val="007ADE"/>
    <a:srgbClr val="0885DA"/>
    <a:srgbClr val="297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 varScale="1">
        <p:scale>
          <a:sx n="87" d="100"/>
          <a:sy n="87" d="100"/>
        </p:scale>
        <p:origin x="691" y="77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341033" y="2617957"/>
            <a:ext cx="5748655" cy="92331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翻转课堂</a:t>
            </a:r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5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349371" y="4778722"/>
            <a:ext cx="191427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390" y="1311295"/>
            <a:ext cx="4064308" cy="5548293"/>
          </a:xfrm>
          <a:prstGeom prst="rect">
            <a:avLst/>
          </a:prstGeom>
        </p:spPr>
      </p:pic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694606" y="909514"/>
            <a:ext cx="6100901" cy="522509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名称（唯一）</a:t>
            </a:r>
            <a:endParaRPr lang="en-US" altLang="zh-CN" sz="24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简单名：一个单独的名称  </a:t>
            </a:r>
            <a:r>
              <a:rPr lang="en-US" altLang="zh-CN" sz="24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endParaRPr lang="en-US" altLang="zh-CN" sz="24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全名：类名前面加上包的名称 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4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可见性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属性名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：类型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][=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初始值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属性字符串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</a:t>
            </a:r>
            <a:r>
              <a:rPr lang="en-US" altLang="zh-CN" sz="24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操作：     </a:t>
            </a:r>
            <a:endParaRPr lang="en-US" altLang="zh-CN" sz="24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可见性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][(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参数表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)][: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返回类型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][{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属性字符串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}]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400" dirty="0" err="1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4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:void</a:t>
            </a:r>
            <a:endParaRPr lang="en-US" altLang="zh-CN" sz="24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206068" y="1269554"/>
            <a:ext cx="7776864" cy="4896544"/>
            <a:chOff x="1285643" y="1772435"/>
            <a:chExt cx="7135479" cy="357266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矩形 11"/>
          <p:cNvSpPr/>
          <p:nvPr/>
        </p:nvSpPr>
        <p:spPr>
          <a:xfrm>
            <a:off x="2422798" y="1989634"/>
            <a:ext cx="6092825" cy="24560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>
                <a:solidFill>
                  <a:srgbClr val="FFC000"/>
                </a:solidFill>
              </a:rPr>
              <a:t>类之间的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关系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依赖关系</a:t>
            </a: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关联</a:t>
            </a:r>
            <a:r>
              <a:rPr lang="zh-CN" altLang="en-US" sz="2400" dirty="0"/>
              <a:t>关系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泛化</a:t>
            </a:r>
            <a:r>
              <a:rPr lang="zh-CN" altLang="en-US" sz="2400" dirty="0"/>
              <a:t>关系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实现</a:t>
            </a:r>
            <a:r>
              <a:rPr lang="zh-CN" altLang="en-US" sz="2400" dirty="0"/>
              <a:t>关系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07573965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206068" y="1269554"/>
            <a:ext cx="7776864" cy="4896544"/>
            <a:chOff x="1285643" y="1772435"/>
            <a:chExt cx="7135479" cy="357266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矩形 11"/>
          <p:cNvSpPr/>
          <p:nvPr/>
        </p:nvSpPr>
        <p:spPr>
          <a:xfrm>
            <a:off x="2422798" y="1989634"/>
            <a:ext cx="7344816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依赖关系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可以理解为类</a:t>
            </a:r>
            <a:r>
              <a:rPr lang="en-US" altLang="zh-CN" dirty="0"/>
              <a:t>A</a:t>
            </a:r>
            <a:r>
              <a:rPr lang="zh-CN" altLang="en-US" dirty="0"/>
              <a:t>里面用到了类</a:t>
            </a:r>
            <a:r>
              <a:rPr lang="en-US" altLang="zh-CN" dirty="0"/>
              <a:t>B</a:t>
            </a:r>
            <a:r>
              <a:rPr lang="zh-CN" altLang="en-US" dirty="0"/>
              <a:t>，所以类</a:t>
            </a:r>
            <a:r>
              <a:rPr lang="en-US" altLang="zh-CN" dirty="0"/>
              <a:t>A</a:t>
            </a:r>
            <a:r>
              <a:rPr lang="zh-CN" altLang="en-US" dirty="0"/>
              <a:t>依赖于类</a:t>
            </a:r>
            <a:r>
              <a:rPr lang="en-US" altLang="zh-CN" dirty="0"/>
              <a:t>B</a:t>
            </a:r>
            <a:r>
              <a:rPr lang="zh-CN" altLang="en-US" dirty="0"/>
              <a:t>，这种关系是临时性的，很弱的一种关系。在代码上的表现为类</a:t>
            </a:r>
            <a:r>
              <a:rPr lang="en-US" altLang="zh-CN" dirty="0"/>
              <a:t>B</a:t>
            </a:r>
            <a:r>
              <a:rPr lang="zh-CN" altLang="en-US" dirty="0"/>
              <a:t>作为参数在类</a:t>
            </a:r>
            <a:r>
              <a:rPr lang="en-US" altLang="zh-CN" dirty="0"/>
              <a:t>A</a:t>
            </a:r>
            <a:r>
              <a:rPr lang="zh-CN" altLang="en-US" dirty="0"/>
              <a:t>当中使用。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56" y="3592549"/>
            <a:ext cx="3772033" cy="25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9568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206068" y="1269554"/>
            <a:ext cx="7776864" cy="4896544"/>
            <a:chOff x="1285643" y="1772435"/>
            <a:chExt cx="7135479" cy="357266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矩形 11"/>
          <p:cNvSpPr/>
          <p:nvPr/>
        </p:nvSpPr>
        <p:spPr>
          <a:xfrm>
            <a:off x="2422798" y="1989634"/>
            <a:ext cx="7344816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关联关系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比依赖的关系要强，属于长期性的，双方的关系是平等的。在代码上的表现是类</a:t>
            </a:r>
            <a:r>
              <a:rPr lang="en-US" altLang="zh-CN" dirty="0"/>
              <a:t>B</a:t>
            </a:r>
            <a:r>
              <a:rPr lang="zh-CN" altLang="en-US" dirty="0"/>
              <a:t>作为类</a:t>
            </a:r>
            <a:r>
              <a:rPr lang="en-US" altLang="zh-CN" dirty="0"/>
              <a:t>A</a:t>
            </a:r>
            <a:r>
              <a:rPr lang="zh-CN" altLang="en-US" dirty="0"/>
              <a:t>的属性出现。 </a:t>
            </a:r>
            <a:endParaRPr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449" y="3728865"/>
            <a:ext cx="4319786" cy="2437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235" y="3728865"/>
            <a:ext cx="3295793" cy="17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7971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206068" y="1269554"/>
            <a:ext cx="7776864" cy="4896544"/>
            <a:chOff x="1285643" y="1772435"/>
            <a:chExt cx="7135479" cy="357266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矩形 11"/>
          <p:cNvSpPr/>
          <p:nvPr/>
        </p:nvSpPr>
        <p:spPr>
          <a:xfrm>
            <a:off x="2422798" y="1989634"/>
            <a:ext cx="7344816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泛化</a:t>
            </a:r>
            <a:r>
              <a:rPr lang="zh-CN" altLang="en-US" sz="2400" dirty="0" smtClean="0"/>
              <a:t>关系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是一种继承关系，表示一般与特殊的关系，它指定了子类如何特化父类的所有特征和行为。例如：老虎是动物的一种，即有老虎的特性也有动物的共性。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769" y="3741681"/>
            <a:ext cx="3818965" cy="2162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624" y="3173206"/>
            <a:ext cx="2651308" cy="295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1370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206068" y="1269554"/>
            <a:ext cx="7776864" cy="4896544"/>
            <a:chOff x="1285643" y="1772435"/>
            <a:chExt cx="7135479" cy="357266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矩形 11"/>
          <p:cNvSpPr/>
          <p:nvPr/>
        </p:nvSpPr>
        <p:spPr>
          <a:xfrm>
            <a:off x="2422798" y="1989634"/>
            <a:ext cx="7344816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实现</a:t>
            </a:r>
            <a:r>
              <a:rPr lang="zh-CN" altLang="en-US" sz="2400" dirty="0" smtClean="0"/>
              <a:t>关系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是一种类与接口的关系，表示类是接口所有特征和行为的实现</a:t>
            </a:r>
            <a:r>
              <a:rPr lang="en-US" altLang="zh-CN" dirty="0"/>
              <a:t>.</a:t>
            </a:r>
            <a:endParaRPr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380" y="3184933"/>
            <a:ext cx="3383300" cy="29672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254" y="3415564"/>
            <a:ext cx="3148800" cy="25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987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062758" y="1269554"/>
            <a:ext cx="7776864" cy="4896544"/>
            <a:chOff x="1285643" y="1772435"/>
            <a:chExt cx="7135479" cy="357266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矩形 4"/>
          <p:cNvSpPr/>
          <p:nvPr/>
        </p:nvSpPr>
        <p:spPr>
          <a:xfrm>
            <a:off x="2207533" y="1917626"/>
            <a:ext cx="671882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顺序图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dirty="0"/>
              <a:t>是强调消息时间顺序的交互图，他描述了对象之间传送消息的时间顺序。</a:t>
            </a:r>
            <a:endParaRPr lang="en-US" altLang="zh-CN" sz="20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dirty="0"/>
              <a:t>对用例进行时间上的细化分解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基本内容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/>
              <a:t>角色，对象，生命线，激活期，消息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322527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06" y="765498"/>
            <a:ext cx="8389456" cy="598197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86694" y="1917626"/>
            <a:ext cx="507831" cy="305468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dirty="0"/>
              <a:t>教师上传课程</a:t>
            </a:r>
            <a:r>
              <a:rPr lang="zh-CN" altLang="en-US" dirty="0" smtClean="0"/>
              <a:t>资源顺序图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062758" y="1269554"/>
            <a:ext cx="7776864" cy="4896544"/>
            <a:chOff x="1285643" y="1772435"/>
            <a:chExt cx="7135479" cy="357266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矩形 4"/>
          <p:cNvSpPr/>
          <p:nvPr/>
        </p:nvSpPr>
        <p:spPr>
          <a:xfrm>
            <a:off x="2165961" y="1989634"/>
            <a:ext cx="6092825" cy="28253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通信图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dirty="0"/>
              <a:t>（也叫合作图，</a:t>
            </a:r>
            <a:r>
              <a:rPr lang="en-US" altLang="zh-CN" sz="2000" dirty="0"/>
              <a:t>UML2.0</a:t>
            </a:r>
            <a:r>
              <a:rPr lang="zh-CN" altLang="en-US" sz="2000" dirty="0"/>
              <a:t>之后不再用协作图的说法）是一种交互图，强调发送和接收消息的对象之间的组织结构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通信图的基本内容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/>
              <a:t>活动者，对象，链接，消息</a:t>
            </a:r>
            <a:endParaRPr lang="zh-CN" altLang="en-US" sz="20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958" y="1269554"/>
            <a:ext cx="7439350" cy="473000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63941" y="1701602"/>
            <a:ext cx="701731" cy="367240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/>
              <a:t>教师上传资源通信图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61891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37266" y="88191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437266" y="175836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95459" y="1758367"/>
            <a:ext cx="3744416" cy="511504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类图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44054" y="247814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319357" y="2521954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顺序图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78582" y="1655826"/>
            <a:ext cx="1804169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59109" y="813888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451363" y="325393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295459" y="930330"/>
            <a:ext cx="3744416" cy="511504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用例图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35357" y="3295200"/>
            <a:ext cx="3744416" cy="511504"/>
            <a:chOff x="6339097" y="4180903"/>
            <a:chExt cx="374441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通信图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453206" y="401261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5453206" y="4771419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6363498" y="4041322"/>
            <a:ext cx="3744416" cy="511504"/>
            <a:chOff x="6339097" y="4180903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状态机图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363498" y="4740676"/>
            <a:ext cx="3744416" cy="542247"/>
            <a:chOff x="6329397" y="4108895"/>
            <a:chExt cx="3744416" cy="542247"/>
          </a:xfrm>
        </p:grpSpPr>
        <p:sp>
          <p:nvSpPr>
            <p:cNvPr id="44" name="圆角矩形 43"/>
            <p:cNvSpPr/>
            <p:nvPr/>
          </p:nvSpPr>
          <p:spPr>
            <a:xfrm>
              <a:off x="6329397" y="4108895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部署图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100"/>
                            </p:stCondLst>
                            <p:childTnLst>
                              <p:par>
                                <p:cTn id="4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2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38" grpId="0" bldLvl="0" animBg="1"/>
      <p:bldP spid="24" grpId="0" bldLvl="0" animBg="1"/>
      <p:bldP spid="24" grpId="1" bldLvl="0" animBg="1"/>
      <p:bldP spid="35" grpId="0" bldLvl="0" animBg="1"/>
      <p:bldP spid="35" grpId="1" bldLvl="0" animBg="1"/>
      <p:bldP spid="39" grpId="0" bldLvl="0" animBg="1"/>
      <p:bldP spid="39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1598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状态机图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0790" y="1989634"/>
            <a:ext cx="6092825" cy="31947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状态机图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dirty="0"/>
              <a:t>通过建立类对象的生存周期模型来描述对象随时间变化的动态行为。指在对象的生命周期中满足某些条件，执行某些活动或等待某些事件时的一个条件或状况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状态机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图的</a:t>
            </a:r>
            <a:r>
              <a:rPr lang="zh-CN" altLang="en-US" sz="2400" b="1" dirty="0">
                <a:solidFill>
                  <a:srgbClr val="FF0000"/>
                </a:solidFill>
              </a:rPr>
              <a:t>基本元素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/>
              <a:t>状态（定义在生命周期的条件状况）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转换（状态之间的转移）</a:t>
            </a:r>
            <a:endParaRPr lang="zh-CN" altLang="en-US" sz="20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205980" y="1341562"/>
            <a:ext cx="7776864" cy="4896544"/>
            <a:chOff x="1285643" y="1772435"/>
            <a:chExt cx="7135479" cy="357266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1598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状态机图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78" y="1125538"/>
            <a:ext cx="6226274" cy="503595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91969" y="1845618"/>
            <a:ext cx="553998" cy="2246769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400" dirty="0" smtClean="0"/>
              <a:t>教师的状态机图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759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87911" y="1598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175131" y="1341562"/>
            <a:ext cx="7776864" cy="4896544"/>
            <a:chOff x="1285643" y="1772435"/>
            <a:chExt cx="7135479" cy="357266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7" name="矩形 6"/>
          <p:cNvSpPr/>
          <p:nvPr/>
        </p:nvSpPr>
        <p:spPr>
          <a:xfrm>
            <a:off x="2350790" y="2061642"/>
            <a:ext cx="6092825" cy="28253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部署图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dirty="0"/>
              <a:t>用于静态建模，表示运行时过程结点、组件实例以及对象结构的图。可显示计算结点的拓扑结构，通信路径，结点上运行的软件，软件包含的逻辑单元等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部署图的</a:t>
            </a:r>
            <a:r>
              <a:rPr lang="zh-CN" altLang="en-US" sz="2400" b="1" dirty="0">
                <a:solidFill>
                  <a:srgbClr val="FF0000"/>
                </a:solidFill>
              </a:rPr>
              <a:t>基本内容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/>
              <a:t>结点，组件，关系</a:t>
            </a:r>
            <a:endParaRPr lang="zh-CN" altLang="en-US" sz="20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87911" y="1598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304" y="1557586"/>
            <a:ext cx="311921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部署</a:t>
            </a:r>
            <a:r>
              <a:rPr lang="zh-CN" altLang="en-US" dirty="0"/>
              <a:t>图显示网络的物理布局，系统中涉及的处理器、设备、连接和过程。处理器是网络中处理功能所在的机器，包括服务器和工作站，不包括打印机扫描仪之类的设备。处理器用来运行进程（执行代码）。一个项目只有一个部署图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094" y="1210858"/>
            <a:ext cx="6122406" cy="401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0386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48844" y="3246028"/>
            <a:ext cx="51478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[2]UML2 </a:t>
            </a: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基础、建模与设计教程</a:t>
            </a:r>
            <a:endParaRPr lang="en-US" altLang="zh-CN" sz="24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48844" y="2133650"/>
            <a:ext cx="768146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[1]UML</a:t>
            </a: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用户指南（第</a:t>
            </a:r>
            <a:r>
              <a:rPr lang="en-US" altLang="zh-CN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版</a:t>
            </a:r>
            <a:r>
              <a:rPr lang="en-US" altLang="zh-CN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修订版）</a:t>
            </a:r>
            <a:endParaRPr lang="en-US" altLang="zh-CN" sz="24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4846" y="4539756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用例图有四个部分：用例（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Use Case),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参与者（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Actor),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系统边界，关系。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134766" y="1341562"/>
            <a:ext cx="7776864" cy="4896544"/>
            <a:chOff x="1285643" y="1772435"/>
            <a:chExt cx="7135479" cy="357266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9" name="矩形 8"/>
          <p:cNvSpPr/>
          <p:nvPr/>
        </p:nvSpPr>
        <p:spPr>
          <a:xfrm>
            <a:off x="2854846" y="2355404"/>
            <a:ext cx="6092825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用例图描述的是参与者所理解的系统功能，主要元素是用例和参与者，是帮助开发团队以一种可视化的方式理解系统的功能需求。这时处于项目初始，分析用户需求的阶段，不用管怎么实现具体的功能，只要能向客户形象化的表述项目的功能就行。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566" y="2156077"/>
            <a:ext cx="6092825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参与者（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Actor)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　参与者是与系统交互的人或物。首先当然包括我们的开发系统用户，除此之外，与我们开发的系统有关联的其他系统也算是参与者。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图中我们用一个小人表示。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104" y="1341383"/>
            <a:ext cx="3456384" cy="418057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37030" y="1341383"/>
            <a:ext cx="7776864" cy="4896544"/>
            <a:chOff x="1285643" y="1772435"/>
            <a:chExt cx="7135479" cy="357266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89698286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651" y="2061642"/>
            <a:ext cx="6092825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用例（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Use Case)</a:t>
            </a:r>
          </a:p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　用例是参与者可以感受到的系统服务或功能单元。我理解的就是用户可以使用我们开发的项目去做的任何事情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任何用例都不能在缺少参与者的情况下独立存在，同样，任何参与者也必须要有与之关联的用例。在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图中我们用椭圆表示：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486" y="2349674"/>
            <a:ext cx="1952625" cy="113347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37030" y="1269554"/>
            <a:ext cx="7776864" cy="4896544"/>
            <a:chOff x="1285643" y="1772435"/>
            <a:chExt cx="7135479" cy="357266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48176205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4410" y="2159320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系统边界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　指系统与系统之间的界限。把系统边界以外的同系统相关联的其他部分称为系统环境。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图中我们用一个矩形表示。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470" y="1756949"/>
            <a:ext cx="2943471" cy="311407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37030" y="1269554"/>
            <a:ext cx="7776864" cy="4896544"/>
            <a:chOff x="1285643" y="1772435"/>
            <a:chExt cx="7135479" cy="357266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83775221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5780" y="2327274"/>
            <a:ext cx="6092825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关系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　用例图中的关系有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种：关联，泛化，包含和扩展。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　关联：表示参与者和用例之间的交互。为通信途径，任何一方都可发送或可接收消息。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　箭头指向：指向消息接收方。在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中用直线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表示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430" y="1877578"/>
            <a:ext cx="3873958" cy="3929388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49402" y="1413570"/>
            <a:ext cx="7776864" cy="4896544"/>
            <a:chOff x="1285643" y="1772435"/>
            <a:chExt cx="7135479" cy="357266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77930820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36285"/>
              </p:ext>
            </p:extLst>
          </p:nvPr>
        </p:nvGraphicFramePr>
        <p:xfrm>
          <a:off x="5252747" y="254473"/>
          <a:ext cx="6768752" cy="64111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5706">
                  <a:extLst>
                    <a:ext uri="{9D8B030D-6E8A-4147-A177-3AD203B41FA5}">
                      <a16:colId xmlns:a16="http://schemas.microsoft.com/office/drawing/2014/main" val="422935263"/>
                    </a:ext>
                  </a:extLst>
                </a:gridCol>
                <a:gridCol w="2256523">
                  <a:extLst>
                    <a:ext uri="{9D8B030D-6E8A-4147-A177-3AD203B41FA5}">
                      <a16:colId xmlns:a16="http://schemas.microsoft.com/office/drawing/2014/main" val="4141375050"/>
                    </a:ext>
                  </a:extLst>
                </a:gridCol>
                <a:gridCol w="2256523">
                  <a:extLst>
                    <a:ext uri="{9D8B030D-6E8A-4147-A177-3AD203B41FA5}">
                      <a16:colId xmlns:a16="http://schemas.microsoft.com/office/drawing/2014/main" val="2274343249"/>
                    </a:ext>
                  </a:extLst>
                </a:gridCol>
              </a:tblGrid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用例编号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3137965840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用例名称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3182792467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用例概述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2561931798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范围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699139596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主参与者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350981361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次要参与者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2484542193"/>
                  </a:ext>
                </a:extLst>
              </a:tr>
              <a:tr h="650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项目相关人利益说明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3588660783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前置条件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491707643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后置条件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2660510273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成功保证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1138448474"/>
                  </a:ext>
                </a:extLst>
              </a:tr>
              <a:tr h="384069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基本事件流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r>
                        <a:rPr lang="zh-CN" sz="700">
                          <a:effectLst/>
                        </a:rPr>
                        <a:t>、</a:t>
                      </a:r>
                      <a:endParaRPr lang="zh-CN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3952108686"/>
                  </a:ext>
                </a:extLst>
              </a:tr>
              <a:tr h="3840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r>
                        <a:rPr lang="zh-CN" sz="700">
                          <a:effectLst/>
                        </a:rPr>
                        <a:t>、</a:t>
                      </a:r>
                      <a:endParaRPr lang="zh-CN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3412804448"/>
                  </a:ext>
                </a:extLst>
              </a:tr>
              <a:tr h="384069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扩展事件流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r>
                        <a:rPr lang="zh-CN" sz="700">
                          <a:effectLst/>
                        </a:rPr>
                        <a:t>、</a:t>
                      </a:r>
                      <a:endParaRPr lang="zh-CN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1618072402"/>
                  </a:ext>
                </a:extLst>
              </a:tr>
              <a:tr h="3840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r>
                        <a:rPr lang="zh-CN" sz="700">
                          <a:effectLst/>
                        </a:rPr>
                        <a:t>、</a:t>
                      </a:r>
                      <a:endParaRPr lang="zh-CN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3710275111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子事件流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265435151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规则与约束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363395638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30710" y="1269554"/>
            <a:ext cx="2297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用例描述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598" y="2061642"/>
            <a:ext cx="40978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用例图是对用例的简单</a:t>
            </a:r>
            <a:r>
              <a:rPr lang="zh-CN" altLang="en-US" sz="24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lang="en-US" altLang="zh-CN" sz="24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4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用例描述对各个用例的详细的文档解释</a:t>
            </a:r>
            <a:endParaRPr lang="en-US" altLang="zh-CN" sz="24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8171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134766" y="1086146"/>
            <a:ext cx="7776864" cy="4896544"/>
            <a:chOff x="1285643" y="1772435"/>
            <a:chExt cx="7135479" cy="357266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3" name="矩形 12"/>
          <p:cNvSpPr/>
          <p:nvPr/>
        </p:nvSpPr>
        <p:spPr>
          <a:xfrm>
            <a:off x="2206068" y="1917626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/>
              <a:t>类是对一组具有相同属性、操作、关系、语义的对象的抽象。</a:t>
            </a:r>
            <a:endParaRPr lang="en-US" altLang="zh-CN" sz="2400" b="1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b="1" dirty="0"/>
              <a:t>        </a:t>
            </a:r>
            <a:endParaRPr lang="en-US" altLang="zh-CN" sz="2400" b="1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 smtClean="0"/>
              <a:t>包括名称</a:t>
            </a:r>
            <a:r>
              <a:rPr lang="en-US" altLang="zh-CN" sz="2400" b="1" dirty="0" smtClean="0"/>
              <a:t>(Name)</a:t>
            </a:r>
            <a:r>
              <a:rPr lang="zh-CN" altLang="en-US" sz="2400" b="1" dirty="0" smtClean="0"/>
              <a:t>，属性</a:t>
            </a:r>
            <a:r>
              <a:rPr lang="en-US" altLang="zh-CN" sz="2400" b="1" dirty="0" smtClean="0"/>
              <a:t>(Attribute)</a:t>
            </a:r>
            <a:r>
              <a:rPr lang="zh-CN" altLang="en-US" sz="2400" b="1" dirty="0" smtClean="0"/>
              <a:t>，操作</a:t>
            </a:r>
            <a:r>
              <a:rPr lang="en-US" altLang="zh-CN" sz="2400" b="1" dirty="0" smtClean="0"/>
              <a:t>(Operation)</a:t>
            </a:r>
            <a:r>
              <a:rPr lang="zh-CN" altLang="en-US" sz="2400" b="1" dirty="0" smtClean="0"/>
              <a:t>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04084159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849</Words>
  <Application>Microsoft Office PowerPoint</Application>
  <PresentationFormat>自定义</PresentationFormat>
  <Paragraphs>158</Paragraphs>
  <Slides>25</Slides>
  <Notes>4</Notes>
  <HiddenSlides>0</HiddenSlides>
  <MMClips>2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+中文标题</vt:lpstr>
      <vt:lpstr>Arial Unicode MS</vt:lpstr>
      <vt:lpstr>宋体</vt:lpstr>
      <vt:lpstr>微软雅黑</vt:lpstr>
      <vt:lpstr>Arial</vt:lpstr>
      <vt:lpstr>Calibri</vt:lpstr>
      <vt:lpstr>Eras Bold ITC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jiang liangru</cp:lastModifiedBy>
  <cp:revision>292</cp:revision>
  <dcterms:created xsi:type="dcterms:W3CDTF">2015-04-23T03:04:00Z</dcterms:created>
  <dcterms:modified xsi:type="dcterms:W3CDTF">2018-10-14T05:44:43Z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