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70" r:id="rId2"/>
    <p:sldId id="492" r:id="rId3"/>
    <p:sldId id="633" r:id="rId4"/>
    <p:sldId id="634" r:id="rId5"/>
    <p:sldId id="642" r:id="rId6"/>
    <p:sldId id="643" r:id="rId7"/>
    <p:sldId id="645" r:id="rId8"/>
    <p:sldId id="646" r:id="rId9"/>
    <p:sldId id="647" r:id="rId10"/>
    <p:sldId id="625" r:id="rId11"/>
    <p:sldId id="635" r:id="rId12"/>
    <p:sldId id="636" r:id="rId13"/>
    <p:sldId id="637" r:id="rId14"/>
    <p:sldId id="640" r:id="rId15"/>
    <p:sldId id="638" r:id="rId16"/>
    <p:sldId id="639" r:id="rId17"/>
    <p:sldId id="641" r:id="rId18"/>
    <p:sldId id="648" r:id="rId19"/>
    <p:sldId id="649" r:id="rId20"/>
    <p:sldId id="650" r:id="rId21"/>
    <p:sldId id="455" r:id="rId22"/>
    <p:sldId id="532" r:id="rId23"/>
    <p:sldId id="651" r:id="rId24"/>
    <p:sldId id="436" r:id="rId25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8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38">
          <p15:clr>
            <a:srgbClr val="A4A3A4"/>
          </p15:clr>
        </p15:guide>
        <p15:guide id="4" pos="7208">
          <p15:clr>
            <a:srgbClr val="A4A3A4"/>
          </p15:clr>
        </p15:guide>
        <p15:guide id="5" pos="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6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5D"/>
    <a:srgbClr val="297FD5"/>
    <a:srgbClr val="38B1BF"/>
    <a:srgbClr val="00458E"/>
    <a:srgbClr val="8B8B8B"/>
    <a:srgbClr val="B11212"/>
    <a:srgbClr val="F5F5F5"/>
    <a:srgbClr val="022A4F"/>
    <a:srgbClr val="007ADE"/>
    <a:srgbClr val="088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5320" autoAdjust="0"/>
  </p:normalViewPr>
  <p:slideViewPr>
    <p:cSldViewPr>
      <p:cViewPr varScale="1">
        <p:scale>
          <a:sx n="91" d="100"/>
          <a:sy n="91" d="100"/>
        </p:scale>
        <p:origin x="-681" y="-80"/>
      </p:cViewPr>
      <p:guideLst>
        <p:guide orient="horz" pos="2228"/>
        <p:guide orient="horz" pos="3884"/>
        <p:guide pos="3838"/>
        <p:guide pos="7208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96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A6B-412A-A426-904E57EA66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江亮儒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10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A6B-412A-A426-904E57EA6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069120"/>
        <c:axId val="428583744"/>
      </c:radarChart>
      <c:catAx>
        <c:axId val="4480691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583744"/>
        <c:crosses val="autoZero"/>
        <c:auto val="1"/>
        <c:lblAlgn val="ctr"/>
        <c:lblOffset val="100"/>
        <c:noMultiLvlLbl val="0"/>
      </c:catAx>
      <c:valAx>
        <c:axId val="428583744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06912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54-417E-8722-5022D27C7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蔡峰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E54-417E-8722-5022D27C7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513024"/>
        <c:axId val="428584896"/>
      </c:radarChart>
      <c:catAx>
        <c:axId val="4085130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584896"/>
        <c:crosses val="autoZero"/>
        <c:auto val="1"/>
        <c:lblAlgn val="ctr"/>
        <c:lblOffset val="100"/>
        <c:noMultiLvlLbl val="0"/>
      </c:catAx>
      <c:valAx>
        <c:axId val="42858489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513024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D7-45F0-B077-8C709B5F50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黄为波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D7-45F0-B077-8C709B5F5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067072"/>
        <c:axId val="428586624"/>
      </c:radarChart>
      <c:catAx>
        <c:axId val="4480670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586624"/>
        <c:crosses val="autoZero"/>
        <c:auto val="1"/>
        <c:lblAlgn val="ctr"/>
        <c:lblOffset val="100"/>
        <c:noMultiLvlLbl val="0"/>
      </c:catAx>
      <c:valAx>
        <c:axId val="428586624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067072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72-4761-BD34-95ABDF933F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陈子卿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72-4761-BD34-95ABDF933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910848"/>
        <c:axId val="428588352"/>
      </c:radarChart>
      <c:catAx>
        <c:axId val="4089108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588352"/>
        <c:crosses val="autoZero"/>
        <c:auto val="1"/>
        <c:lblAlgn val="ctr"/>
        <c:lblOffset val="100"/>
        <c:noMultiLvlLbl val="0"/>
      </c:catAx>
      <c:valAx>
        <c:axId val="42858835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910848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73-49ED-8D1A-147913BC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苏雨豪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773-49ED-8D1A-147913BC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911360"/>
        <c:axId val="444401920"/>
      </c:radarChart>
      <c:catAx>
        <c:axId val="4089113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401920"/>
        <c:crosses val="autoZero"/>
        <c:auto val="1"/>
        <c:lblAlgn val="ctr"/>
        <c:lblOffset val="100"/>
        <c:noMultiLvlLbl val="0"/>
      </c:catAx>
      <c:valAx>
        <c:axId val="44440192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91136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72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Visio___1.vsdx"/><Relationship Id="rId7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86470" y="2245847"/>
            <a:ext cx="6417107" cy="236986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Ⅳ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应用和问题解答</a:t>
            </a:r>
          </a:p>
          <a:p>
            <a:pPr fontAlgn="auto">
              <a:lnSpc>
                <a:spcPct val="200000"/>
              </a:lnSpc>
            </a:pPr>
            <a:endParaRPr lang="zh-CN" altLang="en-US" sz="20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4952028" y="4778722"/>
            <a:ext cx="228600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41" y="1125760"/>
            <a:ext cx="4733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6614" y="5302002"/>
            <a:ext cx="10153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 </a:t>
            </a:r>
            <a:r>
              <a:rPr lang="en-US" altLang="zh-CN" dirty="0"/>
              <a:t>https://</a:t>
            </a:r>
            <a:r>
              <a:rPr lang="en-US" altLang="zh-CN" dirty="0" smtClean="0"/>
              <a:t>www.draw.io/</a:t>
            </a:r>
            <a:r>
              <a:rPr lang="zh-CN" altLang="en-US" dirty="0" smtClean="0"/>
              <a:t>，</a:t>
            </a:r>
            <a:r>
              <a:rPr lang="zh-CN" altLang="en-US" dirty="0"/>
              <a:t>会</a:t>
            </a:r>
            <a:r>
              <a:rPr lang="zh-CN" altLang="en-US" dirty="0" smtClean="0"/>
              <a:t>出现</a:t>
            </a:r>
            <a:r>
              <a:rPr lang="zh-CN" altLang="en-US" dirty="0"/>
              <a:t>上</a:t>
            </a:r>
            <a:r>
              <a:rPr lang="zh-CN" altLang="en-US" dirty="0" smtClean="0"/>
              <a:t>面的</a:t>
            </a:r>
            <a:r>
              <a:rPr lang="zh-CN" altLang="en-US" dirty="0"/>
              <a:t>界面：让我们</a:t>
            </a:r>
            <a:r>
              <a:rPr lang="zh-CN" altLang="en-US" dirty="0" smtClean="0"/>
              <a:t>选择是创建新图表还是打开现有图表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638006"/>
            <a:ext cx="7066905" cy="5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1643" y="5934777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这里我们选择新建图表，可以看到有多种模板可供选择，我们选择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3415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638006"/>
            <a:ext cx="7066905" cy="5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1643" y="5934777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这里我们选择新建图表，可以看到有多种模板可供选择，我们选择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7498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8782" y="5965143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我们可以看到这个网站的模板还是很全面而详细的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765498"/>
            <a:ext cx="10541597" cy="496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87226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2918" y="5965143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我们可以从多种来源打开文件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可以从多种来源导入已有的图片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09" y="765498"/>
            <a:ext cx="4157743" cy="50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82" y="765498"/>
            <a:ext cx="4392488" cy="510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69349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0830" y="5965143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为了方便讲解我们选择从空白模板开始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765498"/>
            <a:ext cx="105410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46454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5313" y="2404964"/>
            <a:ext cx="5904656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界面右边是部件库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可以看到该网站有多种类型的部件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UML</a:t>
            </a:r>
            <a:r>
              <a:rPr lang="zh-CN" altLang="en-US" dirty="0" smtClean="0"/>
              <a:t>分类下的部件基本涵盖了我们的需求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我们可以选择一些部件然后自己设置成组合，也可以选择它里面一些设计好的组合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800897"/>
            <a:ext cx="24574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47" y="800897"/>
            <a:ext cx="19685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8315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765498"/>
            <a:ext cx="10962486" cy="516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36548" y="6094090"/>
            <a:ext cx="767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制作完成后我们也可以选择多种形式进行导出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543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548" y="6094090"/>
            <a:ext cx="767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同样能方便快捷地构建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9" y="837506"/>
            <a:ext cx="12097344" cy="50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16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548" y="6094090"/>
            <a:ext cx="767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支持多种图的创建，如用</a:t>
            </a:r>
            <a:r>
              <a:rPr lang="zh-CN" altLang="en-US" smtClean="0"/>
              <a:t>例图，时序图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74" y="1058225"/>
            <a:ext cx="9778429" cy="46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452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455" y="244094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24" y="226782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45835" y="2440940"/>
            <a:ext cx="3744595" cy="481965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349" y="2538554"/>
              <a:ext cx="2979913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638251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72710" y="30962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4090" y="3096260"/>
            <a:ext cx="3744595" cy="481965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9637" y="2538258"/>
              <a:ext cx="2653074" cy="45733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的使用情况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172710" y="377888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090" y="3778885"/>
            <a:ext cx="3744595" cy="481965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19637" y="2538258"/>
              <a:ext cx="2653074" cy="45733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工具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的使用情况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6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white"/>
                </a:solidFill>
              </a:rPr>
              <a:t>提问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923" y="2205658"/>
            <a:ext cx="914501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包之间的关系有三种，分别是哪三种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什么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是构件图？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3.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构件图的组成部分有哪些？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6067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606" y="693490"/>
            <a:ext cx="914180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[1]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UML</a:t>
            </a:r>
            <a:r>
              <a:rPr lang="zh-CN" altLang="en-US" sz="1800" dirty="0" smtClean="0"/>
              <a:t>用户指南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版</a:t>
            </a:r>
            <a:r>
              <a:rPr lang="en-US" altLang="zh-CN" sz="1800" dirty="0" smtClean="0"/>
              <a:t>·</a:t>
            </a:r>
            <a:r>
              <a:rPr lang="zh-CN" altLang="en-US" sz="1800" dirty="0" smtClean="0"/>
              <a:t>修订版</a:t>
            </a:r>
            <a:r>
              <a:rPr lang="en-US" altLang="zh-CN" sz="1800" dirty="0" smtClean="0"/>
              <a:t>)(</a:t>
            </a:r>
            <a:r>
              <a:rPr lang="zh-CN" altLang="en-US" sz="1800" dirty="0" smtClean="0"/>
              <a:t>作者</a:t>
            </a:r>
            <a:r>
              <a:rPr lang="en-US" altLang="zh-CN" sz="1800" dirty="0"/>
              <a:t>:Grady </a:t>
            </a:r>
            <a:r>
              <a:rPr lang="en-US" altLang="zh-CN" sz="1800" dirty="0" err="1" smtClean="0"/>
              <a:t>Booch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人民</a:t>
            </a:r>
            <a:r>
              <a:rPr lang="zh-CN" altLang="en-US" sz="1800" dirty="0"/>
              <a:t>邮电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[2]</a:t>
            </a:r>
            <a:r>
              <a:rPr lang="zh-CN" altLang="en-US" sz="1800" dirty="0"/>
              <a:t> </a:t>
            </a:r>
            <a:r>
              <a:rPr lang="en-US" altLang="zh-CN" sz="1800" dirty="0"/>
              <a:t>UML2</a:t>
            </a:r>
            <a:r>
              <a:rPr lang="zh-CN" altLang="en-US" sz="1800" dirty="0"/>
              <a:t>基础、建模与设计</a:t>
            </a:r>
            <a:r>
              <a:rPr lang="zh-CN" altLang="en-US" sz="1800" dirty="0" smtClean="0"/>
              <a:t>教程</a:t>
            </a:r>
            <a:r>
              <a:rPr lang="en-US" altLang="zh-CN" sz="1800" dirty="0"/>
              <a:t>(</a:t>
            </a:r>
            <a:r>
              <a:rPr lang="zh-CN" altLang="en-US" sz="1800" dirty="0" smtClean="0"/>
              <a:t>作者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杨弘平等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清华大学出版社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en-US" altLang="zh-CN" sz="1800" dirty="0" smtClean="0">
                <a:sym typeface="+mn-ea"/>
              </a:rPr>
              <a:t>[3]</a:t>
            </a:r>
            <a:r>
              <a:rPr lang="zh-CN" altLang="en-US" sz="1800" dirty="0">
                <a:sym typeface="+mn-ea"/>
              </a:rPr>
              <a:t>《软件需求（第三版）》美</a:t>
            </a:r>
            <a:r>
              <a:rPr lang="en-US" altLang="zh-CN" sz="1800" dirty="0">
                <a:sym typeface="+mn-ea"/>
              </a:rPr>
              <a:t>KARL WIEGERS ,JOY BEATTY</a:t>
            </a:r>
            <a:endParaRPr lang="en-US" altLang="zh-CN" sz="1800" dirty="0" smtClean="0">
              <a:sym typeface="+mn-ea"/>
            </a:endParaRPr>
          </a:p>
          <a:p>
            <a:endParaRPr lang="en-US" altLang="zh-CN" sz="1800" dirty="0" smtClean="0">
              <a:sym typeface="+mn-ea"/>
            </a:endParaRPr>
          </a:p>
          <a:p>
            <a:endParaRPr lang="zh-CN" altLang="en-US" sz="1800" dirty="0"/>
          </a:p>
          <a:p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615579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716479658"/>
              </p:ext>
            </p:extLst>
          </p:nvPr>
        </p:nvGraphicFramePr>
        <p:xfrm>
          <a:off x="3214886" y="1773610"/>
          <a:ext cx="777113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zh-CN" sz="2400" b="0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模板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审核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项目概述部分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工具使用情况部分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9.7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使用情况部分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PPT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考评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7258413" y="-1178718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2638822" y="3141762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 title="总评：97"/>
          <p:cNvGraphicFramePr>
            <a:graphicFrameLocks noChangeAspect="1"/>
          </p:cNvGraphicFramePr>
          <p:nvPr/>
        </p:nvGraphicFramePr>
        <p:xfrm>
          <a:off x="2638822" y="-1106710"/>
          <a:ext cx="4931697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015086" y="944557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7258413" y="3229534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792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4951220" y="4778721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项目概述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1141031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409039" y="2349876"/>
              <a:ext cx="7558025" cy="2576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indent="457200">
                <a:lnSpc>
                  <a:spcPct val="150000"/>
                </a:lnSpc>
                <a:defRPr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了使教师能够把最新，最前沿的关于项目管理和需求工程的信息传播给学生；为了学生能够利用网络得到老师帮助；为了师生之间，同学之间能够充分交流，沟通心得。这个软件工程教学、学习、交流系统将提供这么一个平台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8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8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项目基本信息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678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项目概述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项目工作内容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82660"/>
              </p:ext>
            </p:extLst>
          </p:nvPr>
        </p:nvGraphicFramePr>
        <p:xfrm>
          <a:off x="325389" y="1805127"/>
          <a:ext cx="11233248" cy="4360723"/>
        </p:xfrm>
        <a:graphic>
          <a:graphicData uri="http://schemas.openxmlformats.org/drawingml/2006/table">
            <a:tbl>
              <a:tblPr/>
              <a:tblGrid>
                <a:gridCol w="3746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6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3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里程碑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需提交文件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负责人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项目可行性报告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江亮儒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项目章程、项目总体计划、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需求工程计划</a:t>
                      </a: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初步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质量保证计划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需求工程计划</a:t>
                      </a: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成稿</a:t>
                      </a: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评审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软件需求规格说明书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陈子卿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软件需求变更文档、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系统设计与实现计划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苏雨豪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软件概要设计说明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江亮儒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测试计划、安装部署计划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培训计划、系统维护计划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项目总结报告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陈子卿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971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334566" y="1309225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UML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的必要性及好处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582" y="1845618"/>
            <a:ext cx="1101722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技术可以提高分析和设计的精度</a:t>
            </a:r>
          </a:p>
          <a:p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没有</a:t>
            </a:r>
            <a:r>
              <a:rPr lang="en-US" altLang="zh-CN" dirty="0"/>
              <a:t>UML</a:t>
            </a:r>
            <a:r>
              <a:rPr lang="zh-CN" altLang="en-US" dirty="0"/>
              <a:t>技术的时候，大家</a:t>
            </a:r>
            <a:r>
              <a:rPr lang="zh-CN" altLang="en-US" dirty="0" smtClean="0"/>
              <a:t>都随口</a:t>
            </a:r>
            <a:r>
              <a:rPr lang="zh-CN" altLang="en-US" dirty="0"/>
              <a:t>乱说。</a:t>
            </a:r>
          </a:p>
          <a:p>
            <a:endParaRPr lang="zh-CN" altLang="en-US" dirty="0"/>
          </a:p>
          <a:p>
            <a:r>
              <a:rPr lang="zh-CN" altLang="en-US" dirty="0" smtClean="0"/>
              <a:t>需求分析</a:t>
            </a:r>
            <a:r>
              <a:rPr lang="zh-CN" altLang="en-US" dirty="0"/>
              <a:t>的时候，客户随口说说需求。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系统设计</a:t>
            </a:r>
            <a:r>
              <a:rPr lang="zh-CN" altLang="en-US" dirty="0"/>
              <a:t>的时候，架构师随口说说设计。</a:t>
            </a:r>
          </a:p>
          <a:p>
            <a:endParaRPr lang="zh-CN" altLang="en-US" dirty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开发的时候，开发者随口编写程序。</a:t>
            </a:r>
          </a:p>
          <a:p>
            <a:endParaRPr lang="zh-CN" altLang="en-US" dirty="0"/>
          </a:p>
          <a:p>
            <a:r>
              <a:rPr lang="zh-CN" altLang="en-US" dirty="0" smtClean="0"/>
              <a:t>一切</a:t>
            </a:r>
            <a:r>
              <a:rPr lang="zh-CN" altLang="en-US" dirty="0"/>
              <a:t>都是无序和混乱的，但是，有了</a:t>
            </a:r>
            <a:r>
              <a:rPr lang="en-US" altLang="zh-CN" dirty="0"/>
              <a:t>UML</a:t>
            </a:r>
            <a:r>
              <a:rPr lang="zh-CN" altLang="en-US" dirty="0"/>
              <a:t>就不会再出现这种问题了。</a:t>
            </a:r>
          </a:p>
          <a:p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的交流和文档都能够有一种大家都能听得懂的好方法传递，这就是</a:t>
            </a:r>
            <a:r>
              <a:rPr lang="en-US" altLang="zh-CN" dirty="0"/>
              <a:t>UML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283557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334566" y="1309225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我们是这样使用</a:t>
            </a:r>
            <a:r>
              <a:rPr lang="en-US" altLang="zh-CN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UML</a:t>
            </a:r>
            <a:r>
              <a:rPr lang="zh-CN" altLang="en-US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的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18838"/>
              </p:ext>
            </p:extLst>
          </p:nvPr>
        </p:nvGraphicFramePr>
        <p:xfrm>
          <a:off x="237031" y="1785168"/>
          <a:ext cx="11410140" cy="4380681"/>
        </p:xfrm>
        <a:graphic>
          <a:graphicData uri="http://schemas.openxmlformats.org/drawingml/2006/table">
            <a:tbl>
              <a:tblPr/>
              <a:tblGrid>
                <a:gridCol w="3921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2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软件开发阶段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2800" dirty="0">
                          <a:effectLst/>
                          <a:latin typeface="Verdana"/>
                        </a:rPr>
                        <a:t>UML</a:t>
                      </a:r>
                      <a:r>
                        <a:rPr lang="zh-CN" altLang="en-US" sz="2800" dirty="0">
                          <a:effectLst/>
                          <a:latin typeface="Verdana"/>
                        </a:rPr>
                        <a:t>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用途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4046">
                <a:tc rowSpan="2"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需求分析阶段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用例图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搞清楚系统服务的要求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40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类图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搞清楚具体的技术概念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0863">
                <a:tc rowSpan="2"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系统设计阶段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类图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表达系统的构造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0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时序图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表达对象的动作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4730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用例图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4" y="1853552"/>
            <a:ext cx="8091984" cy="473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6836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顺序</a:t>
            </a: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8" name="Picture 4" descr="V:\软件需求分析与设计\SRS\用户\顺序图\JPEG\学生点赞社区内讨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9" y="1963424"/>
            <a:ext cx="36290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V:\软件需求分析与设计\SRS\用户\顺序图\JPEG\学生搜索社区内文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1963424"/>
            <a:ext cx="36290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V:\软件需求分析与设计\SRS\用户\顺序图\JPEG\学生回复社区内文章下的评论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1944625"/>
            <a:ext cx="3629025" cy="458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9884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对话框</a:t>
            </a: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72452"/>
              </p:ext>
            </p:extLst>
          </p:nvPr>
        </p:nvGraphicFramePr>
        <p:xfrm>
          <a:off x="1421815" y="1867419"/>
          <a:ext cx="2146300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Visio" r:id="rId3" imgW="2147074" imgH="4707139" progId="Visio.Drawing.15">
                  <p:embed/>
                </p:oleObj>
              </mc:Choice>
              <mc:Fallback>
                <p:oleObj name="Visio" r:id="rId3" imgW="2147074" imgH="47071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1815" y="1867419"/>
                        <a:ext cx="2146300" cy="470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41072"/>
              </p:ext>
            </p:extLst>
          </p:nvPr>
        </p:nvGraphicFramePr>
        <p:xfrm>
          <a:off x="5375126" y="1917626"/>
          <a:ext cx="1368152" cy="437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Visio" r:id="rId5" imgW="1137000" imgH="3633713" progId="Visio.Drawing.15">
                  <p:embed/>
                </p:oleObj>
              </mc:Choice>
              <mc:Fallback>
                <p:oleObj name="Visio" r:id="rId5" imgW="1137000" imgH="36337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5126" y="1917626"/>
                        <a:ext cx="1368152" cy="437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17248"/>
              </p:ext>
            </p:extLst>
          </p:nvPr>
        </p:nvGraphicFramePr>
        <p:xfrm>
          <a:off x="8543478" y="1905295"/>
          <a:ext cx="1511300" cy="463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Visio" r:id="rId7" imgW="1510674" imgH="6695080" progId="Visio.Drawing.15">
                  <p:embed/>
                </p:oleObj>
              </mc:Choice>
              <mc:Fallback>
                <p:oleObj name="Visio" r:id="rId7" imgW="1510674" imgH="66950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3478" y="1905295"/>
                        <a:ext cx="1511300" cy="463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38819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719</Words>
  <Application>Microsoft Office PowerPoint</Application>
  <PresentationFormat>自定义</PresentationFormat>
  <Paragraphs>170</Paragraphs>
  <Slides>24</Slides>
  <Notes>6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393</cp:revision>
  <dcterms:created xsi:type="dcterms:W3CDTF">2015-04-23T03:04:00Z</dcterms:created>
  <dcterms:modified xsi:type="dcterms:W3CDTF">2018-12-28T11:54:00Z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