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0" r:id="rId2"/>
    <p:sldId id="418" r:id="rId3"/>
    <p:sldId id="419" r:id="rId4"/>
    <p:sldId id="420" r:id="rId5"/>
    <p:sldId id="411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55" r:id="rId20"/>
    <p:sldId id="451" r:id="rId21"/>
    <p:sldId id="436" r:id="rId22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91" d="100"/>
          <a:sy n="91" d="100"/>
        </p:scale>
        <p:origin x="-686" y="-80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5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31601390@stu.zucc.edu.c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0790" y="2637706"/>
            <a:ext cx="7109604" cy="1661977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45566"/>
              </p:ext>
            </p:extLst>
          </p:nvPr>
        </p:nvGraphicFramePr>
        <p:xfrm>
          <a:off x="1845445" y="1557589"/>
          <a:ext cx="7562129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567"/>
                <a:gridCol w="911003"/>
                <a:gridCol w="2070314"/>
                <a:gridCol w="1255249"/>
                <a:gridCol w="2158996"/>
              </a:tblGrid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积极干系人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提出者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干系人对该项目是否提过有价值的意见或帮助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2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15858260563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6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15858272997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、希望界面能让我看得懂</a:t>
                      </a:r>
                      <a:r>
                        <a:rPr lang="en-US" sz="1050" kern="100">
                          <a:effectLst/>
                        </a:rPr>
                        <a:t> 2</a:t>
                      </a:r>
                      <a:r>
                        <a:rPr lang="zh-CN" sz="1050" kern="100">
                          <a:effectLst/>
                        </a:rPr>
                        <a:t>、希望了解文件的上传下载的方式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15858266212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希望学生之间可以通过留言板互相答疑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27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18814851854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yangc@zucc.edu.cn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系主任办公室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ubilabs@zucc.edu.cn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4-501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希望网站可以提供项目进度监控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问源</a:t>
                      </a:r>
                      <a:r>
                        <a:rPr lang="en-US" sz="1050" kern="100">
                          <a:effectLst/>
                        </a:rPr>
                        <a:t>1-636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希望重视讨论版的内容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025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助教冯一鸣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u="none" strike="noStrike" kern="100">
                          <a:effectLst/>
                          <a:hlinkClick r:id="rId2"/>
                        </a:rPr>
                        <a:t>31601390@stu.zucc.edu.cn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希望可以有答疑模块，或可以问题留言，当然界面还是要简介，各种功能键可以很明确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1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助教陈妍蓝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31501391@stu.zucc.edu.cn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问源</a:t>
                      </a:r>
                      <a:r>
                        <a:rPr lang="en-US" sz="1050" kern="0">
                          <a:effectLst/>
                        </a:rPr>
                        <a:t>1-646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想了解如何更高效的获取项目需求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45445" y="1476047"/>
          <a:ext cx="6883740" cy="2658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971"/>
                <a:gridCol w="1150056"/>
                <a:gridCol w="1194034"/>
                <a:gridCol w="1184076"/>
                <a:gridCol w="1131801"/>
                <a:gridCol w="1092802"/>
              </a:tblGrid>
              <a:tr h="332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沟通计划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996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周常会议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每周一的午饭后和周四下午课后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会议纪要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录音文件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日常进度报告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群报告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每天</a:t>
                      </a:r>
                      <a:r>
                        <a:rPr lang="en-US" sz="1050" kern="100">
                          <a:effectLst/>
                        </a:rPr>
                        <a:t>23:00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全体组员和用户代表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11442" y="4725937"/>
          <a:ext cx="6805656" cy="1736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142"/>
                <a:gridCol w="1137011"/>
                <a:gridCol w="1180489"/>
                <a:gridCol w="1170645"/>
                <a:gridCol w="1118963"/>
                <a:gridCol w="1080406"/>
              </a:tblGrid>
              <a:tr h="347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沟通计划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面谈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9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紧急会议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站立开会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PM</a:t>
                      </a:r>
                      <a:r>
                        <a:rPr lang="zh-CN" sz="1050" kern="100">
                          <a:effectLst/>
                        </a:rPr>
                        <a:t>下达时间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/>
                <a:gridCol w="4105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/>
                <a:gridCol w="810260"/>
                <a:gridCol w="810260"/>
                <a:gridCol w="1193800"/>
                <a:gridCol w="1193800"/>
                <a:gridCol w="1119505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24782"/>
              </p:ext>
            </p:extLst>
          </p:nvPr>
        </p:nvGraphicFramePr>
        <p:xfrm>
          <a:off x="478580" y="1325253"/>
          <a:ext cx="8546585" cy="5534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574"/>
                <a:gridCol w="1029944"/>
                <a:gridCol w="1029944"/>
                <a:gridCol w="448631"/>
                <a:gridCol w="455469"/>
                <a:gridCol w="455469"/>
                <a:gridCol w="1254257"/>
                <a:gridCol w="1254257"/>
                <a:gridCol w="517704"/>
                <a:gridCol w="536168"/>
                <a:gridCol w="536168"/>
              </a:tblGrid>
              <a:tr h="271861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项目管理过程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风险识别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风险评估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潜在的风险事件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风险发生的后果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可能性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严重性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不可控性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风险等级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事故发生的对策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发生次数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风险高低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07791">
                <a:tc rowSpan="6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组员有事情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任务不能按时按质完成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提前改变任务的分配，他人顶上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组员不能按时完成任务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任务不能按时按质完成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其他成员给该成员制定一些培养的计划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8155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组员故意不参加讨论与工作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其他组员任务太重，时间无法保证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第一次先对该组员进行警告，第二次通知老师，第三次</a:t>
                      </a:r>
                      <a:r>
                        <a:rPr lang="en-US" sz="1100" dirty="0">
                          <a:effectLst/>
                        </a:rPr>
                        <a:t>T</a:t>
                      </a:r>
                      <a:r>
                        <a:rPr lang="zh-CN" sz="1100" dirty="0">
                          <a:effectLst/>
                        </a:rPr>
                        <a:t>出小组。并且影响小组考评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67965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组员能力不平均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有的组员能力不行完不成相关任务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由其他能力较强的组员辅导能力较差的组员。对该组员进行提升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7616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组员对接下的计划和任务定义不够明确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组员不能及时完成任务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由组长沟通班助和老师，真正了解到所要做的事情后再进行任务的分配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6093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组员的时间有不确定性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任务不好分配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开会说明接下来一周的计划与安排，后再安排工作表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 dirty="0" err="1">
                          <a:effectLst/>
                        </a:rPr>
                        <a:t>Git</a:t>
                      </a:r>
                      <a:r>
                        <a:rPr lang="zh-CN" sz="1100" dirty="0">
                          <a:effectLst/>
                        </a:rPr>
                        <a:t>远端仓库崩溃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项目不能正常继续进行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 dirty="0">
                          <a:effectLst/>
                        </a:rPr>
                        <a:t>6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zh-CN" sz="1100">
                          <a:effectLst/>
                        </a:rPr>
                        <a:t>及时发现，用本地版本去创建新的远端仓库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570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教学辅助网站开发经验不足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项目进行较为困难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去寻找标杆，以及和老师寻求帮助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低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27283"/>
              </p:ext>
            </p:extLst>
          </p:nvPr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09216"/>
              </p:ext>
            </p:extLst>
          </p:nvPr>
        </p:nvGraphicFramePr>
        <p:xfrm>
          <a:off x="7463358" y="1197546"/>
          <a:ext cx="4156247" cy="52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582"/>
                <a:gridCol w="1448713"/>
                <a:gridCol w="1658952"/>
              </a:tblGrid>
              <a:tr h="260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项目进程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备注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一、初期必要准备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TeamBuilding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-1000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团建建设时使用资金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UML</a:t>
                      </a:r>
                      <a:r>
                        <a:rPr lang="zh-CN" sz="1000" kern="100">
                          <a:effectLst/>
                        </a:rPr>
                        <a:t>建模工具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AxureRP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Office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IBM Rational Software Architect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403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zh-CN" sz="1000" kern="100">
                          <a:effectLst/>
                        </a:rPr>
                        <a:t>）个人电脑及其</a:t>
                      </a:r>
                      <a:r>
                        <a:rPr lang="en-US" sz="1000" kern="100">
                          <a:effectLst/>
                        </a:rPr>
                        <a:t>windows</a:t>
                      </a:r>
                      <a:r>
                        <a:rPr lang="zh-CN" sz="1000" kern="100">
                          <a:effectLst/>
                        </a:rPr>
                        <a:t>操作系统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学习工作使用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二、初期必要支出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）域名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域名待定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）服务器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-120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阿里云学生服务器约</a:t>
                      </a:r>
                      <a:r>
                        <a:rPr lang="en-US" sz="1000" kern="100">
                          <a:effectLst/>
                        </a:rPr>
                        <a:t>120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三、过程性支出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537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）电费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-1320.82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类比于近两个学年需缴电费费用情况，每个人月需要花费</a:t>
                      </a:r>
                      <a:r>
                        <a:rPr lang="en-US" sz="1000" kern="100">
                          <a:effectLst/>
                        </a:rPr>
                        <a:t>44</a:t>
                      </a:r>
                      <a:r>
                        <a:rPr lang="zh-CN" sz="1000" kern="100">
                          <a:effectLst/>
                        </a:rPr>
                        <a:t>元左右，该项目规模为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人月，故需要</a:t>
                      </a:r>
                      <a:r>
                        <a:rPr lang="en-US" sz="1000" kern="100">
                          <a:effectLst/>
                        </a:rPr>
                        <a:t>1320.82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）宽带费用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内网运行无宽带费用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）人力支出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-19701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effectLst/>
                        </a:rPr>
                        <a:t>29.85</a:t>
                      </a:r>
                      <a:r>
                        <a:rPr lang="zh-CN" sz="1000" kern="100" dirty="0" smtClean="0">
                          <a:effectLst/>
                        </a:rPr>
                        <a:t>元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zh-CN" sz="1000" kern="100" dirty="0">
                          <a:effectLst/>
                        </a:rPr>
                        <a:t>小时，一个月工作时间记为</a:t>
                      </a:r>
                      <a:r>
                        <a:rPr lang="en-US" sz="1000" kern="100" dirty="0">
                          <a:effectLst/>
                        </a:rPr>
                        <a:t>22</a:t>
                      </a:r>
                      <a:r>
                        <a:rPr lang="zh-CN" sz="1000" kern="100" dirty="0">
                          <a:effectLst/>
                        </a:rPr>
                        <a:t>工作日 ，项目持续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个月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四、其他款项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8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年度总计：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-41613.4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此为预算表格，实际会有些许偏差　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3436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财务负责人：黄为波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14876"/>
              </p:ext>
            </p:extLst>
          </p:nvPr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43279"/>
              </p:ext>
            </p:extLst>
          </p:nvPr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软件工程专业的师生。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5453369" y="546473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" y="837506"/>
            <a:ext cx="5465788" cy="376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661501"/>
            <a:ext cx="5995792" cy="412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0" y="5085978"/>
            <a:ext cx="6942776" cy="119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Designed`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</a:t>
            </a:r>
          </a:p>
        </p:txBody>
      </p:sp>
      <p:sp>
        <p:nvSpPr>
          <p:cNvPr id="10" name="矩形 9"/>
          <p:cNvSpPr/>
          <p:nvPr/>
        </p:nvSpPr>
        <p:spPr>
          <a:xfrm>
            <a:off x="1630709" y="4941962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负责录音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02718" y="5419408"/>
          <a:ext cx="4968552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207"/>
                <a:gridCol w="654608"/>
                <a:gridCol w="670778"/>
                <a:gridCol w="672575"/>
                <a:gridCol w="715098"/>
                <a:gridCol w="934299"/>
                <a:gridCol w="665987"/>
              </a:tblGrid>
              <a:tr h="12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83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录音记录员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开会时、上课时、审核时、用户访谈师，进行录音，录音链接上传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负责用户访谈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2064</Words>
  <Application>Microsoft Office PowerPoint</Application>
  <PresentationFormat>自定义</PresentationFormat>
  <Paragraphs>580</Paragraphs>
  <Slides>21</Slides>
  <Notes>8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240</cp:revision>
  <dcterms:created xsi:type="dcterms:W3CDTF">2015-04-23T03:04:00Z</dcterms:created>
  <dcterms:modified xsi:type="dcterms:W3CDTF">2018-10-24T01:06:51Z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