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370" r:id="rId2"/>
    <p:sldId id="492" r:id="rId3"/>
    <p:sldId id="439" r:id="rId4"/>
    <p:sldId id="506" r:id="rId5"/>
    <p:sldId id="507" r:id="rId6"/>
    <p:sldId id="545" r:id="rId7"/>
    <p:sldId id="546" r:id="rId8"/>
    <p:sldId id="547" r:id="rId9"/>
    <p:sldId id="548" r:id="rId10"/>
    <p:sldId id="549" r:id="rId11"/>
    <p:sldId id="508" r:id="rId12"/>
    <p:sldId id="550" r:id="rId13"/>
    <p:sldId id="551" r:id="rId14"/>
    <p:sldId id="552" r:id="rId15"/>
    <p:sldId id="553" r:id="rId16"/>
    <p:sldId id="554" r:id="rId17"/>
    <p:sldId id="555" r:id="rId18"/>
    <p:sldId id="556" r:id="rId19"/>
    <p:sldId id="576" r:id="rId20"/>
    <p:sldId id="577" r:id="rId21"/>
    <p:sldId id="578" r:id="rId22"/>
    <p:sldId id="579" r:id="rId23"/>
    <p:sldId id="580" r:id="rId24"/>
    <p:sldId id="581" r:id="rId25"/>
    <p:sldId id="584" r:id="rId26"/>
    <p:sldId id="585" r:id="rId27"/>
    <p:sldId id="586" r:id="rId28"/>
    <p:sldId id="587" r:id="rId29"/>
    <p:sldId id="588" r:id="rId30"/>
    <p:sldId id="590" r:id="rId31"/>
    <p:sldId id="561" r:id="rId32"/>
    <p:sldId id="562" r:id="rId33"/>
    <p:sldId id="592" r:id="rId34"/>
    <p:sldId id="564" r:id="rId35"/>
    <p:sldId id="566" r:id="rId36"/>
    <p:sldId id="582" r:id="rId37"/>
    <p:sldId id="583" r:id="rId38"/>
    <p:sldId id="591" r:id="rId39"/>
    <p:sldId id="455" r:id="rId40"/>
    <p:sldId id="532" r:id="rId41"/>
    <p:sldId id="436" r:id="rId42"/>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4">
          <p15:clr>
            <a:srgbClr val="A4A3A4"/>
          </p15:clr>
        </p15:guide>
        <p15:guide id="3" pos="3839">
          <p15:clr>
            <a:srgbClr val="A4A3A4"/>
          </p15:clr>
        </p15:guide>
        <p15:guide id="4" pos="7170">
          <p15:clr>
            <a:srgbClr val="A4A3A4"/>
          </p15:clr>
        </p15:guide>
        <p15:guide id="5" pos="55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68" autoAdjust="0"/>
    <p:restoredTop sz="94660"/>
  </p:normalViewPr>
  <p:slideViewPr>
    <p:cSldViewPr>
      <p:cViewPr varScale="1">
        <p:scale>
          <a:sx n="116" d="100"/>
          <a:sy n="116" d="100"/>
        </p:scale>
        <p:origin x="648" y="176"/>
      </p:cViewPr>
      <p:guideLst>
        <p:guide orient="horz" pos="2160"/>
        <p:guide orient="horz" pos="3884"/>
        <p:guide pos="3839"/>
        <p:guide pos="7170"/>
        <p:guide pos="554"/>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2018/11/2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extLst>
      <p:ext uri="{BB962C8B-B14F-4D97-AF65-F5344CB8AC3E}">
        <p14:creationId xmlns:p14="http://schemas.microsoft.com/office/powerpoint/2010/main" val="3083363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extLst>
      <p:ext uri="{BB962C8B-B14F-4D97-AF65-F5344CB8AC3E}">
        <p14:creationId xmlns:p14="http://schemas.microsoft.com/office/powerpoint/2010/main" val="142759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solidFill>
                  <a:prstClr val="black"/>
                </a:solidFill>
              </a:rPr>
              <a:pPr/>
              <a:t>38</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a:t>单击此处编辑母版标题样式</a:t>
            </a:r>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t>2018/11/2</a:t>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t>‹#›</a:t>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2.png"/><Relationship Id="rId4" Type="http://schemas.openxmlformats.org/officeDocument/2006/relationships/notesSlide" Target="../notesSlides/notesSlide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3119418" y="1950572"/>
            <a:ext cx="6023610" cy="2367280"/>
          </a:xfrm>
          <a:prstGeom prst="rect">
            <a:avLst/>
          </a:prstGeom>
          <a:noFill/>
        </p:spPr>
        <p:txBody>
          <a:bodyPr wrap="none" lIns="91423" tIns="45712" rIns="91423" bIns="45712" rtlCol="0">
            <a:spAutoFit/>
          </a:bodyPr>
          <a:lstStyle/>
          <a:p>
            <a:pPr algn="ctr" fontAlgn="auto">
              <a:lnSpc>
                <a:spcPct val="200000"/>
              </a:lnSpc>
            </a:pPr>
            <a:r>
              <a:rPr lang="en-US" altLang="zh-CN" sz="5400" dirty="0">
                <a:solidFill>
                  <a:srgbClr val="38B1BF"/>
                </a:solidFill>
                <a:latin typeface="微软雅黑" panose="020B0503020204020204" pitchFamily="34" charset="-122"/>
                <a:ea typeface="微软雅黑" panose="020B0503020204020204" pitchFamily="34" charset="-122"/>
              </a:rPr>
              <a:t>UML</a:t>
            </a:r>
            <a:r>
              <a:rPr lang="zh-CN" altLang="en-US" sz="5400" dirty="0">
                <a:solidFill>
                  <a:srgbClr val="38B1BF"/>
                </a:solidFill>
                <a:latin typeface="微软雅黑" panose="020B0503020204020204" pitchFamily="34" charset="-122"/>
                <a:ea typeface="微软雅黑" panose="020B0503020204020204" pitchFamily="34" charset="-122"/>
              </a:rPr>
              <a:t>图</a:t>
            </a:r>
          </a:p>
          <a:p>
            <a:pPr fontAlgn="auto">
              <a:lnSpc>
                <a:spcPct val="200000"/>
              </a:lnSpc>
            </a:pPr>
            <a:r>
              <a:rPr lang="zh-CN" altLang="en-US" sz="2000" dirty="0">
                <a:solidFill>
                  <a:srgbClr val="38B1BF"/>
                </a:solidFill>
                <a:latin typeface="微软雅黑" panose="020B0503020204020204" pitchFamily="34" charset="-122"/>
                <a:ea typeface="微软雅黑" panose="020B0503020204020204" pitchFamily="34" charset="-122"/>
              </a:rPr>
              <a:t>用例图，类图，状态机图，通信图，顺序图，部署图</a:t>
            </a:r>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31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2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2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200"/>
                                        <p:tgtEl>
                                          <p:spTgt spid="35"/>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0-#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37"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700"/>
                                        <p:tgtEl>
                                          <p:spTgt spid="40"/>
                                        </p:tgtEl>
                                      </p:cBhvr>
                                    </p:animEffect>
                                    <p:anim calcmode="lin" valueType="num">
                                      <p:cBhvr>
                                        <p:cTn id="42" dur="700" fill="hold"/>
                                        <p:tgtEl>
                                          <p:spTgt spid="40"/>
                                        </p:tgtEl>
                                        <p:attrNameLst>
                                          <p:attrName>ppt_x</p:attrName>
                                        </p:attrNameLst>
                                      </p:cBhvr>
                                      <p:tavLst>
                                        <p:tav tm="0">
                                          <p:val>
                                            <p:strVal val="#ppt_x"/>
                                          </p:val>
                                        </p:tav>
                                        <p:tav tm="100000">
                                          <p:val>
                                            <p:strVal val="#ppt_x"/>
                                          </p:val>
                                        </p:tav>
                                      </p:tavLst>
                                    </p:anim>
                                    <p:anim calcmode="lin" valueType="num">
                                      <p:cBhvr>
                                        <p:cTn id="43" dur="630" decel="100000" fill="hold"/>
                                        <p:tgtEl>
                                          <p:spTgt spid="40"/>
                                        </p:tgtEl>
                                        <p:attrNameLst>
                                          <p:attrName>ppt_y</p:attrName>
                                        </p:attrNameLst>
                                      </p:cBhvr>
                                      <p:tavLst>
                                        <p:tav tm="0">
                                          <p:val>
                                            <p:strVal val="#ppt_y+1"/>
                                          </p:val>
                                        </p:tav>
                                        <p:tav tm="100000">
                                          <p:val>
                                            <p:strVal val="#ppt_y-.03"/>
                                          </p:val>
                                        </p:tav>
                                      </p:tavLst>
                                    </p:anim>
                                    <p:anim calcmode="lin" valueType="num">
                                      <p:cBhvr>
                                        <p:cTn id="44"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childTnLst>
                          </p:cTn>
                        </p:par>
                        <p:par>
                          <p:cTn id="49" fill="hold">
                            <p:stCondLst>
                              <p:cond delay="2500"/>
                            </p:stCondLst>
                            <p:childTnLst>
                              <p:par>
                                <p:cTn id="50" presetID="12" presetClass="entr" presetSubtype="4"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 calcmode="lin" valueType="num">
                                      <p:cBhvr additive="base">
                                        <p:cTn id="52" dur="500"/>
                                        <p:tgtEl>
                                          <p:spTgt spid="41"/>
                                        </p:tgtEl>
                                        <p:attrNameLst>
                                          <p:attrName>ppt_y</p:attrName>
                                        </p:attrNameLst>
                                      </p:cBhvr>
                                      <p:tavLst>
                                        <p:tav tm="0">
                                          <p:val>
                                            <p:strVal val="#ppt_y+#ppt_h*1.125000"/>
                                          </p:val>
                                        </p:tav>
                                        <p:tav tm="100000">
                                          <p:val>
                                            <p:strVal val="#ppt_y"/>
                                          </p:val>
                                        </p:tav>
                                      </p:tavLst>
                                    </p:anim>
                                    <p:animEffect transition="in" filter="wipe(up)">
                                      <p:cBhvr>
                                        <p:cTn id="53" dur="500"/>
                                        <p:tgtEl>
                                          <p:spTgt spid="41"/>
                                        </p:tgtEl>
                                      </p:cBhvr>
                                    </p:animEffect>
                                  </p:childTnLst>
                                </p:cTn>
                              </p:par>
                            </p:childTnLst>
                          </p:cTn>
                        </p:par>
                        <p:par>
                          <p:cTn id="54" fill="hold">
                            <p:stCondLst>
                              <p:cond delay="3000"/>
                            </p:stCondLst>
                            <p:childTnLst>
                              <p:par>
                                <p:cTn id="55" presetID="12" presetClass="entr" presetSubtype="4"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ppt_y</p:attrName>
                                        </p:attrNameLst>
                                      </p:cBhvr>
                                      <p:tavLst>
                                        <p:tav tm="0">
                                          <p:val>
                                            <p:strVal val="#ppt_y+#ppt_h*1.125000"/>
                                          </p:val>
                                        </p:tav>
                                        <p:tav tm="100000">
                                          <p:val>
                                            <p:strVal val="#ppt_y"/>
                                          </p:val>
                                        </p:tav>
                                      </p:tavLst>
                                    </p:anim>
                                    <p:animEffect transition="in" filter="wipe(up)">
                                      <p:cBhvr>
                                        <p:cTn id="5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891540"/>
            <a:ext cx="11564620" cy="5274310"/>
            <a:chOff x="237030" y="1269554"/>
            <a:chExt cx="7776864" cy="4896544"/>
          </a:xfrm>
        </p:grpSpPr>
        <p:sp>
          <p:nvSpPr>
            <p:cNvPr id="5" name="矩形 4"/>
            <p:cNvSpPr/>
            <p:nvPr/>
          </p:nvSpPr>
          <p:spPr>
            <a:xfrm>
              <a:off x="734269" y="1934523"/>
              <a:ext cx="6092825" cy="684431"/>
            </a:xfrm>
            <a:prstGeom prst="rect">
              <a:avLst/>
            </a:prstGeom>
          </p:spPr>
          <p:txBody>
            <a:bodyPr>
              <a:spAutoFit/>
            </a:bodyPr>
            <a:lstStyle/>
            <a:p>
              <a:r>
                <a:rPr lang="zh-CN" dirty="0">
                  <a:solidFill>
                    <a:srgbClr val="000000"/>
                  </a:solidFill>
                  <a:latin typeface="Verdana" panose="020B0604030504040204" pitchFamily="34" charset="0"/>
                </a:rPr>
                <a:t>依赖关系                                                             泛化关系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236470" y="1791335"/>
            <a:ext cx="4400550" cy="4214495"/>
          </a:xfrm>
          <a:prstGeom prst="rect">
            <a:avLst/>
          </a:prstGeom>
        </p:spPr>
      </p:pic>
      <p:pic>
        <p:nvPicPr>
          <p:cNvPr id="13" name="图片 12"/>
          <p:cNvPicPr>
            <a:picLocks noChangeAspect="1"/>
          </p:cNvPicPr>
          <p:nvPr/>
        </p:nvPicPr>
        <p:blipFill>
          <a:blip r:embed="rId3"/>
          <a:stretch>
            <a:fillRect/>
          </a:stretch>
        </p:blipFill>
        <p:spPr>
          <a:xfrm>
            <a:off x="8640445" y="2673350"/>
            <a:ext cx="2419985" cy="2921635"/>
          </a:xfrm>
          <a:prstGeom prst="rect">
            <a:avLst/>
          </a:prstGeom>
        </p:spPr>
      </p:pic>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类图</a:t>
            </a: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1282092"/>
            </a:xfrm>
            <a:prstGeom prst="rect">
              <a:avLst/>
            </a:prstGeom>
          </p:spPr>
          <p:txBody>
            <a:bodyPr>
              <a:spAutoFit/>
            </a:bodyPr>
            <a:lstStyle/>
            <a:p>
              <a:r>
                <a:rPr lang="zh-CN" altLang="en-US" b="0" i="0" dirty="0">
                  <a:solidFill>
                    <a:srgbClr val="000000"/>
                  </a:solidFill>
                  <a:effectLst/>
                  <a:latin typeface="Verdana" panose="020B0604030504040204" pitchFamily="34" charset="0"/>
                </a:rPr>
                <a:t>关联关系</a:t>
              </a:r>
            </a:p>
            <a:p>
              <a:r>
                <a:rPr lang="en-US" altLang="zh-CN" b="0" i="0" dirty="0">
                  <a:solidFill>
                    <a:srgbClr val="000000"/>
                  </a:solidFill>
                  <a:effectLst/>
                  <a:latin typeface="Verdana" panose="020B0604030504040204" pitchFamily="34" charset="0"/>
                </a:rPr>
                <a:t>1.</a:t>
              </a:r>
              <a:r>
                <a:rPr lang="zh-CN" altLang="en-US" b="0" i="0" dirty="0">
                  <a:solidFill>
                    <a:srgbClr val="000000"/>
                  </a:solidFill>
                  <a:effectLst/>
                  <a:latin typeface="Verdana" panose="020B0604030504040204" pitchFamily="34" charset="0"/>
                </a:rPr>
                <a:t>直接使用名称</a:t>
              </a:r>
            </a:p>
            <a:p>
              <a:r>
                <a:rPr lang="en-US" altLang="zh-CN" b="0" i="0" dirty="0">
                  <a:solidFill>
                    <a:srgbClr val="000000"/>
                  </a:solidFill>
                  <a:effectLst/>
                  <a:latin typeface="Verdana" panose="020B0604030504040204" pitchFamily="34" charset="0"/>
                </a:rPr>
                <a:t>2.</a:t>
              </a:r>
              <a:r>
                <a:rPr lang="zh-CN" altLang="en-US" b="0" i="0" dirty="0">
                  <a:solidFill>
                    <a:srgbClr val="000000"/>
                  </a:solidFill>
                  <a:effectLst/>
                  <a:latin typeface="Verdana" panose="020B0604030504040204" pitchFamily="34" charset="0"/>
                </a:rPr>
                <a:t>角色，即玩家可以名为拥有者，英雄可以为被拥有者，学生为学习者，教师为教学者。</a:t>
              </a: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2486660" y="3770630"/>
            <a:ext cx="5552440" cy="2355215"/>
          </a:xfrm>
          <a:prstGeom prst="rect">
            <a:avLst/>
          </a:prstGeom>
        </p:spPr>
      </p:pic>
    </p:spTree>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3.</a:t>
              </a:r>
              <a:r>
                <a:rPr lang="zh-CN" altLang="en-US" b="0" i="0" dirty="0">
                  <a:solidFill>
                    <a:srgbClr val="000000"/>
                  </a:solidFill>
                  <a:effectLst/>
                  <a:latin typeface="Verdana" panose="020B0604030504040204" pitchFamily="34" charset="0"/>
                </a:rPr>
                <a:t>多重性</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2634615" y="2309495"/>
            <a:ext cx="5061585" cy="4000500"/>
          </a:xfrm>
          <a:prstGeom prst="rect">
            <a:avLst/>
          </a:prstGeom>
        </p:spPr>
      </p:pic>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038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聚合</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2827020" y="2724785"/>
            <a:ext cx="3829685" cy="3308350"/>
          </a:xfrm>
          <a:prstGeom prst="rect">
            <a:avLst/>
          </a:prstGeom>
        </p:spPr>
      </p:pic>
    </p:spTree>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5.</a:t>
              </a:r>
              <a:r>
                <a:rPr lang="zh-CN" altLang="en-US" b="0" i="0" dirty="0">
                  <a:solidFill>
                    <a:srgbClr val="000000"/>
                  </a:solidFill>
                  <a:effectLst/>
                  <a:latin typeface="Verdana" panose="020B0604030504040204" pitchFamily="34" charset="0"/>
                </a:rPr>
                <a:t>组合</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 name="文本框 8"/>
          <p:cNvSpPr txBox="1"/>
          <p:nvPr/>
        </p:nvSpPr>
        <p:spPr>
          <a:xfrm>
            <a:off x="1569720" y="2748915"/>
            <a:ext cx="6433185" cy="3322955"/>
          </a:xfrm>
          <a:prstGeom prst="rect">
            <a:avLst/>
          </a:prstGeom>
          <a:noFill/>
        </p:spPr>
        <p:txBody>
          <a:bodyPr wrap="square" rtlCol="0" anchor="t">
            <a:spAutoFit/>
          </a:bodyPr>
          <a:lstStyle/>
          <a:p>
            <a:r>
              <a:rPr lang="en-US" altLang="zh-CN"/>
              <a:t>	</a:t>
            </a:r>
            <a:r>
              <a:rPr lang="zh-CN" altLang="en-US"/>
              <a:t>一个对象可以被几个其他聚集对象所拥有。如果一个对象只归属于一个聚集对象，那么它和聚集对象之间的关系就称为组合（composition）。例如：“一个学生有一个名字”就是组合关系，“一个学生有一个地址”就是聚集关系，因为一个地址可以被几个学生所共享。</a:t>
            </a:r>
          </a:p>
          <a:p>
            <a:r>
              <a:rPr lang="zh-CN" altLang="en-US"/>
              <a:t>参考：https://zhidao.baidu.com/question/1865368014922293267.html 用户：</a:t>
            </a:r>
            <a:r>
              <a:rPr lang="en-US" altLang="zh-CN"/>
              <a:t>8558892 2017-04-01    </a:t>
            </a:r>
            <a:r>
              <a:rPr lang="zh-CN" altLang="en-US"/>
              <a:t>查询于</a:t>
            </a:r>
            <a:r>
              <a:rPr lang="en-US" altLang="zh-CN"/>
              <a:t>2018-10-25 22:11</a:t>
            </a:r>
            <a:endParaRPr lang="zh-CN" altLang="en-US"/>
          </a:p>
        </p:txBody>
      </p:sp>
    </p:spTree>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6.</a:t>
              </a:r>
              <a:r>
                <a:rPr lang="zh-CN" altLang="en-US" b="0" i="0" dirty="0">
                  <a:solidFill>
                    <a:srgbClr val="000000"/>
                  </a:solidFill>
                  <a:effectLst/>
                  <a:latin typeface="Verdana" panose="020B0604030504040204" pitchFamily="34" charset="0"/>
                </a:rPr>
                <a:t>导航性（单向与双向）</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5314315" y="3278505"/>
            <a:ext cx="4991100" cy="1515745"/>
          </a:xfrm>
          <a:prstGeom prst="rect">
            <a:avLst/>
          </a:prstGeom>
        </p:spPr>
      </p:pic>
      <p:pic>
        <p:nvPicPr>
          <p:cNvPr id="13" name="图片 12"/>
          <p:cNvPicPr>
            <a:picLocks noChangeAspect="1"/>
          </p:cNvPicPr>
          <p:nvPr/>
        </p:nvPicPr>
        <p:blipFill>
          <a:blip r:embed="rId3"/>
          <a:stretch>
            <a:fillRect/>
          </a:stretch>
        </p:blipFill>
        <p:spPr>
          <a:xfrm>
            <a:off x="491490" y="3221355"/>
            <a:ext cx="4488815" cy="1630680"/>
          </a:xfrm>
          <a:prstGeom prst="rect">
            <a:avLst/>
          </a:prstGeom>
        </p:spPr>
      </p:pic>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关联类</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947035" y="1741805"/>
            <a:ext cx="4600575" cy="4373245"/>
          </a:xfrm>
          <a:prstGeom prst="rect">
            <a:avLst/>
          </a:prstGeom>
        </p:spPr>
      </p:pic>
    </p:spTree>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约束</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1767840" y="2117725"/>
            <a:ext cx="5480050" cy="3848735"/>
          </a:xfrm>
          <a:prstGeom prst="rect">
            <a:avLst/>
          </a:prstGeom>
        </p:spPr>
      </p:pic>
    </p:spTree>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910590"/>
          </a:xfrm>
          <a:prstGeom prst="rect">
            <a:avLst/>
          </a:prstGeom>
          <a:noFill/>
        </p:spPr>
        <p:txBody>
          <a:bodyPr wrap="square" rtlCol="0">
            <a:spAutoFit/>
          </a:bodyPr>
          <a:lstStyle/>
          <a:p>
            <a:r>
              <a:rPr lang="zh-CN" altLang="en-US" sz="2660" dirty="0">
                <a:solidFill>
                  <a:srgbClr val="183A5D"/>
                </a:solidFill>
                <a:latin typeface="微软雅黑" panose="020B0503020204020204" pitchFamily="34" charset="-122"/>
                <a:ea typeface="微软雅黑" panose="020B0503020204020204" pitchFamily="34" charset="-122"/>
                <a:sym typeface="+mn-ea"/>
              </a:rPr>
              <a:t>类图</a:t>
            </a:r>
            <a:endParaRPr lang="zh-CN" altLang="en-US" sz="2660" dirty="0">
              <a:solidFill>
                <a:srgbClr val="183A5D"/>
              </a:solidFill>
              <a:latin typeface="微软雅黑" panose="020B0503020204020204" pitchFamily="34" charset="-122"/>
              <a:ea typeface="微软雅黑" panose="020B0503020204020204" pitchFamily="34" charset="-122"/>
            </a:endParaRPr>
          </a:p>
          <a:p>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49555" y="1025525"/>
            <a:ext cx="10666095" cy="5284470"/>
            <a:chOff x="249402" y="1413570"/>
            <a:chExt cx="7776864" cy="4896544"/>
          </a:xfrm>
        </p:grpSpPr>
        <p:sp>
          <p:nvSpPr>
            <p:cNvPr id="7" name="矩形 6"/>
            <p:cNvSpPr/>
            <p:nvPr/>
          </p:nvSpPr>
          <p:spPr>
            <a:xfrm>
              <a:off x="425780" y="2327274"/>
              <a:ext cx="6092825" cy="683116"/>
            </a:xfrm>
            <a:prstGeom prst="rect">
              <a:avLst/>
            </a:prstGeom>
          </p:spPr>
          <p:txBody>
            <a:bodyPr>
              <a:spAutoFit/>
            </a:bodyPr>
            <a:lstStyle/>
            <a:p>
              <a:r>
                <a:rPr lang="en-US" b="0" i="0" dirty="0">
                  <a:solidFill>
                    <a:srgbClr val="000000"/>
                  </a:solidFill>
                  <a:effectLst/>
                  <a:latin typeface="Verdana" panose="020B0604030504040204" pitchFamily="34" charset="0"/>
                </a:rPr>
                <a:t>7.</a:t>
              </a:r>
              <a:r>
                <a:rPr lang="zh-CN" altLang="en-US" b="0" i="0" dirty="0">
                  <a:solidFill>
                    <a:srgbClr val="000000"/>
                  </a:solidFill>
                  <a:effectLst/>
                  <a:latin typeface="Verdana" panose="020B0604030504040204" pitchFamily="34" charset="0"/>
                </a:rPr>
                <a:t>实现关系</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49402" y="1413570"/>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3164840" y="2363470"/>
            <a:ext cx="2777490" cy="3557905"/>
          </a:xfrm>
          <a:prstGeom prst="rect">
            <a:avLst/>
          </a:prstGeom>
        </p:spPr>
      </p:pic>
    </p:spTree>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3000821"/>
          </a:xfrm>
          <a:prstGeom prst="rect">
            <a:avLst/>
          </a:prstGeom>
        </p:spPr>
        <p:txBody>
          <a:bodyPr wrap="square">
            <a:spAutoFit/>
          </a:bodyPr>
          <a:lstStyle/>
          <a:p>
            <a:pPr indent="457200"/>
            <a:r>
              <a:rPr lang="zh-CN" altLang="en-US" dirty="0"/>
              <a:t>顺序图是用来描述对象自身及对象间信息传递顺序的视图。它用来表示用例中的行为顺序。当执行一个用例行为时，顺序图中的每条消息对应了一个类操作或状态机中引起转换的触发事件。它着重显示了参与相互作用的对象和所交换消息的顺序。</a:t>
            </a:r>
          </a:p>
          <a:p>
            <a:pPr indent="457200"/>
            <a:endParaRPr lang="zh-CN" altLang="en-US" dirty="0"/>
          </a:p>
          <a:p>
            <a:pPr indent="457200"/>
            <a:r>
              <a:rPr lang="zh-CN" altLang="en-US" dirty="0"/>
              <a:t>顺序图主要有</a:t>
            </a:r>
            <a:r>
              <a:rPr lang="en-US" altLang="zh-CN" dirty="0"/>
              <a:t>4</a:t>
            </a:r>
            <a:r>
              <a:rPr lang="zh-CN" altLang="en-US" dirty="0"/>
              <a:t>个标记符：对象、生命线、消息和激活。</a:t>
            </a:r>
          </a:p>
        </p:txBody>
      </p:sp>
      <p:pic>
        <p:nvPicPr>
          <p:cNvPr id="1026" name="Picture 2" descr="C:\Users\ADMINI~1\AppData\Local\Temp\WeChat Files\f57d71638bb0ac02dd57ff5965d5d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164455" y="92011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6" name="矩形 35"/>
          <p:cNvSpPr/>
          <p:nvPr/>
        </p:nvSpPr>
        <p:spPr>
          <a:xfrm>
            <a:off x="-106934" y="0"/>
            <a:ext cx="3469805" cy="6859587"/>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82124" y="2267827"/>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目录</a:t>
            </a:r>
          </a:p>
        </p:txBody>
      </p:sp>
      <p:grpSp>
        <p:nvGrpSpPr>
          <p:cNvPr id="25" name="组合 24"/>
          <p:cNvGrpSpPr/>
          <p:nvPr/>
        </p:nvGrpSpPr>
        <p:grpSpPr>
          <a:xfrm>
            <a:off x="6045835" y="920115"/>
            <a:ext cx="3744595" cy="481965"/>
            <a:chOff x="6315199" y="2492728"/>
            <a:chExt cx="3744416" cy="511504"/>
          </a:xfrm>
        </p:grpSpPr>
        <p:sp>
          <p:nvSpPr>
            <p:cNvPr id="26" name="圆角矩形 25"/>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7" name="矩形 26"/>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引言</a:t>
              </a:r>
            </a:p>
          </p:txBody>
        </p:sp>
      </p:grpSp>
      <p:grpSp>
        <p:nvGrpSpPr>
          <p:cNvPr id="54" name="组合 53"/>
          <p:cNvGrpSpPr/>
          <p:nvPr/>
        </p:nvGrpSpPr>
        <p:grpSpPr>
          <a:xfrm>
            <a:off x="5087094" y="117426"/>
            <a:ext cx="3744416" cy="511504"/>
            <a:chOff x="6315199" y="2492728"/>
            <a:chExt cx="3744416" cy="511504"/>
          </a:xfrm>
        </p:grpSpPr>
        <p:sp>
          <p:nvSpPr>
            <p:cNvPr id="55" name="圆角矩形 54"/>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6" name="矩形 55"/>
            <p:cNvSpPr/>
            <p:nvPr/>
          </p:nvSpPr>
          <p:spPr>
            <a:xfrm>
              <a:off x="6681843" y="2493011"/>
              <a:ext cx="2653074" cy="429260"/>
            </a:xfrm>
            <a:prstGeom prst="rect">
              <a:avLst/>
            </a:prstGeom>
          </p:spPr>
          <p:txBody>
            <a:bodyPr wrap="square" lIns="121960" tIns="60980" rIns="121960" bIns="60980">
              <a:spAutoFit/>
            </a:bodyPr>
            <a:lstStyle/>
            <a:p>
              <a:pPr algn="ct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 name="圆角矩形 1"/>
          <p:cNvSpPr/>
          <p:nvPr/>
        </p:nvSpPr>
        <p:spPr>
          <a:xfrm>
            <a:off x="5172710" y="157543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a:latin typeface="+mj-lt"/>
                <a:ea typeface="Arial Unicode MS" panose="020B0604020202020204" pitchFamily="34" charset="-122"/>
                <a:cs typeface="Arial Unicode MS" panose="020B0604020202020204" pitchFamily="34" charset="-122"/>
              </a:rPr>
              <a:t>2</a:t>
            </a:r>
            <a:endParaRPr lang="en-US" sz="3200" dirty="0">
              <a:latin typeface="+mj-lt"/>
              <a:ea typeface="Arial Unicode MS" panose="020B0604020202020204" pitchFamily="34" charset="-122"/>
              <a:cs typeface="Arial Unicode MS" panose="020B0604020202020204" pitchFamily="34" charset="-122"/>
            </a:endParaRPr>
          </a:p>
        </p:txBody>
      </p:sp>
      <p:grpSp>
        <p:nvGrpSpPr>
          <p:cNvPr id="3" name="组合 2"/>
          <p:cNvGrpSpPr/>
          <p:nvPr/>
        </p:nvGrpSpPr>
        <p:grpSpPr>
          <a:xfrm>
            <a:off x="6054090" y="1575435"/>
            <a:ext cx="3744595" cy="481965"/>
            <a:chOff x="6315199" y="2492728"/>
            <a:chExt cx="3744416" cy="511504"/>
          </a:xfrm>
        </p:grpSpPr>
        <p:sp>
          <p:nvSpPr>
            <p:cNvPr id="4" name="圆角矩形 3"/>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 name="矩形 4"/>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用例图</a:t>
              </a:r>
            </a:p>
          </p:txBody>
        </p:sp>
      </p:grpSp>
      <p:sp>
        <p:nvSpPr>
          <p:cNvPr id="6" name="圆角矩形 5"/>
          <p:cNvSpPr/>
          <p:nvPr/>
        </p:nvSpPr>
        <p:spPr>
          <a:xfrm>
            <a:off x="5172710" y="22580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a:latin typeface="+mj-lt"/>
                <a:ea typeface="Arial Unicode MS" panose="020B0604020202020204" pitchFamily="34" charset="-122"/>
                <a:cs typeface="Arial Unicode MS" panose="020B0604020202020204" pitchFamily="34" charset="-122"/>
              </a:rPr>
              <a:t>3</a:t>
            </a:r>
            <a:endParaRPr lang="en-US" sz="3200" dirty="0">
              <a:latin typeface="+mj-lt"/>
              <a:ea typeface="Arial Unicode MS" panose="020B0604020202020204" pitchFamily="34" charset="-122"/>
              <a:cs typeface="Arial Unicode MS" panose="020B0604020202020204" pitchFamily="34" charset="-122"/>
            </a:endParaRPr>
          </a:p>
        </p:txBody>
      </p:sp>
      <p:grpSp>
        <p:nvGrpSpPr>
          <p:cNvPr id="7" name="组合 6"/>
          <p:cNvGrpSpPr/>
          <p:nvPr/>
        </p:nvGrpSpPr>
        <p:grpSpPr>
          <a:xfrm>
            <a:off x="6054090" y="2258060"/>
            <a:ext cx="3744595" cy="481965"/>
            <a:chOff x="6315199" y="2492728"/>
            <a:chExt cx="3744416" cy="511504"/>
          </a:xfrm>
        </p:grpSpPr>
        <p:sp>
          <p:nvSpPr>
            <p:cNvPr id="8" name="圆角矩形 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9" name="矩形 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类图</a:t>
              </a:r>
            </a:p>
          </p:txBody>
        </p:sp>
      </p:grpSp>
      <p:sp>
        <p:nvSpPr>
          <p:cNvPr id="10" name="圆角矩形 9"/>
          <p:cNvSpPr/>
          <p:nvPr/>
        </p:nvSpPr>
        <p:spPr>
          <a:xfrm>
            <a:off x="5172710" y="293116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a:latin typeface="+mj-lt"/>
                <a:ea typeface="Arial Unicode MS" panose="020B0604020202020204" pitchFamily="34" charset="-122"/>
                <a:cs typeface="Arial Unicode MS" panose="020B0604020202020204" pitchFamily="34" charset="-122"/>
              </a:rPr>
              <a:t>4</a:t>
            </a:r>
            <a:endParaRPr lang="en-US" sz="3200" dirty="0">
              <a:latin typeface="+mj-lt"/>
              <a:ea typeface="Arial Unicode MS" panose="020B0604020202020204" pitchFamily="34" charset="-122"/>
              <a:cs typeface="Arial Unicode MS" panose="020B0604020202020204" pitchFamily="34" charset="-122"/>
            </a:endParaRPr>
          </a:p>
        </p:txBody>
      </p:sp>
      <p:grpSp>
        <p:nvGrpSpPr>
          <p:cNvPr id="11" name="组合 10"/>
          <p:cNvGrpSpPr/>
          <p:nvPr/>
        </p:nvGrpSpPr>
        <p:grpSpPr>
          <a:xfrm>
            <a:off x="6054090" y="2931160"/>
            <a:ext cx="3744595" cy="481965"/>
            <a:chOff x="6315199" y="2492728"/>
            <a:chExt cx="3744416" cy="511504"/>
          </a:xfrm>
        </p:grpSpPr>
        <p:sp>
          <p:nvSpPr>
            <p:cNvPr id="12" name="圆角矩形 1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3" name="矩形 1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顺序图</a:t>
              </a:r>
            </a:p>
          </p:txBody>
        </p:sp>
      </p:grpSp>
      <p:sp>
        <p:nvSpPr>
          <p:cNvPr id="14" name="圆角矩形 13"/>
          <p:cNvSpPr/>
          <p:nvPr/>
        </p:nvSpPr>
        <p:spPr>
          <a:xfrm>
            <a:off x="5172710" y="355854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5" name="组合 14"/>
          <p:cNvGrpSpPr/>
          <p:nvPr/>
        </p:nvGrpSpPr>
        <p:grpSpPr>
          <a:xfrm>
            <a:off x="6054090" y="3558540"/>
            <a:ext cx="3744595" cy="481965"/>
            <a:chOff x="6315199" y="2492728"/>
            <a:chExt cx="3744416" cy="511504"/>
          </a:xfrm>
        </p:grpSpPr>
        <p:sp>
          <p:nvSpPr>
            <p:cNvPr id="17" name="圆角矩形 16"/>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18" name="矩形 17"/>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状态机图</a:t>
              </a:r>
            </a:p>
          </p:txBody>
        </p:sp>
      </p:grpSp>
      <p:sp>
        <p:nvSpPr>
          <p:cNvPr id="19" name="圆角矩形 18"/>
          <p:cNvSpPr/>
          <p:nvPr/>
        </p:nvSpPr>
        <p:spPr>
          <a:xfrm>
            <a:off x="5172710" y="420878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sz="2400" dirty="0">
                <a:latin typeface="+mj-lt"/>
                <a:ea typeface="Arial Unicode MS" panose="020B0604020202020204" pitchFamily="34" charset="-122"/>
                <a:cs typeface="Arial Unicode MS" panose="020B0604020202020204" pitchFamily="34" charset="-122"/>
              </a:rPr>
              <a:t>6</a:t>
            </a:r>
            <a:endParaRPr lang="en-US" sz="3200" dirty="0">
              <a:latin typeface="+mj-lt"/>
              <a:ea typeface="Arial Unicode MS" panose="020B0604020202020204" pitchFamily="34" charset="-122"/>
              <a:cs typeface="Arial Unicode MS" panose="020B0604020202020204" pitchFamily="34" charset="-122"/>
            </a:endParaRPr>
          </a:p>
        </p:txBody>
      </p:sp>
      <p:grpSp>
        <p:nvGrpSpPr>
          <p:cNvPr id="20" name="组合 19"/>
          <p:cNvGrpSpPr/>
          <p:nvPr/>
        </p:nvGrpSpPr>
        <p:grpSpPr>
          <a:xfrm>
            <a:off x="6054090" y="4208780"/>
            <a:ext cx="3744595" cy="481965"/>
            <a:chOff x="6315199" y="2492728"/>
            <a:chExt cx="3744416" cy="511504"/>
          </a:xfrm>
        </p:grpSpPr>
        <p:sp>
          <p:nvSpPr>
            <p:cNvPr id="21" name="圆角矩形 20"/>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2" name="矩形 21"/>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通信图</a:t>
              </a:r>
            </a:p>
          </p:txBody>
        </p:sp>
      </p:grpSp>
      <p:sp>
        <p:nvSpPr>
          <p:cNvPr id="23" name="圆角矩形 22"/>
          <p:cNvSpPr/>
          <p:nvPr/>
        </p:nvSpPr>
        <p:spPr>
          <a:xfrm>
            <a:off x="5164455" y="4944110"/>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7</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4" name="组合 23"/>
          <p:cNvGrpSpPr/>
          <p:nvPr/>
        </p:nvGrpSpPr>
        <p:grpSpPr>
          <a:xfrm>
            <a:off x="6045835" y="4944110"/>
            <a:ext cx="3744595" cy="481965"/>
            <a:chOff x="6315199" y="2492728"/>
            <a:chExt cx="3744416" cy="511504"/>
          </a:xfrm>
        </p:grpSpPr>
        <p:sp>
          <p:nvSpPr>
            <p:cNvPr id="28" name="圆角矩形 2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9" name="矩形 28"/>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部署图</a:t>
              </a:r>
            </a:p>
          </p:txBody>
        </p:sp>
      </p:grpSp>
      <p:sp>
        <p:nvSpPr>
          <p:cNvPr id="30" name="圆角矩形 29"/>
          <p:cNvSpPr/>
          <p:nvPr/>
        </p:nvSpPr>
        <p:spPr>
          <a:xfrm>
            <a:off x="5164455" y="560260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8</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1" name="组合 30"/>
          <p:cNvGrpSpPr/>
          <p:nvPr/>
        </p:nvGrpSpPr>
        <p:grpSpPr>
          <a:xfrm>
            <a:off x="6045835" y="5602605"/>
            <a:ext cx="3744595" cy="481965"/>
            <a:chOff x="6315199" y="2492728"/>
            <a:chExt cx="3744416" cy="511504"/>
          </a:xfrm>
        </p:grpSpPr>
        <p:sp>
          <p:nvSpPr>
            <p:cNvPr id="32" name="圆角矩形 31"/>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3" name="矩形 32"/>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参考资料</a:t>
              </a:r>
            </a:p>
          </p:txBody>
        </p:sp>
      </p:grpSp>
      <p:sp>
        <p:nvSpPr>
          <p:cNvPr id="34" name="圆角矩形 33"/>
          <p:cNvSpPr/>
          <p:nvPr/>
        </p:nvSpPr>
        <p:spPr>
          <a:xfrm>
            <a:off x="5172710" y="6260465"/>
            <a:ext cx="534670" cy="481965"/>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r>
              <a:rPr lang="en-US" altLang="zh-CN" sz="2400" dirty="0">
                <a:latin typeface="+mj-lt"/>
                <a:ea typeface="Arial Unicode MS" panose="020B0604020202020204" pitchFamily="34" charset="-122"/>
                <a:cs typeface="Arial Unicode MS" panose="020B0604020202020204" pitchFamily="34" charset="-122"/>
              </a:rPr>
              <a:t>9</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35" name="组合 34"/>
          <p:cNvGrpSpPr/>
          <p:nvPr/>
        </p:nvGrpSpPr>
        <p:grpSpPr>
          <a:xfrm>
            <a:off x="6054090" y="6260465"/>
            <a:ext cx="3744595" cy="481965"/>
            <a:chOff x="6315199" y="2492728"/>
            <a:chExt cx="3744416" cy="511504"/>
          </a:xfrm>
        </p:grpSpPr>
        <p:sp>
          <p:nvSpPr>
            <p:cNvPr id="38" name="圆角矩形 37"/>
            <p:cNvSpPr/>
            <p:nvPr/>
          </p:nvSpPr>
          <p:spPr>
            <a:xfrm>
              <a:off x="6315199" y="2492728"/>
              <a:ext cx="3744416" cy="511504"/>
            </a:xfrm>
            <a:prstGeom prst="round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0" name="矩形 39"/>
            <p:cNvSpPr/>
            <p:nvPr/>
          </p:nvSpPr>
          <p:spPr>
            <a:xfrm>
              <a:off x="6619637" y="2538258"/>
              <a:ext cx="2653074" cy="455569"/>
            </a:xfrm>
            <a:prstGeom prst="rect">
              <a:avLst/>
            </a:prstGeom>
          </p:spPr>
          <p:txBody>
            <a:bodyPr wrap="square" lIns="121960" tIns="60980" rIns="121960" bIns="60980">
              <a:spAutoFit/>
            </a:bodyPr>
            <a:lstStyle/>
            <a:p>
              <a:pPr>
                <a:defRPr/>
              </a:pPr>
              <a:r>
                <a:rPr 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分工与绩效</a:t>
              </a: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par>
                          <p:cTn id="16" fill="hold">
                            <p:stCondLst>
                              <p:cond delay="85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par>
                                <p:cTn id="20" presetID="56" presetClass="path" presetSubtype="0" accel="50000" decel="50000" fill="hold" grpId="1" nodeType="withEffect">
                                  <p:stCondLst>
                                    <p:cond delay="0"/>
                                  </p:stCondLst>
                                  <p:childTnLst>
                                    <p:animMotion origin="layout" path="M -0.03737 0.04121 L -6.25E-7 -3.33333E-6 " pathEditMode="relative" rAng="0" ptsTypes="AA">
                                      <p:cBhvr>
                                        <p:cTn id="21" dur="700" fill="hold"/>
                                        <p:tgtEl>
                                          <p:spTgt spid="16"/>
                                        </p:tgtEl>
                                        <p:attrNameLst>
                                          <p:attrName>ppt_x</p:attrName>
                                          <p:attrName>ppt_y</p:attrName>
                                        </p:attrNameLst>
                                      </p:cBhvr>
                                      <p:rCtr x="1862" y="-2060"/>
                                    </p:animMotion>
                                  </p:childTnLst>
                                </p:cTn>
                              </p:par>
                            </p:childTnLst>
                          </p:cTn>
                        </p:par>
                        <p:par>
                          <p:cTn id="22" fill="hold">
                            <p:stCondLst>
                              <p:cond delay="1850"/>
                            </p:stCondLst>
                            <p:childTnLst>
                              <p:par>
                                <p:cTn id="23" presetID="26" presetClass="emph" presetSubtype="0" fill="hold" grpId="2" nodeType="after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2" presetClass="entr" presetSubtype="8" fill="hold" nodeType="withEffect">
                                  <p:stCondLst>
                                    <p:cond delay="5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par>
                                <p:cTn id="29" presetID="22" presetClass="entr" presetSubtype="8" fill="hold" nodeType="withEffect">
                                  <p:stCondLst>
                                    <p:cond delay="50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235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childTnLst>
                                </p:cTn>
                              </p:par>
                              <p:par>
                                <p:cTn id="36" presetID="56" presetClass="path" presetSubtype="0" accel="50000" decel="50000" fill="hold" grpId="1" nodeType="withEffect">
                                  <p:stCondLst>
                                    <p:cond delay="0"/>
                                  </p:stCondLst>
                                  <p:childTnLst>
                                    <p:animMotion origin="layout" path="M -0.03737 0.04121 L -6.25E-7 -3.33333E-6 " pathEditMode="relative" rAng="0" ptsTypes="AA">
                                      <p:cBhvr>
                                        <p:cTn id="37" dur="700" fill="hold"/>
                                        <p:tgtEl>
                                          <p:spTgt spid="2"/>
                                        </p:tgtEl>
                                        <p:attrNameLst>
                                          <p:attrName>ppt_x</p:attrName>
                                          <p:attrName>ppt_y</p:attrName>
                                        </p:attrNameLst>
                                      </p:cBhvr>
                                      <p:rCtr x="1862" y="-2060"/>
                                    </p:animMotion>
                                  </p:childTnLst>
                                </p:cTn>
                              </p:par>
                            </p:childTnLst>
                          </p:cTn>
                        </p:par>
                        <p:par>
                          <p:cTn id="38" fill="hold">
                            <p:stCondLst>
                              <p:cond delay="3350"/>
                            </p:stCondLst>
                            <p:childTnLst>
                              <p:par>
                                <p:cTn id="39" presetID="26" presetClass="emph" presetSubtype="0" fill="hold" grpId="2" nodeType="afterEffect">
                                  <p:stCondLst>
                                    <p:cond delay="0"/>
                                  </p:stCondLst>
                                  <p:childTnLst>
                                    <p:animEffect transition="out" filter="fade">
                                      <p:cBhvr>
                                        <p:cTn id="40" dur="500" tmFilter="0, 0; .2, .5; .8, .5; 1, 0"/>
                                        <p:tgtEl>
                                          <p:spTgt spid="2"/>
                                        </p:tgtEl>
                                      </p:cBhvr>
                                    </p:animEffect>
                                    <p:animScale>
                                      <p:cBhvr>
                                        <p:cTn id="41" dur="250" autoRev="1" fill="hold"/>
                                        <p:tgtEl>
                                          <p:spTgt spid="2"/>
                                        </p:tgtEl>
                                      </p:cBhvr>
                                      <p:by x="105000" y="105000"/>
                                    </p:animScale>
                                  </p:childTnLst>
                                </p:cTn>
                              </p:par>
                              <p:par>
                                <p:cTn id="42" presetID="22" presetClass="entr" presetSubtype="8" fill="hold" nodeType="withEffect">
                                  <p:stCondLst>
                                    <p:cond delay="50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p:stCondLst>
                              <p:cond delay="3850"/>
                            </p:stCondLst>
                            <p:childTnLst>
                              <p:par>
                                <p:cTn id="46" presetID="10"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childTnLst>
                                </p:cTn>
                              </p:par>
                              <p:par>
                                <p:cTn id="49" presetID="56" presetClass="path" presetSubtype="0" accel="50000" decel="50000" fill="hold" grpId="1" nodeType="withEffect">
                                  <p:stCondLst>
                                    <p:cond delay="0"/>
                                  </p:stCondLst>
                                  <p:childTnLst>
                                    <p:animMotion origin="layout" path="M -0.03737 0.04121 L -6.25E-7 -3.33333E-6 " pathEditMode="relative" rAng="0" ptsTypes="AA">
                                      <p:cBhvr>
                                        <p:cTn id="50" dur="700" fill="hold"/>
                                        <p:tgtEl>
                                          <p:spTgt spid="6"/>
                                        </p:tgtEl>
                                        <p:attrNameLst>
                                          <p:attrName>ppt_x</p:attrName>
                                          <p:attrName>ppt_y</p:attrName>
                                        </p:attrNameLst>
                                      </p:cBhvr>
                                      <p:rCtr x="1862" y="-2060"/>
                                    </p:animMotion>
                                  </p:childTnLst>
                                </p:cTn>
                              </p:par>
                            </p:childTnLst>
                          </p:cTn>
                        </p:par>
                        <p:par>
                          <p:cTn id="51" fill="hold">
                            <p:stCondLst>
                              <p:cond delay="4850"/>
                            </p:stCondLst>
                            <p:childTnLst>
                              <p:par>
                                <p:cTn id="52" presetID="26" presetClass="emph" presetSubtype="0" fill="hold" grpId="2" nodeType="afterEffect">
                                  <p:stCondLst>
                                    <p:cond delay="0"/>
                                  </p:stCondLst>
                                  <p:childTnLst>
                                    <p:animEffect transition="out" filter="fade">
                                      <p:cBhvr>
                                        <p:cTn id="53" dur="500" tmFilter="0, 0; .2, .5; .8, .5; 1, 0"/>
                                        <p:tgtEl>
                                          <p:spTgt spid="6"/>
                                        </p:tgtEl>
                                      </p:cBhvr>
                                    </p:animEffect>
                                    <p:animScale>
                                      <p:cBhvr>
                                        <p:cTn id="54" dur="250" autoRev="1" fill="hold"/>
                                        <p:tgtEl>
                                          <p:spTgt spid="6"/>
                                        </p:tgtEl>
                                      </p:cBhvr>
                                      <p:by x="105000" y="105000"/>
                                    </p:animScale>
                                  </p:childTnLst>
                                </p:cTn>
                              </p:par>
                              <p:par>
                                <p:cTn id="55" presetID="22" presetClass="entr" presetSubtype="8" fill="hold" nodeType="withEffect">
                                  <p:stCondLst>
                                    <p:cond delay="50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par>
                          <p:cTn id="58" fill="hold">
                            <p:stCondLst>
                              <p:cond delay="5350"/>
                            </p:stCondLst>
                            <p:childTnLst>
                              <p:par>
                                <p:cTn id="59" presetID="10" presetClass="entr" presetSubtype="0"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childTnLst>
                                </p:cTn>
                              </p:par>
                              <p:par>
                                <p:cTn id="62" presetID="56" presetClass="path" presetSubtype="0" accel="50000" decel="50000" fill="hold" grpId="1" nodeType="withEffect">
                                  <p:stCondLst>
                                    <p:cond delay="0"/>
                                  </p:stCondLst>
                                  <p:childTnLst>
                                    <p:animMotion origin="layout" path="M -0.03737 0.04121 L -6.25E-7 -3.33333E-6 " pathEditMode="relative" rAng="0" ptsTypes="AA">
                                      <p:cBhvr>
                                        <p:cTn id="63" dur="700" fill="hold"/>
                                        <p:tgtEl>
                                          <p:spTgt spid="10"/>
                                        </p:tgtEl>
                                        <p:attrNameLst>
                                          <p:attrName>ppt_x</p:attrName>
                                          <p:attrName>ppt_y</p:attrName>
                                        </p:attrNameLst>
                                      </p:cBhvr>
                                      <p:rCtr x="1862" y="-2060"/>
                                    </p:animMotion>
                                  </p:childTnLst>
                                </p:cTn>
                              </p:par>
                            </p:childTnLst>
                          </p:cTn>
                        </p:par>
                        <p:par>
                          <p:cTn id="64" fill="hold">
                            <p:stCondLst>
                              <p:cond delay="6350"/>
                            </p:stCondLst>
                            <p:childTnLst>
                              <p:par>
                                <p:cTn id="65" presetID="26" presetClass="emph" presetSubtype="0" fill="hold" grpId="2" nodeType="afterEffect">
                                  <p:stCondLst>
                                    <p:cond delay="0"/>
                                  </p:stCondLst>
                                  <p:childTnLst>
                                    <p:animEffect transition="out" filter="fade">
                                      <p:cBhvr>
                                        <p:cTn id="66" dur="500" tmFilter="0, 0; .2, .5; .8, .5; 1, 0"/>
                                        <p:tgtEl>
                                          <p:spTgt spid="10"/>
                                        </p:tgtEl>
                                      </p:cBhvr>
                                    </p:animEffect>
                                    <p:animScale>
                                      <p:cBhvr>
                                        <p:cTn id="67" dur="250" autoRev="1" fill="hold"/>
                                        <p:tgtEl>
                                          <p:spTgt spid="10"/>
                                        </p:tgtEl>
                                      </p:cBhvr>
                                      <p:by x="105000" y="105000"/>
                                    </p:animScale>
                                  </p:childTnLst>
                                </p:cTn>
                              </p:par>
                              <p:par>
                                <p:cTn id="68" presetID="22" presetClass="entr" presetSubtype="8" fill="hold" nodeType="withEffect">
                                  <p:stCondLst>
                                    <p:cond delay="500"/>
                                  </p:stCondLst>
                                  <p:childTnLst>
                                    <p:set>
                                      <p:cBhvr>
                                        <p:cTn id="69" dur="1" fill="hold">
                                          <p:stCondLst>
                                            <p:cond delay="0"/>
                                          </p:stCondLst>
                                        </p:cTn>
                                        <p:tgtEl>
                                          <p:spTgt spid="11"/>
                                        </p:tgtEl>
                                        <p:attrNameLst>
                                          <p:attrName>style.visibility</p:attrName>
                                        </p:attrNameLst>
                                      </p:cBhvr>
                                      <p:to>
                                        <p:strVal val="visible"/>
                                      </p:to>
                                    </p:set>
                                    <p:animEffect transition="in" filter="wipe(left)">
                                      <p:cBhvr>
                                        <p:cTn id="70" dur="500"/>
                                        <p:tgtEl>
                                          <p:spTgt spid="11"/>
                                        </p:tgtEl>
                                      </p:cBhvr>
                                    </p:animEffect>
                                  </p:childTnLst>
                                </p:cTn>
                              </p:par>
                            </p:childTnLst>
                          </p:cTn>
                        </p:par>
                        <p:par>
                          <p:cTn id="71" fill="hold">
                            <p:stCondLst>
                              <p:cond delay="6850"/>
                            </p:stCondLst>
                            <p:childTnLst>
                              <p:par>
                                <p:cTn id="72" presetID="10" presetClass="entr" presetSubtype="0"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childTnLst>
                                </p:cTn>
                              </p:par>
                              <p:par>
                                <p:cTn id="75" presetID="56" presetClass="path" presetSubtype="0" accel="50000" decel="50000" fill="hold" grpId="1" nodeType="withEffect">
                                  <p:stCondLst>
                                    <p:cond delay="0"/>
                                  </p:stCondLst>
                                  <p:childTnLst>
                                    <p:animMotion origin="layout" path="M -0.03737 0.04121 L -6.25E-7 -3.33333E-6 " pathEditMode="relative" rAng="0" ptsTypes="AA">
                                      <p:cBhvr>
                                        <p:cTn id="76" dur="700" fill="hold"/>
                                        <p:tgtEl>
                                          <p:spTgt spid="14"/>
                                        </p:tgtEl>
                                        <p:attrNameLst>
                                          <p:attrName>ppt_x</p:attrName>
                                          <p:attrName>ppt_y</p:attrName>
                                        </p:attrNameLst>
                                      </p:cBhvr>
                                      <p:rCtr x="1862" y="-2060"/>
                                    </p:animMotion>
                                  </p:childTnLst>
                                </p:cTn>
                              </p:par>
                            </p:childTnLst>
                          </p:cTn>
                        </p:par>
                        <p:par>
                          <p:cTn id="77" fill="hold">
                            <p:stCondLst>
                              <p:cond delay="7850"/>
                            </p:stCondLst>
                            <p:childTnLst>
                              <p:par>
                                <p:cTn id="78" presetID="26" presetClass="emph" presetSubtype="0" fill="hold" grpId="2" nodeType="afterEffect">
                                  <p:stCondLst>
                                    <p:cond delay="0"/>
                                  </p:stCondLst>
                                  <p:childTnLst>
                                    <p:animEffect transition="out" filter="fade">
                                      <p:cBhvr>
                                        <p:cTn id="79" dur="500" tmFilter="0, 0; .2, .5; .8, .5; 1, 0"/>
                                        <p:tgtEl>
                                          <p:spTgt spid="14"/>
                                        </p:tgtEl>
                                      </p:cBhvr>
                                    </p:animEffect>
                                    <p:animScale>
                                      <p:cBhvr>
                                        <p:cTn id="80" dur="250" autoRev="1" fill="hold"/>
                                        <p:tgtEl>
                                          <p:spTgt spid="14"/>
                                        </p:tgtEl>
                                      </p:cBhvr>
                                      <p:by x="105000" y="105000"/>
                                    </p:animScale>
                                  </p:childTnLst>
                                </p:cTn>
                              </p:par>
                              <p:par>
                                <p:cTn id="81" presetID="22" presetClass="entr" presetSubtype="8" fill="hold" nodeType="withEffect">
                                  <p:stCondLst>
                                    <p:cond delay="500"/>
                                  </p:stCondLst>
                                  <p:childTnLst>
                                    <p:set>
                                      <p:cBhvr>
                                        <p:cTn id="82" dur="1" fill="hold">
                                          <p:stCondLst>
                                            <p:cond delay="0"/>
                                          </p:stCondLst>
                                        </p:cTn>
                                        <p:tgtEl>
                                          <p:spTgt spid="15"/>
                                        </p:tgtEl>
                                        <p:attrNameLst>
                                          <p:attrName>style.visibility</p:attrName>
                                        </p:attrNameLst>
                                      </p:cBhvr>
                                      <p:to>
                                        <p:strVal val="visible"/>
                                      </p:to>
                                    </p:set>
                                    <p:animEffect transition="in" filter="wipe(left)">
                                      <p:cBhvr>
                                        <p:cTn id="83" dur="500"/>
                                        <p:tgtEl>
                                          <p:spTgt spid="15"/>
                                        </p:tgtEl>
                                      </p:cBhvr>
                                    </p:animEffect>
                                  </p:childTnLst>
                                </p:cTn>
                              </p:par>
                            </p:childTnLst>
                          </p:cTn>
                        </p:par>
                        <p:par>
                          <p:cTn id="84" fill="hold">
                            <p:stCondLst>
                              <p:cond delay="8350"/>
                            </p:stCondLst>
                            <p:childTnLst>
                              <p:par>
                                <p:cTn id="85" presetID="10"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childTnLst>
                                </p:cTn>
                              </p:par>
                              <p:par>
                                <p:cTn id="88" presetID="56" presetClass="path" presetSubtype="0" accel="50000" decel="50000" fill="hold" grpId="1" nodeType="withEffect">
                                  <p:stCondLst>
                                    <p:cond delay="0"/>
                                  </p:stCondLst>
                                  <p:childTnLst>
                                    <p:animMotion origin="layout" path="M -0.03737 0.04121 L -6.25E-7 -3.33333E-6 " pathEditMode="relative" rAng="0" ptsTypes="AA">
                                      <p:cBhvr>
                                        <p:cTn id="89" dur="700" fill="hold"/>
                                        <p:tgtEl>
                                          <p:spTgt spid="19"/>
                                        </p:tgtEl>
                                        <p:attrNameLst>
                                          <p:attrName>ppt_x</p:attrName>
                                          <p:attrName>ppt_y</p:attrName>
                                        </p:attrNameLst>
                                      </p:cBhvr>
                                      <p:rCtr x="1862" y="-2060"/>
                                    </p:animMotion>
                                  </p:childTnLst>
                                </p:cTn>
                              </p:par>
                            </p:childTnLst>
                          </p:cTn>
                        </p:par>
                        <p:par>
                          <p:cTn id="90" fill="hold">
                            <p:stCondLst>
                              <p:cond delay="9350"/>
                            </p:stCondLst>
                            <p:childTnLst>
                              <p:par>
                                <p:cTn id="91" presetID="26" presetClass="emph" presetSubtype="0" fill="hold" grpId="2" nodeType="afterEffect">
                                  <p:stCondLst>
                                    <p:cond delay="0"/>
                                  </p:stCondLst>
                                  <p:childTnLst>
                                    <p:animEffect transition="out" filter="fade">
                                      <p:cBhvr>
                                        <p:cTn id="92" dur="500" tmFilter="0, 0; .2, .5; .8, .5; 1, 0"/>
                                        <p:tgtEl>
                                          <p:spTgt spid="19"/>
                                        </p:tgtEl>
                                      </p:cBhvr>
                                    </p:animEffect>
                                    <p:animScale>
                                      <p:cBhvr>
                                        <p:cTn id="93" dur="250" autoRev="1" fill="hold"/>
                                        <p:tgtEl>
                                          <p:spTgt spid="19"/>
                                        </p:tgtEl>
                                      </p:cBhvr>
                                      <p:by x="105000" y="105000"/>
                                    </p:animScale>
                                  </p:childTnLst>
                                </p:cTn>
                              </p:par>
                              <p:par>
                                <p:cTn id="94" presetID="22" presetClass="entr" presetSubtype="8" fill="hold" nodeType="withEffect">
                                  <p:stCondLst>
                                    <p:cond delay="500"/>
                                  </p:stCondLst>
                                  <p:childTnLst>
                                    <p:set>
                                      <p:cBhvr>
                                        <p:cTn id="95" dur="1" fill="hold">
                                          <p:stCondLst>
                                            <p:cond delay="0"/>
                                          </p:stCondLst>
                                        </p:cTn>
                                        <p:tgtEl>
                                          <p:spTgt spid="20"/>
                                        </p:tgtEl>
                                        <p:attrNameLst>
                                          <p:attrName>style.visibility</p:attrName>
                                        </p:attrNameLst>
                                      </p:cBhvr>
                                      <p:to>
                                        <p:strVal val="visible"/>
                                      </p:to>
                                    </p:set>
                                    <p:animEffect transition="in" filter="wipe(left)">
                                      <p:cBhvr>
                                        <p:cTn id="96" dur="500"/>
                                        <p:tgtEl>
                                          <p:spTgt spid="20"/>
                                        </p:tgtEl>
                                      </p:cBhvr>
                                    </p:animEffect>
                                  </p:childTnLst>
                                </p:cTn>
                              </p:par>
                            </p:childTnLst>
                          </p:cTn>
                        </p:par>
                        <p:par>
                          <p:cTn id="97" fill="hold">
                            <p:stCondLst>
                              <p:cond delay="9850"/>
                            </p:stCondLst>
                            <p:childTnLst>
                              <p:par>
                                <p:cTn id="98" presetID="10" presetClass="entr" presetSubtype="0" fill="hold" grpId="0" nodeType="after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1000"/>
                                        <p:tgtEl>
                                          <p:spTgt spid="23"/>
                                        </p:tgtEl>
                                      </p:cBhvr>
                                    </p:animEffect>
                                  </p:childTnLst>
                                </p:cTn>
                              </p:par>
                              <p:par>
                                <p:cTn id="101" presetID="56" presetClass="path" presetSubtype="0" accel="50000" decel="50000" fill="hold" grpId="1" nodeType="withEffect">
                                  <p:stCondLst>
                                    <p:cond delay="0"/>
                                  </p:stCondLst>
                                  <p:childTnLst>
                                    <p:animMotion origin="layout" path="M -0.03737 0.04121 L -6.25E-7 -3.33333E-6 " pathEditMode="relative" rAng="0" ptsTypes="AA">
                                      <p:cBhvr>
                                        <p:cTn id="102" dur="700" fill="hold"/>
                                        <p:tgtEl>
                                          <p:spTgt spid="23"/>
                                        </p:tgtEl>
                                        <p:attrNameLst>
                                          <p:attrName>ppt_x</p:attrName>
                                          <p:attrName>ppt_y</p:attrName>
                                        </p:attrNameLst>
                                      </p:cBhvr>
                                      <p:rCtr x="1862" y="-2060"/>
                                    </p:animMotion>
                                  </p:childTnLst>
                                </p:cTn>
                              </p:par>
                            </p:childTnLst>
                          </p:cTn>
                        </p:par>
                        <p:par>
                          <p:cTn id="103" fill="hold">
                            <p:stCondLst>
                              <p:cond delay="10850"/>
                            </p:stCondLst>
                            <p:childTnLst>
                              <p:par>
                                <p:cTn id="104" presetID="26" presetClass="emph" presetSubtype="0" fill="hold" grpId="2" nodeType="afterEffect">
                                  <p:stCondLst>
                                    <p:cond delay="0"/>
                                  </p:stCondLst>
                                  <p:childTnLst>
                                    <p:animEffect transition="out" filter="fade">
                                      <p:cBhvr>
                                        <p:cTn id="105" dur="500" tmFilter="0, 0; .2, .5; .8, .5; 1, 0"/>
                                        <p:tgtEl>
                                          <p:spTgt spid="23"/>
                                        </p:tgtEl>
                                      </p:cBhvr>
                                    </p:animEffect>
                                    <p:animScale>
                                      <p:cBhvr>
                                        <p:cTn id="106" dur="250" autoRev="1" fill="hold"/>
                                        <p:tgtEl>
                                          <p:spTgt spid="23"/>
                                        </p:tgtEl>
                                      </p:cBhvr>
                                      <p:by x="105000" y="105000"/>
                                    </p:animScale>
                                  </p:childTnLst>
                                </p:cTn>
                              </p:par>
                              <p:par>
                                <p:cTn id="107" presetID="22" presetClass="entr" presetSubtype="8" fill="hold" nodeType="withEffect">
                                  <p:stCondLst>
                                    <p:cond delay="500"/>
                                  </p:stCondLst>
                                  <p:childTnLst>
                                    <p:set>
                                      <p:cBhvr>
                                        <p:cTn id="108" dur="1" fill="hold">
                                          <p:stCondLst>
                                            <p:cond delay="0"/>
                                          </p:stCondLst>
                                        </p:cTn>
                                        <p:tgtEl>
                                          <p:spTgt spid="24"/>
                                        </p:tgtEl>
                                        <p:attrNameLst>
                                          <p:attrName>style.visibility</p:attrName>
                                        </p:attrNameLst>
                                      </p:cBhvr>
                                      <p:to>
                                        <p:strVal val="visible"/>
                                      </p:to>
                                    </p:set>
                                    <p:animEffect transition="in" filter="wipe(left)">
                                      <p:cBhvr>
                                        <p:cTn id="109" dur="500"/>
                                        <p:tgtEl>
                                          <p:spTgt spid="24"/>
                                        </p:tgtEl>
                                      </p:cBhvr>
                                    </p:animEffect>
                                  </p:childTnLst>
                                </p:cTn>
                              </p:par>
                            </p:childTnLst>
                          </p:cTn>
                        </p:par>
                        <p:par>
                          <p:cTn id="110" fill="hold">
                            <p:stCondLst>
                              <p:cond delay="11350"/>
                            </p:stCondLst>
                            <p:childTnLst>
                              <p:par>
                                <p:cTn id="111" presetID="10" presetClass="entr" presetSubtype="0" fill="hold" grpId="0" nodeType="after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fade">
                                      <p:cBhvr>
                                        <p:cTn id="113" dur="1000"/>
                                        <p:tgtEl>
                                          <p:spTgt spid="30"/>
                                        </p:tgtEl>
                                      </p:cBhvr>
                                    </p:animEffect>
                                  </p:childTnLst>
                                </p:cTn>
                              </p:par>
                              <p:par>
                                <p:cTn id="114" presetID="56" presetClass="path" presetSubtype="0" accel="50000" decel="50000" fill="hold" grpId="1" nodeType="withEffect">
                                  <p:stCondLst>
                                    <p:cond delay="0"/>
                                  </p:stCondLst>
                                  <p:childTnLst>
                                    <p:animMotion origin="layout" path="M -0.03737 0.04121 L -6.25E-7 -3.33333E-6 " pathEditMode="relative" rAng="0" ptsTypes="AA">
                                      <p:cBhvr>
                                        <p:cTn id="115" dur="700" fill="hold"/>
                                        <p:tgtEl>
                                          <p:spTgt spid="30"/>
                                        </p:tgtEl>
                                        <p:attrNameLst>
                                          <p:attrName>ppt_x</p:attrName>
                                          <p:attrName>ppt_y</p:attrName>
                                        </p:attrNameLst>
                                      </p:cBhvr>
                                      <p:rCtr x="1862" y="-2060"/>
                                    </p:animMotion>
                                  </p:childTnLst>
                                </p:cTn>
                              </p:par>
                            </p:childTnLst>
                          </p:cTn>
                        </p:par>
                        <p:par>
                          <p:cTn id="116" fill="hold">
                            <p:stCondLst>
                              <p:cond delay="12350"/>
                            </p:stCondLst>
                            <p:childTnLst>
                              <p:par>
                                <p:cTn id="117" presetID="26" presetClass="emph" presetSubtype="0" fill="hold" grpId="2" nodeType="afterEffect">
                                  <p:stCondLst>
                                    <p:cond delay="0"/>
                                  </p:stCondLst>
                                  <p:childTnLst>
                                    <p:animEffect transition="out" filter="fade">
                                      <p:cBhvr>
                                        <p:cTn id="118" dur="500" tmFilter="0, 0; .2, .5; .8, .5; 1, 0"/>
                                        <p:tgtEl>
                                          <p:spTgt spid="30"/>
                                        </p:tgtEl>
                                      </p:cBhvr>
                                    </p:animEffect>
                                    <p:animScale>
                                      <p:cBhvr>
                                        <p:cTn id="119" dur="250" autoRev="1" fill="hold"/>
                                        <p:tgtEl>
                                          <p:spTgt spid="30"/>
                                        </p:tgtEl>
                                      </p:cBhvr>
                                      <p:by x="105000" y="105000"/>
                                    </p:animScale>
                                  </p:childTnLst>
                                </p:cTn>
                              </p:par>
                              <p:par>
                                <p:cTn id="120" presetID="22" presetClass="entr" presetSubtype="8" fill="hold" nodeType="withEffect">
                                  <p:stCondLst>
                                    <p:cond delay="500"/>
                                  </p:stCondLst>
                                  <p:childTnLst>
                                    <p:set>
                                      <p:cBhvr>
                                        <p:cTn id="121" dur="1" fill="hold">
                                          <p:stCondLst>
                                            <p:cond delay="0"/>
                                          </p:stCondLst>
                                        </p:cTn>
                                        <p:tgtEl>
                                          <p:spTgt spid="31"/>
                                        </p:tgtEl>
                                        <p:attrNameLst>
                                          <p:attrName>style.visibility</p:attrName>
                                        </p:attrNameLst>
                                      </p:cBhvr>
                                      <p:to>
                                        <p:strVal val="visible"/>
                                      </p:to>
                                    </p:set>
                                    <p:animEffect transition="in" filter="wipe(left)">
                                      <p:cBhvr>
                                        <p:cTn id="122" dur="500"/>
                                        <p:tgtEl>
                                          <p:spTgt spid="31"/>
                                        </p:tgtEl>
                                      </p:cBhvr>
                                    </p:animEffect>
                                  </p:childTnLst>
                                </p:cTn>
                              </p:par>
                            </p:childTnLst>
                          </p:cTn>
                        </p:par>
                        <p:par>
                          <p:cTn id="123" fill="hold">
                            <p:stCondLst>
                              <p:cond delay="12850"/>
                            </p:stCondLst>
                            <p:childTnLst>
                              <p:par>
                                <p:cTn id="124" presetID="10" presetClass="entr" presetSubtype="0" fill="hold" grpId="0" nodeType="after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1000"/>
                                        <p:tgtEl>
                                          <p:spTgt spid="34"/>
                                        </p:tgtEl>
                                      </p:cBhvr>
                                    </p:animEffect>
                                  </p:childTnLst>
                                </p:cTn>
                              </p:par>
                              <p:par>
                                <p:cTn id="127" presetID="56" presetClass="path" presetSubtype="0" accel="50000" decel="50000" fill="hold" grpId="1" nodeType="withEffect">
                                  <p:stCondLst>
                                    <p:cond delay="0"/>
                                  </p:stCondLst>
                                  <p:childTnLst>
                                    <p:animMotion origin="layout" path="M -0.03737 0.04121 L -6.25E-7 -3.33333E-6 " pathEditMode="relative" rAng="0" ptsTypes="AA">
                                      <p:cBhvr>
                                        <p:cTn id="128" dur="700" fill="hold"/>
                                        <p:tgtEl>
                                          <p:spTgt spid="34"/>
                                        </p:tgtEl>
                                        <p:attrNameLst>
                                          <p:attrName>ppt_x</p:attrName>
                                          <p:attrName>ppt_y</p:attrName>
                                        </p:attrNameLst>
                                      </p:cBhvr>
                                      <p:rCtr x="1862" y="-2060"/>
                                    </p:animMotion>
                                  </p:childTnLst>
                                </p:cTn>
                              </p:par>
                            </p:childTnLst>
                          </p:cTn>
                        </p:par>
                        <p:par>
                          <p:cTn id="129" fill="hold">
                            <p:stCondLst>
                              <p:cond delay="13850"/>
                            </p:stCondLst>
                            <p:childTnLst>
                              <p:par>
                                <p:cTn id="130" presetID="26" presetClass="emph" presetSubtype="0" fill="hold" grpId="2" nodeType="afterEffect">
                                  <p:stCondLst>
                                    <p:cond delay="0"/>
                                  </p:stCondLst>
                                  <p:childTnLst>
                                    <p:animEffect transition="out" filter="fade">
                                      <p:cBhvr>
                                        <p:cTn id="131" dur="500" tmFilter="0, 0; .2, .5; .8, .5; 1, 0"/>
                                        <p:tgtEl>
                                          <p:spTgt spid="34"/>
                                        </p:tgtEl>
                                      </p:cBhvr>
                                    </p:animEffect>
                                    <p:animScale>
                                      <p:cBhvr>
                                        <p:cTn id="132" dur="250" autoRev="1" fill="hold"/>
                                        <p:tgtEl>
                                          <p:spTgt spid="34"/>
                                        </p:tgtEl>
                                      </p:cBhvr>
                                      <p:by x="105000" y="105000"/>
                                    </p:animScale>
                                  </p:childTnLst>
                                </p:cTn>
                              </p:par>
                              <p:par>
                                <p:cTn id="133" presetID="22" presetClass="entr" presetSubtype="8" fill="hold" nodeType="withEffect">
                                  <p:stCondLst>
                                    <p:cond delay="500"/>
                                  </p:stCondLst>
                                  <p:childTnLst>
                                    <p:set>
                                      <p:cBhvr>
                                        <p:cTn id="134" dur="1" fill="hold">
                                          <p:stCondLst>
                                            <p:cond delay="0"/>
                                          </p:stCondLst>
                                        </p:cTn>
                                        <p:tgtEl>
                                          <p:spTgt spid="35"/>
                                        </p:tgtEl>
                                        <p:attrNameLst>
                                          <p:attrName>style.visibility</p:attrName>
                                        </p:attrNameLst>
                                      </p:cBhvr>
                                      <p:to>
                                        <p:strVal val="visible"/>
                                      </p:to>
                                    </p:set>
                                    <p:animEffect transition="in" filter="wipe(left)">
                                      <p:cBhvr>
                                        <p:cTn id="1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bldLvl="0" animBg="1"/>
      <p:bldP spid="16" grpId="2" bldLvl="0" animBg="1"/>
      <p:bldP spid="36" grpId="0" bldLvl="0" animBg="1"/>
      <p:bldP spid="37" grpId="0"/>
      <p:bldP spid="2" grpId="0" bldLvl="0" animBg="1"/>
      <p:bldP spid="2" grpId="1" bldLvl="0" animBg="1"/>
      <p:bldP spid="2" grpId="2" bldLvl="0" animBg="1"/>
      <p:bldP spid="6" grpId="0" bldLvl="0" animBg="1"/>
      <p:bldP spid="6" grpId="1" bldLvl="0" animBg="1"/>
      <p:bldP spid="6" grpId="2" bldLvl="0" animBg="1"/>
      <p:bldP spid="10" grpId="0" bldLvl="0" animBg="1"/>
      <p:bldP spid="10" grpId="1" bldLvl="0" animBg="1"/>
      <p:bldP spid="10" grpId="2" bldLvl="0" animBg="1"/>
      <p:bldP spid="14" grpId="0" bldLvl="0" animBg="1"/>
      <p:bldP spid="14" grpId="1" bldLvl="0" animBg="1"/>
      <p:bldP spid="14" grpId="2" bldLvl="0" animBg="1"/>
      <p:bldP spid="19" grpId="0" bldLvl="0" animBg="1"/>
      <p:bldP spid="19" grpId="1" bldLvl="0" animBg="1"/>
      <p:bldP spid="19" grpId="2" bldLvl="0" animBg="1"/>
      <p:bldP spid="23" grpId="0" bldLvl="0" animBg="1"/>
      <p:bldP spid="23" grpId="1" bldLvl="0" animBg="1"/>
      <p:bldP spid="23" grpId="2" bldLvl="0" animBg="1"/>
      <p:bldP spid="30" grpId="0" bldLvl="0" animBg="1"/>
      <p:bldP spid="30" grpId="1" bldLvl="0" animBg="1"/>
      <p:bldP spid="30" grpId="2" bldLvl="0" animBg="1"/>
      <p:bldP spid="34" grpId="0" bldLvl="0" animBg="1"/>
      <p:bldP spid="34" grpId="1" bldLvl="0" animBg="1"/>
      <p:bldP spid="34" grpId="2"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2677656"/>
          </a:xfrm>
          <a:prstGeom prst="rect">
            <a:avLst/>
          </a:prstGeom>
        </p:spPr>
        <p:txBody>
          <a:bodyPr wrap="square">
            <a:spAutoFit/>
          </a:bodyPr>
          <a:lstStyle/>
          <a:p>
            <a:pPr indent="457200"/>
            <a:r>
              <a:rPr lang="zh-CN" altLang="en-US" dirty="0"/>
              <a:t>顺序图用一个二维图描述系统中各个对象之间的交互关系，其中，纵轴是时间轴，时间沿竖线向下延伸，横轴代表了参与相互作用的对象。当对象存在时，生命线由一条虚线表示，当对象的过程处于激活状态时，生命线是一道双线。消息用从一个对象到另一个对象生命线的箭头表示。箭头以时间顺序在图中从上到下排列。</a:t>
            </a:r>
          </a:p>
        </p:txBody>
      </p:sp>
      <p:pic>
        <p:nvPicPr>
          <p:cNvPr id="1026" name="Picture 2" descr="C:\Users\ADMINI~1\AppData\Local\Temp\WeChat Files\f57d71638bb0ac02dd57ff5965d5d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sp>
        <p:nvSpPr>
          <p:cNvPr id="13" name="矩形 12"/>
          <p:cNvSpPr/>
          <p:nvPr/>
        </p:nvSpPr>
        <p:spPr>
          <a:xfrm>
            <a:off x="411399" y="2061642"/>
            <a:ext cx="5756438" cy="2945486"/>
          </a:xfrm>
          <a:prstGeom prst="rect">
            <a:avLst/>
          </a:prstGeom>
        </p:spPr>
        <p:txBody>
          <a:bodyPr wrap="square">
            <a:spAutoFit/>
          </a:bodyPr>
          <a:lstStyle/>
          <a:p>
            <a:pPr>
              <a:lnSpc>
                <a:spcPct val="150000"/>
              </a:lnSpc>
            </a:pPr>
            <a:r>
              <a:rPr lang="zh-CN" altLang="en-US" b="1" dirty="0"/>
              <a:t>对象：</a:t>
            </a:r>
            <a:endParaRPr lang="zh-CN" altLang="en-US" dirty="0"/>
          </a:p>
          <a:p>
            <a:pPr>
              <a:lnSpc>
                <a:spcPct val="150000"/>
              </a:lnSpc>
            </a:pPr>
            <a:r>
              <a:rPr lang="zh-CN" altLang="en-US" dirty="0"/>
              <a:t>对象是特定行为与属性的集合。</a:t>
            </a:r>
          </a:p>
          <a:p>
            <a:pPr>
              <a:lnSpc>
                <a:spcPct val="150000"/>
              </a:lnSpc>
            </a:pPr>
            <a:r>
              <a:rPr lang="zh-CN" altLang="en-US" dirty="0"/>
              <a:t>对象的表示方式有三种：</a:t>
            </a:r>
          </a:p>
          <a:p>
            <a:pPr>
              <a:lnSpc>
                <a:spcPct val="150000"/>
              </a:lnSpc>
            </a:pPr>
            <a:r>
              <a:rPr lang="en-US" altLang="zh-CN" dirty="0"/>
              <a:t>1.</a:t>
            </a:r>
            <a:r>
              <a:rPr lang="zh-CN" altLang="en-US" dirty="0"/>
              <a:t>包括对象名和类名</a:t>
            </a:r>
            <a:endParaRPr lang="en-US" altLang="zh-CN" dirty="0"/>
          </a:p>
          <a:p>
            <a:pPr>
              <a:lnSpc>
                <a:spcPct val="150000"/>
              </a:lnSpc>
            </a:pPr>
            <a:r>
              <a:rPr lang="en-US" altLang="zh-CN" dirty="0"/>
              <a:t>2.</a:t>
            </a:r>
            <a:r>
              <a:rPr lang="zh-CN" altLang="en-US" dirty="0"/>
              <a:t>只有类名</a:t>
            </a:r>
            <a:endParaRPr lang="en-US" altLang="zh-CN" dirty="0"/>
          </a:p>
          <a:p>
            <a:pPr>
              <a:lnSpc>
                <a:spcPct val="150000"/>
              </a:lnSpc>
            </a:pPr>
            <a:r>
              <a:rPr lang="en-US" altLang="zh-CN" dirty="0"/>
              <a:t>3.</a:t>
            </a:r>
            <a:r>
              <a:rPr lang="zh-CN" altLang="en-US" dirty="0"/>
              <a:t>只有对象名</a:t>
            </a:r>
          </a:p>
        </p:txBody>
      </p:sp>
      <p:pic>
        <p:nvPicPr>
          <p:cNvPr id="2050" name="Picture 2" descr="C:\Users\ADMINI~1\AppData\Local\Temp\WeChat Files\26af8df2b6f4339488d95e3d259cd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813" y="1725894"/>
            <a:ext cx="4331282" cy="28560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5282287"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生命线</a:t>
                </a:r>
              </a:p>
            </p:txBody>
          </p:sp>
        </p:grpSp>
      </p:grpSp>
      <p:grpSp>
        <p:nvGrpSpPr>
          <p:cNvPr id="15" name="组合 14"/>
          <p:cNvGrpSpPr/>
          <p:nvPr/>
        </p:nvGrpSpPr>
        <p:grpSpPr>
          <a:xfrm>
            <a:off x="5807175" y="1254961"/>
            <a:ext cx="5282287" cy="4904740"/>
            <a:chOff x="237030" y="1269554"/>
            <a:chExt cx="7776864" cy="4896544"/>
          </a:xfrm>
        </p:grpSpPr>
        <p:sp>
          <p:nvSpPr>
            <p:cNvPr id="16" name="矩形 15"/>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7" name="组合 16"/>
            <p:cNvGrpSpPr/>
            <p:nvPr/>
          </p:nvGrpSpPr>
          <p:grpSpPr>
            <a:xfrm>
              <a:off x="237030" y="1269554"/>
              <a:ext cx="7776864" cy="4896544"/>
              <a:chOff x="1285643" y="1772435"/>
              <a:chExt cx="7135479" cy="3572664"/>
            </a:xfrm>
          </p:grpSpPr>
          <p:sp>
            <p:nvSpPr>
              <p:cNvPr id="18" name="矩形 17"/>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 name="矩形 18"/>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激活</a:t>
                </a:r>
              </a:p>
            </p:txBody>
          </p:sp>
        </p:grpSp>
      </p:grpSp>
      <p:sp>
        <p:nvSpPr>
          <p:cNvPr id="8" name="TextBox 7"/>
          <p:cNvSpPr txBox="1"/>
          <p:nvPr/>
        </p:nvSpPr>
        <p:spPr>
          <a:xfrm>
            <a:off x="561954" y="1989634"/>
            <a:ext cx="4495802" cy="738664"/>
          </a:xfrm>
          <a:prstGeom prst="rect">
            <a:avLst/>
          </a:prstGeom>
          <a:noFill/>
        </p:spPr>
        <p:txBody>
          <a:bodyPr wrap="square" rtlCol="0">
            <a:spAutoFit/>
          </a:bodyPr>
          <a:lstStyle/>
          <a:p>
            <a:r>
              <a:rPr lang="zh-CN" altLang="en-US" dirty="0"/>
              <a:t>生命线用于描述对象的存在周期，对象下方的虚线就是改对象的生命线。</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742" y="2925738"/>
            <a:ext cx="1371014" cy="2578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4963" y="3285778"/>
            <a:ext cx="3966711" cy="2590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311230" y="1989634"/>
            <a:ext cx="4032448" cy="738664"/>
          </a:xfrm>
          <a:prstGeom prst="rect">
            <a:avLst/>
          </a:prstGeom>
          <a:noFill/>
        </p:spPr>
        <p:txBody>
          <a:bodyPr wrap="square" rtlCol="0">
            <a:spAutoFit/>
          </a:bodyPr>
          <a:lstStyle/>
          <a:p>
            <a:r>
              <a:rPr lang="zh-CN" altLang="en-US" dirty="0"/>
              <a:t>控制焦点是指活动者或对象处于执行状态的时间段。</a:t>
            </a:r>
          </a:p>
        </p:txBody>
      </p:sp>
    </p:spTree>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7030" y="1125538"/>
            <a:ext cx="11402792" cy="5112568"/>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prstClr val="white"/>
                    </a:solidFill>
                  </a:rPr>
                  <a:t>消息</a:t>
                </a:r>
              </a:p>
            </p:txBody>
          </p:sp>
        </p:grpSp>
      </p:grpSp>
      <p:sp>
        <p:nvSpPr>
          <p:cNvPr id="13" name="TextBox 12"/>
          <p:cNvSpPr txBox="1"/>
          <p:nvPr/>
        </p:nvSpPr>
        <p:spPr>
          <a:xfrm>
            <a:off x="415128" y="1773610"/>
            <a:ext cx="10369152" cy="3785652"/>
          </a:xfrm>
          <a:prstGeom prst="rect">
            <a:avLst/>
          </a:prstGeom>
          <a:noFill/>
        </p:spPr>
        <p:txBody>
          <a:bodyPr wrap="square" rtlCol="0">
            <a:spAutoFit/>
          </a:bodyPr>
          <a:lstStyle/>
          <a:p>
            <a:r>
              <a:rPr lang="zh-CN" altLang="en-US" sz="1600" dirty="0"/>
              <a:t>消息用于描述对象间交互的方式及内容。</a:t>
            </a:r>
          </a:p>
          <a:p>
            <a:r>
              <a:rPr lang="zh-CN" altLang="en-US" sz="1600" dirty="0"/>
              <a:t>消息分为四种：同步消息、异步消息、返回消息、自关联消息</a:t>
            </a:r>
          </a:p>
          <a:p>
            <a:r>
              <a:rPr lang="en-US" altLang="zh-CN" sz="1600" dirty="0"/>
              <a:t>1.</a:t>
            </a:r>
            <a:r>
              <a:rPr lang="zh-CN" altLang="en-US" sz="1600" dirty="0"/>
              <a:t>同步消息：一个对象向另一个对象发出同步消息后，将处于阻塞状态，一直等到另一个对象的回应。</a:t>
            </a:r>
          </a:p>
          <a:p>
            <a:r>
              <a:rPr lang="zh-CN" altLang="en-US" sz="1600" dirty="0"/>
              <a:t>表示方式：</a:t>
            </a:r>
            <a:endParaRPr lang="en-US" altLang="zh-CN" sz="1600" dirty="0"/>
          </a:p>
          <a:p>
            <a:endParaRPr lang="en-US" altLang="zh-CN" sz="1600" dirty="0"/>
          </a:p>
          <a:p>
            <a:r>
              <a:rPr lang="en-US" altLang="zh-CN" sz="1600" dirty="0"/>
              <a:t>2.</a:t>
            </a:r>
            <a:r>
              <a:rPr lang="zh-CN" altLang="en-US" sz="1600" dirty="0"/>
              <a:t>异步消息：一个对象向另一个对象发出异步消息后，这个对象可以进行其他的操作，不需要等到另一个对象的响应。</a:t>
            </a:r>
          </a:p>
          <a:p>
            <a:r>
              <a:rPr lang="zh-CN" altLang="en-US" sz="1600" dirty="0"/>
              <a:t>表示方式：</a:t>
            </a:r>
            <a:endParaRPr lang="en-US" altLang="zh-CN" sz="1600" dirty="0"/>
          </a:p>
          <a:p>
            <a:endParaRPr lang="zh-CN" altLang="en-US" sz="1600" dirty="0"/>
          </a:p>
          <a:p>
            <a:r>
              <a:rPr lang="en-US" altLang="zh-CN" sz="1600" dirty="0"/>
              <a:t>3.</a:t>
            </a:r>
            <a:r>
              <a:rPr lang="zh-CN" altLang="en-US" sz="1600" dirty="0"/>
              <a:t>返回消息：同步消息的返回消息</a:t>
            </a:r>
          </a:p>
          <a:p>
            <a:r>
              <a:rPr lang="zh-CN" altLang="en-US" sz="1600" dirty="0"/>
              <a:t>表示方式：</a:t>
            </a:r>
            <a:endParaRPr lang="en-US" altLang="zh-CN" sz="1600" dirty="0"/>
          </a:p>
          <a:p>
            <a:endParaRPr lang="zh-CN" altLang="en-US" sz="1600" dirty="0"/>
          </a:p>
          <a:p>
            <a:r>
              <a:rPr lang="en-US" altLang="zh-CN" sz="1600" dirty="0"/>
              <a:t>4.</a:t>
            </a:r>
            <a:r>
              <a:rPr lang="zh-CN" altLang="en-US" sz="1600" dirty="0"/>
              <a:t>自关联消息：用来描述对象内部函数的互相调用。</a:t>
            </a:r>
          </a:p>
          <a:p>
            <a:r>
              <a:rPr lang="zh-CN" altLang="en-US" sz="1600" dirty="0"/>
              <a:t>表示方式：</a:t>
            </a:r>
            <a:endParaRPr lang="en-US" altLang="zh-CN" sz="1600" dirty="0"/>
          </a:p>
          <a:p>
            <a:endParaRPr lang="zh-CN" altLang="en-US"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758" y="2637706"/>
            <a:ext cx="19431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758" y="3581400"/>
            <a:ext cx="19621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6759" y="4365898"/>
            <a:ext cx="172402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3718" y="4990331"/>
            <a:ext cx="9239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advClick="0"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rPr>
              <a:t>4</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altLang="en-US"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顺序图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671953" cy="414804"/>
            </a:xfrm>
            <a:prstGeom prst="rect">
              <a:avLst/>
            </a:prstGeom>
          </p:spPr>
          <p:txBody>
            <a:bodyPr wrap="square">
              <a:spAutoFit/>
            </a:bodyPr>
            <a:lstStyle/>
            <a:p>
              <a:endParaRPr lang="zh-CN" altLang="en-US"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pic>
        <p:nvPicPr>
          <p:cNvPr id="1026" name="Picture 2" descr="C:\Users\ADMINI~1\AppData\Local\Temp\WeChat Files\f57d71638bb0ac02dd57ff5965d5d6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254" y="1717236"/>
            <a:ext cx="4937562" cy="32247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1110" y="2061642"/>
            <a:ext cx="5238072" cy="3647152"/>
          </a:xfrm>
          <a:prstGeom prst="rect">
            <a:avLst/>
          </a:prstGeom>
          <a:noFill/>
        </p:spPr>
        <p:txBody>
          <a:bodyPr wrap="square" rtlCol="0">
            <a:spAutoFit/>
          </a:bodyPr>
          <a:lstStyle/>
          <a:p>
            <a:r>
              <a:rPr lang="zh-CN" altLang="en-US" dirty="0"/>
              <a:t>画顺序图的步骤：</a:t>
            </a:r>
          </a:p>
          <a:p>
            <a:endParaRPr lang="zh-CN" altLang="en-US" dirty="0"/>
          </a:p>
          <a:p>
            <a:r>
              <a:rPr lang="en-US" altLang="zh-CN" dirty="0"/>
              <a:t>1.      </a:t>
            </a:r>
            <a:r>
              <a:rPr lang="zh-CN" altLang="en-US" dirty="0"/>
              <a:t>确定交互的范围</a:t>
            </a:r>
          </a:p>
          <a:p>
            <a:endParaRPr lang="zh-CN" altLang="en-US" dirty="0"/>
          </a:p>
          <a:p>
            <a:r>
              <a:rPr lang="en-US" altLang="zh-CN" dirty="0"/>
              <a:t>2.      </a:t>
            </a:r>
            <a:r>
              <a:rPr lang="zh-CN" altLang="en-US" dirty="0"/>
              <a:t>确定参与交互的活动者与对象</a:t>
            </a:r>
          </a:p>
          <a:p>
            <a:endParaRPr lang="zh-CN" altLang="en-US" dirty="0"/>
          </a:p>
          <a:p>
            <a:r>
              <a:rPr lang="en-US" altLang="zh-CN" dirty="0"/>
              <a:t>3.      </a:t>
            </a:r>
            <a:r>
              <a:rPr lang="zh-CN" altLang="en-US" dirty="0"/>
              <a:t>确定活动者、对象的生存周期</a:t>
            </a:r>
          </a:p>
          <a:p>
            <a:endParaRPr lang="zh-CN" altLang="en-US" dirty="0"/>
          </a:p>
          <a:p>
            <a:r>
              <a:rPr lang="en-US" altLang="zh-CN" dirty="0"/>
              <a:t>4.      </a:t>
            </a:r>
            <a:r>
              <a:rPr lang="zh-CN" altLang="en-US" dirty="0"/>
              <a:t>确定交互中产生的消息</a:t>
            </a:r>
          </a:p>
          <a:p>
            <a:endParaRPr lang="zh-CN" altLang="en-US" dirty="0"/>
          </a:p>
          <a:p>
            <a:r>
              <a:rPr lang="en-US" altLang="zh-CN" dirty="0"/>
              <a:t>5.      </a:t>
            </a:r>
            <a:r>
              <a:rPr lang="zh-CN" altLang="en-US" dirty="0"/>
              <a:t>细化消息的内容</a:t>
            </a:r>
          </a:p>
        </p:txBody>
      </p:sp>
    </p:spTree>
  </p:cSld>
  <p:clrMapOvr>
    <a:masterClrMapping/>
  </p:clrMapOvr>
  <p:transition spd="slow" advClick="0"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36855" y="1261110"/>
            <a:ext cx="6105525" cy="4985713"/>
            <a:chOff x="237030" y="1269554"/>
            <a:chExt cx="7776864" cy="4977382"/>
          </a:xfrm>
        </p:grpSpPr>
        <p:sp>
          <p:nvSpPr>
            <p:cNvPr id="7" name="矩形 6"/>
            <p:cNvSpPr/>
            <p:nvPr/>
          </p:nvSpPr>
          <p:spPr>
            <a:xfrm>
              <a:off x="725139" y="1853085"/>
              <a:ext cx="7038831" cy="4393851"/>
            </a:xfrm>
            <a:prstGeom prst="rect">
              <a:avLst/>
            </a:prstGeom>
          </p:spPr>
          <p:txBody>
            <a:bodyPr wrap="square">
              <a:spAutoFit/>
            </a:bodyPr>
            <a:lstStyle/>
            <a:p>
              <a:r>
                <a:rPr lang="zh-CN" altLang="en-US" sz="2000" dirty="0">
                  <a:solidFill>
                    <a:srgbClr val="000000"/>
                  </a:solidFill>
                  <a:latin typeface="Verdana" panose="020B0604030504040204" pitchFamily="34" charset="0"/>
                </a:rPr>
                <a:t>状态机（</a:t>
              </a:r>
              <a:r>
                <a:rPr lang="en-US" altLang="zh-CN" sz="2000" dirty="0">
                  <a:solidFill>
                    <a:srgbClr val="000000"/>
                  </a:solidFill>
                  <a:latin typeface="Verdana" panose="020B0604030504040204" pitchFamily="34" charset="0"/>
                </a:rPr>
                <a:t>state machine</a:t>
              </a:r>
              <a:r>
                <a:rPr lang="zh-CN" altLang="en-US" sz="2000" dirty="0">
                  <a:solidFill>
                    <a:srgbClr val="000000"/>
                  </a:solidFill>
                  <a:latin typeface="Verdana" panose="020B0604030504040204" pitchFamily="34" charset="0"/>
                </a:rPr>
                <a:t>）是一种行为，它说明对象在它的生命期中相应事件所经历的状态序列以及它们对那些事件的响应。</a:t>
              </a:r>
              <a:endParaRPr lang="en-US" altLang="zh-CN" sz="2000" dirty="0">
                <a:solidFill>
                  <a:srgbClr val="000000"/>
                </a:solidFill>
                <a:latin typeface="Verdana" panose="020B0604030504040204" pitchFamily="34" charset="0"/>
              </a:endParaRPr>
            </a:p>
            <a:p>
              <a:r>
                <a:rPr lang="zh-CN" altLang="en-US" sz="2000" dirty="0">
                  <a:solidFill>
                    <a:srgbClr val="000000"/>
                  </a:solidFill>
                  <a:latin typeface="Verdana" panose="020B0604030504040204" pitchFamily="34" charset="0"/>
                </a:rPr>
                <a:t>状态（</a:t>
              </a:r>
              <a:r>
                <a:rPr lang="en-US" altLang="zh-CN" sz="2000" dirty="0">
                  <a:solidFill>
                    <a:srgbClr val="000000"/>
                  </a:solidFill>
                  <a:latin typeface="Verdana" panose="020B0604030504040204" pitchFamily="34" charset="0"/>
                </a:rPr>
                <a:t>state</a:t>
              </a:r>
              <a:r>
                <a:rPr lang="zh-CN" altLang="en-US" sz="2000" dirty="0">
                  <a:solidFill>
                    <a:srgbClr val="000000"/>
                  </a:solidFill>
                  <a:latin typeface="Verdana" panose="020B0604030504040204" pitchFamily="34" charset="0"/>
                </a:rPr>
                <a:t>）是指对象的生命期中的条件或状态，在此期间对象将满足某些条件、执行某些活动或等待某些时间。</a:t>
              </a:r>
              <a:endParaRPr lang="en-US" altLang="zh-CN" sz="2000" dirty="0">
                <a:solidFill>
                  <a:srgbClr val="000000"/>
                </a:solidFill>
                <a:latin typeface="Verdana" panose="020B0604030504040204" pitchFamily="34" charset="0"/>
              </a:endParaRPr>
            </a:p>
            <a:p>
              <a:r>
                <a:rPr lang="zh-CN" altLang="en-US" sz="2000" dirty="0">
                  <a:solidFill>
                    <a:srgbClr val="000000"/>
                  </a:solidFill>
                  <a:latin typeface="Verdana" panose="020B0604030504040204" pitchFamily="34" charset="0"/>
                </a:rPr>
                <a:t>事件（</a:t>
              </a:r>
              <a:r>
                <a:rPr lang="en-US" altLang="zh-CN" sz="2000" dirty="0">
                  <a:solidFill>
                    <a:srgbClr val="000000"/>
                  </a:solidFill>
                  <a:latin typeface="Verdana" panose="020B0604030504040204" pitchFamily="34" charset="0"/>
                </a:rPr>
                <a:t>event</a:t>
              </a:r>
              <a:r>
                <a:rPr lang="zh-CN" altLang="en-US" sz="2000" dirty="0">
                  <a:solidFill>
                    <a:srgbClr val="000000"/>
                  </a:solidFill>
                  <a:latin typeface="Verdana" panose="020B0604030504040204" pitchFamily="34" charset="0"/>
                </a:rPr>
                <a:t>）是对一个在时间和空间上占有一定位置的有意义的发生的规约。在状态机的语境中，一个事件是一个激励的发生，它能够触发一个状态转移。</a:t>
              </a:r>
              <a:endParaRPr lang="en-US" altLang="zh-CN" sz="2000" dirty="0">
                <a:solidFill>
                  <a:srgbClr val="000000"/>
                </a:solidFill>
                <a:latin typeface="Verdana" panose="020B0604030504040204" pitchFamily="34" charset="0"/>
              </a:endParaRPr>
            </a:p>
            <a:p>
              <a:r>
                <a:rPr lang="zh-CN" altLang="en-US" sz="2000" dirty="0">
                  <a:solidFill>
                    <a:srgbClr val="000000"/>
                  </a:solidFill>
                  <a:latin typeface="Verdana" panose="020B0604030504040204" pitchFamily="34" charset="0"/>
                </a:rPr>
                <a:t>转移（</a:t>
              </a:r>
              <a:r>
                <a:rPr lang="en-US" altLang="zh-CN" sz="2000" dirty="0">
                  <a:solidFill>
                    <a:srgbClr val="000000"/>
                  </a:solidFill>
                  <a:latin typeface="Verdana" panose="020B0604030504040204" pitchFamily="34" charset="0"/>
                </a:rPr>
                <a:t>transition</a:t>
              </a:r>
              <a:r>
                <a:rPr lang="zh-CN" altLang="en-US" sz="2000" dirty="0">
                  <a:solidFill>
                    <a:srgbClr val="000000"/>
                  </a:solidFill>
                  <a:latin typeface="Verdana" panose="020B0604030504040204" pitchFamily="34" charset="0"/>
                </a:rPr>
                <a:t>）是两个状态之间的一种关系，它指明对象在第一个状态中执行一定的动作，并当特定事件发生或特定的条件满足时进入第二个状态。</a:t>
              </a:r>
              <a:endParaRPr lang="en-US" altLang="zh-CN" sz="2000"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13" name="TextBox 12"/>
          <p:cNvSpPr txBox="1"/>
          <p:nvPr/>
        </p:nvSpPr>
        <p:spPr>
          <a:xfrm>
            <a:off x="6599262" y="1845618"/>
            <a:ext cx="4176464" cy="2354491"/>
          </a:xfrm>
          <a:prstGeom prst="rect">
            <a:avLst/>
          </a:prstGeom>
          <a:noFill/>
        </p:spPr>
        <p:txBody>
          <a:bodyPr wrap="square" rtlCol="0">
            <a:spAutoFit/>
          </a:bodyPr>
          <a:lstStyle/>
          <a:p>
            <a:r>
              <a:rPr lang="zh-CN" altLang="en-US" dirty="0"/>
              <a:t>活动（</a:t>
            </a:r>
            <a:r>
              <a:rPr lang="en-US" altLang="zh-CN" dirty="0"/>
              <a:t>activity</a:t>
            </a:r>
            <a:r>
              <a:rPr lang="zh-CN" altLang="en-US" dirty="0"/>
              <a:t>）是状态机中进行的非原子执行。动作（</a:t>
            </a:r>
            <a:r>
              <a:rPr lang="en-US" altLang="zh-CN" dirty="0"/>
              <a:t>action</a:t>
            </a:r>
            <a:r>
              <a:rPr lang="zh-CN" altLang="en-US" dirty="0"/>
              <a:t>）是一个可执行的原子计算，它引起模型状态改变或值的返回。在图形上，状态用一个圆角的矩形表示，转移用一条从源状态指向新状态的有向实线表示。</a:t>
            </a:r>
          </a:p>
        </p:txBody>
      </p:sp>
    </p:spTree>
    <p:extLst>
      <p:ext uri="{BB962C8B-B14F-4D97-AF65-F5344CB8AC3E}">
        <p14:creationId xmlns:p14="http://schemas.microsoft.com/office/powerpoint/2010/main" val="2724547934"/>
      </p:ext>
    </p:extLst>
  </p:cSld>
  <p:clrMapOvr>
    <a:masterClrMapping/>
  </p:clrMapOvr>
  <p:transition spd="slow" advClick="0" advTm="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76834" y="2205858"/>
              <a:ext cx="6092825" cy="3647196"/>
            </a:xfrm>
            <a:prstGeom prst="rect">
              <a:avLst/>
            </a:prstGeom>
          </p:spPr>
          <p:txBody>
            <a:bodyPr>
              <a:spAutoFit/>
            </a:bodyPr>
            <a:lstStyle/>
            <a:p>
              <a:r>
                <a:rPr lang="zh-CN" altLang="en-US" dirty="0">
                  <a:solidFill>
                    <a:srgbClr val="000000"/>
                  </a:solidFill>
                  <a:latin typeface="Verdana" panose="020B0604030504040204" pitchFamily="34" charset="0"/>
                </a:rPr>
                <a:t>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状态是对象的生命期中的一个条件或状况，在此期间对象将满足某些条件、执行某些活动或等待某些事件。</a:t>
              </a:r>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一个状态有以下几个部分：</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、名称</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、进入</a:t>
              </a:r>
              <a:r>
                <a:rPr lang="en-US" altLang="zh-CN"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退出效应</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、内部转移</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、子状态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5</a:t>
              </a:r>
              <a:r>
                <a:rPr lang="zh-CN" altLang="en-US" dirty="0">
                  <a:solidFill>
                    <a:srgbClr val="000000"/>
                  </a:solidFill>
                  <a:latin typeface="Verdana" panose="020B0604030504040204" pitchFamily="34" charset="0"/>
                </a:rPr>
                <a:t>、延迟时间</a:t>
              </a:r>
              <a:endParaRPr lang="en-US" altLang="zh-CN" dirty="0">
                <a:solidFill>
                  <a:srgbClr val="000000"/>
                </a:solidFill>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001" t="31107" r="46161" b="52955"/>
          <a:stretch/>
        </p:blipFill>
        <p:spPr bwMode="auto">
          <a:xfrm>
            <a:off x="8299341" y="2205658"/>
            <a:ext cx="1790172" cy="1014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492" t="31093" r="36346" b="55810"/>
          <a:stretch/>
        </p:blipFill>
        <p:spPr bwMode="auto">
          <a:xfrm>
            <a:off x="7103318" y="3457524"/>
            <a:ext cx="4043156" cy="975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268964"/>
      </p:ext>
    </p:extLst>
  </p:cSld>
  <p:clrMapOvr>
    <a:masterClrMapping/>
  </p:clrMapOvr>
  <p:transition spd="slow" advClick="0" advTm="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3647196"/>
            </a:xfrm>
            <a:prstGeom prst="rect">
              <a:avLst/>
            </a:prstGeom>
          </p:spPr>
          <p:txBody>
            <a:bodyPr>
              <a:spAutoFit/>
            </a:bodyPr>
            <a:lstStyle/>
            <a:p>
              <a:r>
                <a:rPr lang="zh-CN" altLang="en-US" dirty="0">
                  <a:solidFill>
                    <a:srgbClr val="000000"/>
                  </a:solidFill>
                  <a:latin typeface="Verdana" panose="020B0604030504040204" pitchFamily="34" charset="0"/>
                </a:rPr>
                <a:t>转移</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转移是两个状态之间的一种关系，表示对象在某个特定事件发生而且特定的条件满足时将在第一个状态中执行一定的动作，并进入第二个状态。</a:t>
              </a:r>
              <a:endParaRPr lang="en-US" altLang="zh-CN" dirty="0">
                <a:solidFill>
                  <a:srgbClr val="000000"/>
                </a:solidFill>
                <a:latin typeface="Verdana" panose="020B0604030504040204" pitchFamily="34" charset="0"/>
              </a:endParaRPr>
            </a:p>
            <a:p>
              <a:r>
                <a:rPr lang="zh-CN" altLang="en-US" b="0" i="0" dirty="0">
                  <a:solidFill>
                    <a:srgbClr val="000000"/>
                  </a:solidFill>
                  <a:effectLst/>
                  <a:latin typeface="Verdana" panose="020B0604030504040204" pitchFamily="34" charset="0"/>
                </a:rPr>
                <a:t>一个转移由以下</a:t>
              </a:r>
              <a:r>
                <a:rPr lang="en-US" altLang="zh-CN" b="0" i="0" dirty="0">
                  <a:solidFill>
                    <a:srgbClr val="000000"/>
                  </a:solidFill>
                  <a:effectLst/>
                  <a:latin typeface="Verdana" panose="020B0604030504040204" pitchFamily="34" charset="0"/>
                </a:rPr>
                <a:t>5</a:t>
              </a:r>
              <a:r>
                <a:rPr lang="zh-CN" altLang="en-US" b="0" i="0" dirty="0">
                  <a:solidFill>
                    <a:srgbClr val="000000"/>
                  </a:solidFill>
                  <a:effectLst/>
                  <a:latin typeface="Verdana" panose="020B0604030504040204" pitchFamily="34" charset="0"/>
                </a:rPr>
                <a:t>部分组成：</a:t>
              </a:r>
              <a:endParaRPr lang="en-US" altLang="zh-CN" b="0" i="0" dirty="0">
                <a:solidFill>
                  <a:srgbClr val="000000"/>
                </a:solidFill>
                <a:effectLst/>
                <a:latin typeface="Verdana" panose="020B0604030504040204" pitchFamily="34" charset="0"/>
              </a:endParaRP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、源状态</a:t>
              </a:r>
              <a:endParaRPr lang="en-US" altLang="zh-CN" dirty="0">
                <a:solidFill>
                  <a:srgbClr val="000000"/>
                </a:solidFill>
                <a:latin typeface="Verdana" panose="020B0604030504040204" pitchFamily="34" charset="0"/>
              </a:endParaRPr>
            </a:p>
            <a:p>
              <a:r>
                <a:rPr lang="en-US" altLang="zh-CN" b="0" i="0" dirty="0">
                  <a:solidFill>
                    <a:srgbClr val="000000"/>
                  </a:solidFill>
                  <a:effectLst/>
                  <a:latin typeface="Verdana" panose="020B0604030504040204" pitchFamily="34" charset="0"/>
                </a:rPr>
                <a:t>2</a:t>
              </a:r>
              <a:r>
                <a:rPr lang="zh-CN" altLang="en-US" b="0" i="0" dirty="0">
                  <a:solidFill>
                    <a:srgbClr val="000000"/>
                  </a:solidFill>
                  <a:effectLst/>
                  <a:latin typeface="Verdana" panose="020B0604030504040204" pitchFamily="34" charset="0"/>
                </a:rPr>
                <a:t>、事件触发器</a:t>
              </a:r>
              <a:endParaRPr lang="en-US" altLang="zh-CN" b="0" i="0" dirty="0">
                <a:solidFill>
                  <a:srgbClr val="000000"/>
                </a:solidFill>
                <a:effectLst/>
                <a:latin typeface="Verdana" panose="020B0604030504040204" pitchFamily="34" charset="0"/>
              </a:endParaRP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、监护条件</a:t>
              </a:r>
              <a:endParaRPr lang="en-US" altLang="zh-CN" dirty="0">
                <a:solidFill>
                  <a:srgbClr val="000000"/>
                </a:solidFill>
                <a:latin typeface="Verdana" panose="020B0604030504040204" pitchFamily="34" charset="0"/>
              </a:endParaRPr>
            </a:p>
            <a:p>
              <a:r>
                <a:rPr lang="en-US" altLang="zh-CN"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、效应</a:t>
              </a:r>
              <a:endParaRPr lang="en-US" altLang="zh-CN" b="0" i="0" dirty="0">
                <a:solidFill>
                  <a:srgbClr val="000000"/>
                </a:solidFill>
                <a:effectLst/>
                <a:latin typeface="Verdana" panose="020B0604030504040204" pitchFamily="34" charset="0"/>
              </a:endParaRPr>
            </a:p>
            <a:p>
              <a:r>
                <a:rPr lang="en-US" altLang="zh-CN" dirty="0">
                  <a:solidFill>
                    <a:srgbClr val="000000"/>
                  </a:solidFill>
                  <a:latin typeface="Verdana" panose="020B0604030504040204" pitchFamily="34" charset="0"/>
                </a:rPr>
                <a:t>5</a:t>
              </a:r>
              <a:r>
                <a:rPr lang="zh-CN" altLang="en-US" dirty="0">
                  <a:solidFill>
                    <a:srgbClr val="000000"/>
                  </a:solidFill>
                  <a:latin typeface="Verdana" panose="020B0604030504040204" pitchFamily="34" charset="0"/>
                </a:rPr>
                <a:t>、目标状态</a:t>
              </a:r>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1107" t="31194" r="19643" b="53325"/>
          <a:stretch/>
        </p:blipFill>
        <p:spPr bwMode="auto">
          <a:xfrm>
            <a:off x="7112014" y="2853729"/>
            <a:ext cx="5112568" cy="98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0438500"/>
      </p:ext>
    </p:extLst>
  </p:cSld>
  <p:clrMapOvr>
    <a:masterClrMapping/>
  </p:clrMapOvr>
  <p:transition spd="slow" advClick="0" advTm="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906611"/>
            <a:chOff x="237030" y="1269554"/>
            <a:chExt cx="7776864" cy="4906670"/>
          </a:xfrm>
        </p:grpSpPr>
        <p:sp>
          <p:nvSpPr>
            <p:cNvPr id="5" name="矩形 4"/>
            <p:cNvSpPr/>
            <p:nvPr/>
          </p:nvSpPr>
          <p:spPr>
            <a:xfrm>
              <a:off x="1068792" y="2205858"/>
              <a:ext cx="6092825" cy="3970366"/>
            </a:xfrm>
            <a:prstGeom prst="rect">
              <a:avLst/>
            </a:prstGeom>
          </p:spPr>
          <p:txBody>
            <a:bodyPr>
              <a:spAutoFit/>
            </a:bodyPr>
            <a:lstStyle/>
            <a:p>
              <a:r>
                <a:rPr lang="zh-CN" altLang="en-US" dirty="0">
                  <a:solidFill>
                    <a:srgbClr val="000000"/>
                  </a:solidFill>
                  <a:latin typeface="Verdana" panose="020B0604030504040204" pitchFamily="34" charset="0"/>
                </a:rPr>
                <a:t>子状态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状态与转移的这些高级特征解决了许多常见的状态机建模问题。然而，</a:t>
              </a:r>
              <a:r>
                <a:rPr lang="en-US" altLang="zh-CN" dirty="0">
                  <a:solidFill>
                    <a:srgbClr val="000000"/>
                  </a:solidFill>
                  <a:latin typeface="Verdana" panose="020B0604030504040204" pitchFamily="34" charset="0"/>
                </a:rPr>
                <a:t>UML</a:t>
              </a:r>
              <a:r>
                <a:rPr lang="zh-CN" altLang="en-US" dirty="0">
                  <a:solidFill>
                    <a:srgbClr val="000000"/>
                  </a:solidFill>
                  <a:latin typeface="Verdana" panose="020B0604030504040204" pitchFamily="34" charset="0"/>
                </a:rPr>
                <a:t>状态机还有另一个特征，即子状态，它更能帮助简化对复杂行为的建模。</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、非正交子状态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像</a:t>
              </a:r>
              <a:r>
                <a:rPr lang="en-US" altLang="zh-CN" dirty="0">
                  <a:solidFill>
                    <a:srgbClr val="000000"/>
                  </a:solidFill>
                  <a:latin typeface="Verdana" panose="020B0604030504040204" pitchFamily="34" charset="0"/>
                </a:rPr>
                <a:t>Validating</a:t>
              </a:r>
              <a:r>
                <a:rPr lang="zh-CN" altLang="en-US" dirty="0">
                  <a:solidFill>
                    <a:srgbClr val="000000"/>
                  </a:solidFill>
                  <a:latin typeface="Verdana" panose="020B0604030504040204" pitchFamily="34" charset="0"/>
                </a:rPr>
                <a:t>和</a:t>
              </a:r>
              <a:r>
                <a:rPr lang="en-US" altLang="zh-CN" dirty="0">
                  <a:solidFill>
                    <a:srgbClr val="000000"/>
                  </a:solidFill>
                  <a:latin typeface="Verdana" panose="020B0604030504040204" pitchFamily="34" charset="0"/>
                </a:rPr>
                <a:t>Processing</a:t>
              </a:r>
              <a:r>
                <a:rPr lang="zh-CN" altLang="en-US" dirty="0">
                  <a:solidFill>
                    <a:srgbClr val="000000"/>
                  </a:solidFill>
                  <a:latin typeface="Verdana" panose="020B0604030504040204" pitchFamily="34" charset="0"/>
                </a:rPr>
                <a:t>这样的子状态，被称作是非正交或不相交的子状态。在一个封闭的组合状态的语境中给定的一组不相交的子状态，对象被称为处在该组合状态中，而且一次只能处于这些子状态中的一个子状态上。</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442" t="14993" r="37387" b="37772"/>
          <a:stretch/>
        </p:blipFill>
        <p:spPr bwMode="auto">
          <a:xfrm>
            <a:off x="7463358" y="1758725"/>
            <a:ext cx="3556486" cy="3518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5641581"/>
      </p:ext>
    </p:extLst>
  </p:cSld>
  <p:clrMapOvr>
    <a:masterClrMapping/>
  </p:clrMapOvr>
  <p:transition spd="slow" advClick="0" advTm="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1385012"/>
            </a:xfrm>
            <a:prstGeom prst="rect">
              <a:avLst/>
            </a:prstGeom>
          </p:spPr>
          <p:txBody>
            <a:bodyPr>
              <a:spAutoFit/>
            </a:bodyPr>
            <a:lstStyle/>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、历史状态</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历史状态允许一个包含非正交子状态的组合状态来记住源自组合状态的转移之前最后的活动子状态。</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988" t="22440" r="24385" b="38780"/>
          <a:stretch/>
        </p:blipFill>
        <p:spPr bwMode="auto">
          <a:xfrm>
            <a:off x="6383238" y="2205658"/>
            <a:ext cx="5807175" cy="2888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6480447"/>
      </p:ext>
    </p:extLst>
  </p:cSld>
  <p:clrMapOvr>
    <a:masterClrMapping/>
  </p:clrMapOvr>
  <p:transition spd="slow"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引言</a:t>
            </a:r>
          </a:p>
        </p:txBody>
      </p:sp>
      <p:sp>
        <p:nvSpPr>
          <p:cNvPr id="5" name="矩形 4"/>
          <p:cNvSpPr/>
          <p:nvPr/>
        </p:nvSpPr>
        <p:spPr>
          <a:xfrm>
            <a:off x="2071117" y="950918"/>
            <a:ext cx="8046720" cy="583565"/>
          </a:xfrm>
          <a:prstGeom prst="rect">
            <a:avLst/>
          </a:prstGeom>
        </p:spPr>
        <p:txBody>
          <a:bodyPr wrap="none">
            <a:spAutoFit/>
          </a:bodyPr>
          <a:lstStyle/>
          <a:p>
            <a:pPr lvl="1" algn="l"/>
            <a:r>
              <a:rPr lang="zh-CN" altLang="en-US" sz="3200" b="1" dirty="0">
                <a:sym typeface="+mn-ea"/>
              </a:rPr>
              <a:t>统一建模语言</a:t>
            </a:r>
            <a:r>
              <a:rPr lang="en-US" altLang="zh-CN" sz="3200" b="1" dirty="0">
                <a:sym typeface="+mn-ea"/>
              </a:rPr>
              <a:t>(</a:t>
            </a:r>
            <a:r>
              <a:rPr lang="en-US" altLang="zh-CN" sz="3200" b="1" dirty="0"/>
              <a:t>Unified Modeling Language)</a:t>
            </a:r>
            <a:endParaRPr lang="zh-CN" altLang="en-US" sz="3200" b="1" dirty="0"/>
          </a:p>
        </p:txBody>
      </p:sp>
      <p:sp>
        <p:nvSpPr>
          <p:cNvPr id="10" name="圆角矩形 9"/>
          <p:cNvSpPr/>
          <p:nvPr/>
        </p:nvSpPr>
        <p:spPr>
          <a:xfrm>
            <a:off x="1080135" y="2281555"/>
            <a:ext cx="10242550" cy="30835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457450" y="2526665"/>
            <a:ext cx="7488555" cy="2676525"/>
          </a:xfrm>
          <a:prstGeom prst="rect">
            <a:avLst/>
          </a:prstGeom>
          <a:noFill/>
        </p:spPr>
        <p:txBody>
          <a:bodyPr wrap="square" rtlCol="0">
            <a:spAutoFit/>
          </a:bodyPr>
          <a:lstStyle/>
          <a:p>
            <a:pPr lvl="0"/>
            <a:r>
              <a:rPr lang="en-US" altLang="zh-CN" sz="2400" dirty="0"/>
              <a:t>	</a:t>
            </a:r>
            <a:r>
              <a:rPr lang="zh-CN" altLang="zh-CN" sz="2400" dirty="0"/>
              <a:t>是一种能够描述问题、描述解决方案、起到沟通作用的语言。通俗地说，它是一种用文本、图形和符号的集合来描述现实生活中各类食物、活动及其之间关系的语言。</a:t>
            </a:r>
          </a:p>
          <a:p>
            <a:pPr lvl="0"/>
            <a:endParaRPr lang="zh-CN" altLang="zh-CN" sz="2400" dirty="0"/>
          </a:p>
          <a:p>
            <a:pPr lvl="0"/>
            <a:r>
              <a:rPr lang="en-US" altLang="zh-CN" sz="2400" dirty="0"/>
              <a:t>	</a:t>
            </a:r>
            <a:r>
              <a:rPr lang="zh-CN"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本</a:t>
            </a:r>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PPT</a:t>
            </a:r>
            <a:r>
              <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主要讲解</a:t>
            </a:r>
            <a:r>
              <a:rPr lang="en-US" altLang="zh-CN"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UML</a:t>
            </a:r>
            <a:r>
              <a:rPr lang="zh-CN" altLang="en-US" sz="24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的用例图，类图，顺序图，状态机图，通信图，部署图</a:t>
            </a:r>
          </a:p>
        </p:txBody>
      </p:sp>
    </p:spTree>
  </p:cSld>
  <p:clrMapOvr>
    <a:masterClrMapping/>
  </p:clrMapOvr>
  <p:transition spd="slow" advClick="0" advTm="0">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5</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状态机图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68792" y="2205858"/>
              <a:ext cx="6092825" cy="3000857"/>
            </a:xfrm>
            <a:prstGeom prst="rect">
              <a:avLst/>
            </a:prstGeom>
          </p:spPr>
          <p:txBody>
            <a:bodyPr>
              <a:spAutoFit/>
            </a:bodyPr>
            <a:lstStyle/>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、分岔和汇合</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进入一个带正交区域的组合状态通常就是进入每个正交区域的初试状态。也可能从一个外部状态直接转移到一个或多个正交状态，这叫做分岔。</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汇合是具有两个或两个以上的进入箭头而只有一个离去箭头的转移。每个进入箭头必须来自同一个组合状态的不同正交区域中的状态。</a:t>
              </a:r>
              <a:endParaRPr lang="en-US" altLang="zh-CN" dirty="0">
                <a:solidFill>
                  <a:srgbClr val="000000"/>
                </a:solidFill>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435" t="21131" r="18529" b="43010"/>
          <a:stretch/>
        </p:blipFill>
        <p:spPr bwMode="auto">
          <a:xfrm>
            <a:off x="6426180" y="1701675"/>
            <a:ext cx="5759317" cy="2412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9461902"/>
      </p:ext>
    </p:extLst>
  </p:cSld>
  <p:clrMapOvr>
    <a:masterClrMapping/>
  </p:clrMapOvr>
  <p:transition spd="slow" advClick="0" advTm="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5" name="组合 4"/>
          <p:cNvGrpSpPr/>
          <p:nvPr/>
        </p:nvGrpSpPr>
        <p:grpSpPr>
          <a:xfrm>
            <a:off x="236855" y="1261110"/>
            <a:ext cx="6105525" cy="4904740"/>
            <a:chOff x="237030" y="1269554"/>
            <a:chExt cx="7776864" cy="4896544"/>
          </a:xfrm>
        </p:grpSpPr>
        <p:sp>
          <p:nvSpPr>
            <p:cNvPr id="7" name="矩形 6"/>
            <p:cNvSpPr/>
            <p:nvPr/>
          </p:nvSpPr>
          <p:spPr>
            <a:xfrm>
              <a:off x="920488" y="2718104"/>
              <a:ext cx="6406712" cy="1704028"/>
            </a:xfrm>
            <a:prstGeom prst="rect">
              <a:avLst/>
            </a:prstGeom>
          </p:spPr>
          <p:txBody>
            <a:bodyPr wrap="square">
              <a:spAutoFit/>
              <a:scene3d>
                <a:camera prst="orthographicFront"/>
                <a:lightRig rig="soft" dir="t">
                  <a:rot lat="0" lon="0" rev="15600000"/>
                </a:lightRig>
              </a:scene3d>
              <a:sp3d extrusionH="57150" prstMaterial="softEdge">
                <a:bevelT w="25400" h="38100"/>
              </a:sp3d>
            </a:bodyPr>
            <a:lstStyle/>
            <a:p>
              <a:r>
                <a:rPr lang="zh-CN" altLang="en-US" dirty="0">
                  <a:solidFill>
                    <a:srgbClr val="C00000"/>
                  </a:solidFill>
                </a:rPr>
                <a:t>通信图</a:t>
              </a:r>
              <a:r>
                <a:rPr lang="zh-CN" altLang="en-US" dirty="0"/>
                <a:t>也叫合作图（</a:t>
              </a:r>
              <a:r>
                <a:rPr lang="en-US" altLang="zh-CN" dirty="0"/>
                <a:t>UML2.0</a:t>
              </a:r>
              <a:r>
                <a:rPr lang="zh-CN" altLang="en-US" dirty="0"/>
                <a:t>以后不再用协作图说法），是一种交互图，强调的是发送和接受消息的对象之间的组织结构。</a:t>
              </a:r>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6434455" y="1969135"/>
            <a:ext cx="5731510" cy="3604895"/>
          </a:xfrm>
          <a:prstGeom prst="rect">
            <a:avLst/>
          </a:prstGeom>
        </p:spPr>
      </p:pic>
    </p:spTree>
  </p:cSld>
  <p:clrMapOvr>
    <a:masterClrMapping/>
  </p:clrMapOvr>
  <p:transition spd="slow" advClick="0" advTm="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5" name="组合 4"/>
          <p:cNvGrpSpPr/>
          <p:nvPr/>
        </p:nvGrpSpPr>
        <p:grpSpPr>
          <a:xfrm>
            <a:off x="175260" y="1237837"/>
            <a:ext cx="6259195" cy="6029738"/>
            <a:chOff x="158574" y="1269554"/>
            <a:chExt cx="7972600" cy="6170939"/>
          </a:xfrm>
        </p:grpSpPr>
        <p:sp>
          <p:nvSpPr>
            <p:cNvPr id="7" name="矩形 6"/>
            <p:cNvSpPr/>
            <p:nvPr/>
          </p:nvSpPr>
          <p:spPr>
            <a:xfrm>
              <a:off x="158574" y="1724885"/>
              <a:ext cx="7972600" cy="5715608"/>
            </a:xfrm>
            <a:prstGeom prst="rect">
              <a:avLst/>
            </a:prstGeom>
          </p:spPr>
          <p:txBody>
            <a:bodyPr wrap="square">
              <a:spAutoFit/>
            </a:bodyPr>
            <a:lstStyle/>
            <a:p>
              <a:r>
                <a:rPr lang="en-US" dirty="0"/>
                <a:t>1</a:t>
              </a:r>
              <a:r>
                <a:rPr lang="zh-CN" altLang="en-US" dirty="0"/>
                <a:t>、</a:t>
              </a:r>
              <a:r>
                <a:rPr dirty="0" err="1"/>
                <a:t>它与顺序图是同构图，也就是它们包含了相同的信息，只是表达方式不同而已，通信图与顺序图可以相互转换</a:t>
              </a:r>
              <a:r>
                <a:rPr dirty="0"/>
                <a:t>。</a:t>
              </a:r>
            </a:p>
            <a:p>
              <a:endParaRPr dirty="0"/>
            </a:p>
            <a:p>
              <a:r>
                <a:rPr lang="en-US" dirty="0"/>
                <a:t>2</a:t>
              </a:r>
              <a:r>
                <a:rPr lang="zh-CN" altLang="en-US" dirty="0"/>
                <a:t>、</a:t>
              </a:r>
              <a:r>
                <a:rPr dirty="0"/>
                <a:t>虽然通信图和顺序图均显示了交互，但它们强调了不同的方面。</a:t>
              </a:r>
              <a:r>
                <a:rPr dirty="0">
                  <a:solidFill>
                    <a:schemeClr val="accent1"/>
                  </a:solidFill>
                  <a:effectLst>
                    <a:outerShdw blurRad="38100" dist="25400" dir="5400000" algn="ctr" rotWithShape="0">
                      <a:srgbClr val="6E747A">
                        <a:alpha val="43000"/>
                      </a:srgbClr>
                    </a:outerShdw>
                  </a:effectLst>
                </a:rPr>
                <a:t>顺序图清晰地显示了时间次序</a:t>
              </a:r>
              <a:r>
                <a:rPr dirty="0"/>
                <a:t>，但没有显式指明对象间关系。</a:t>
              </a:r>
              <a:r>
                <a:rPr dirty="0">
                  <a:solidFill>
                    <a:schemeClr val="accent1"/>
                  </a:solidFill>
                  <a:effectLst>
                    <a:outerShdw blurRad="38100" dist="25400" dir="5400000" algn="ctr" rotWithShape="0">
                      <a:srgbClr val="6E747A">
                        <a:alpha val="43000"/>
                      </a:srgbClr>
                    </a:outerShdw>
                  </a:effectLst>
                </a:rPr>
                <a:t>通信图清晰地显示了对象间关系</a:t>
              </a:r>
              <a:r>
                <a:rPr dirty="0"/>
                <a:t>，但时间次序必须从顺序号来获得。</a:t>
              </a:r>
            </a:p>
            <a:p>
              <a:endParaRPr dirty="0"/>
            </a:p>
            <a:p>
              <a:r>
                <a:rPr lang="en-US" dirty="0"/>
                <a:t>3</a:t>
              </a:r>
              <a:r>
                <a:rPr lang="zh-CN" altLang="en-US" dirty="0"/>
                <a:t>、</a:t>
              </a:r>
              <a:r>
                <a:rPr dirty="0"/>
                <a:t>顺序图常用于用例场景描述，通信图更适合显示过程设计细节。采用哪种图，一般可以根据这种原则：</a:t>
              </a:r>
              <a:r>
                <a:rPr dirty="0">
                  <a:solidFill>
                    <a:schemeClr val="accent1"/>
                  </a:solidFill>
                  <a:effectLst>
                    <a:outerShdw blurRad="38100" dist="25400" dir="5400000" algn="ctr" rotWithShape="0">
                      <a:srgbClr val="6E747A">
                        <a:alpha val="43000"/>
                      </a:srgbClr>
                    </a:outerShdw>
                  </a:effectLst>
                </a:rPr>
                <a:t>当对象及其连接有利于理解交互时，选择通信图；当只需了解交互的次序时，选择顺序图</a:t>
              </a:r>
              <a:r>
                <a:rPr dirty="0"/>
                <a:t>。</a:t>
              </a:r>
            </a:p>
            <a:p>
              <a:endParaRPr dirty="0"/>
            </a:p>
            <a:p>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6434455" y="1969135"/>
            <a:ext cx="5731510" cy="3604895"/>
          </a:xfrm>
          <a:prstGeom prst="rect">
            <a:avLst/>
          </a:prstGeom>
        </p:spPr>
      </p:pic>
    </p:spTree>
  </p:cSld>
  <p:clrMapOvr>
    <a:masterClrMapping/>
  </p:clrMapOvr>
  <p:transition spd="slow" advClick="0" advTm="0">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5" name="组合 4"/>
          <p:cNvGrpSpPr/>
          <p:nvPr/>
        </p:nvGrpSpPr>
        <p:grpSpPr>
          <a:xfrm>
            <a:off x="175260" y="1237837"/>
            <a:ext cx="6259195" cy="5707891"/>
            <a:chOff x="158574" y="1269554"/>
            <a:chExt cx="7972600" cy="5841556"/>
          </a:xfrm>
        </p:grpSpPr>
        <p:sp>
          <p:nvSpPr>
            <p:cNvPr id="7" name="矩形 6"/>
            <p:cNvSpPr/>
            <p:nvPr/>
          </p:nvSpPr>
          <p:spPr>
            <a:xfrm>
              <a:off x="158574" y="1724885"/>
              <a:ext cx="7972600" cy="5386225"/>
            </a:xfrm>
            <a:prstGeom prst="rect">
              <a:avLst/>
            </a:prstGeom>
          </p:spPr>
          <p:txBody>
            <a:bodyPr wrap="square">
              <a:spAutoFit/>
            </a:bodyPr>
            <a:lstStyle/>
            <a:p>
              <a:r>
                <a:rPr lang="zh-CN" altLang="en-US" dirty="0"/>
                <a:t>用例图与通信图的区别：</a:t>
              </a:r>
              <a:endParaRPr lang="en-US" altLang="zh-CN" dirty="0"/>
            </a:p>
            <a:p>
              <a:r>
                <a:rPr lang="en-US" altLang="zh-CN" dirty="0"/>
                <a:t>	</a:t>
              </a:r>
              <a:r>
                <a:rPr lang="zh-CN" altLang="en-US" dirty="0">
                  <a:solidFill>
                    <a:srgbClr val="FF0000"/>
                  </a:solidFill>
                </a:rPr>
                <a:t>用例图</a:t>
              </a:r>
              <a:r>
                <a:rPr lang="en-US" altLang="zh-CN" dirty="0">
                  <a:solidFill>
                    <a:srgbClr val="FF0000"/>
                  </a:solidFill>
                </a:rPr>
                <a:t>(Use Case Diagram)</a:t>
              </a:r>
              <a:r>
                <a:rPr lang="zh-CN" altLang="en-US" dirty="0"/>
                <a:t>是由软件需求分析到最终实现的第一步，</a:t>
              </a:r>
              <a:r>
                <a:rPr lang="zh-CN" altLang="en-US" dirty="0">
                  <a:solidFill>
                    <a:srgbClr val="FF0000"/>
                  </a:solidFill>
                </a:rPr>
                <a:t>它描述人们如何使用一个系统</a:t>
              </a:r>
              <a:r>
                <a:rPr lang="zh-CN" altLang="en-US" dirty="0"/>
                <a:t>。用例视图显示谁是相关的用户、用户希望系统提供什么样的服务，以及用户需要为系统提供的服务，以便使系统的用户更容易理解这些元素的用途，也便于软件开发人员最终实现这些元素。用例图在各种开发活动中被广泛的应用，但是它最常用来描述系统及子系统。</a:t>
              </a:r>
              <a:endParaRPr lang="en-US" altLang="zh-CN" dirty="0"/>
            </a:p>
            <a:p>
              <a:r>
                <a:rPr lang="en-US" altLang="zh-CN" dirty="0"/>
                <a:t>	</a:t>
              </a:r>
              <a:r>
                <a:rPr lang="zh-CN" altLang="en-US" dirty="0">
                  <a:solidFill>
                    <a:srgbClr val="FF0000"/>
                  </a:solidFill>
                </a:rPr>
                <a:t>通信图</a:t>
              </a:r>
              <a:r>
                <a:rPr lang="zh-CN" altLang="en-US" dirty="0"/>
                <a:t>强调参与一个交互对象的组织。</a:t>
              </a:r>
              <a:r>
                <a:rPr lang="zh-CN" altLang="en-US" dirty="0">
                  <a:solidFill>
                    <a:srgbClr val="FF0000"/>
                  </a:solidFill>
                </a:rPr>
                <a:t>与用例图使用阶段不同，</a:t>
              </a:r>
              <a:r>
                <a:rPr lang="zh-CN" altLang="en-US" dirty="0"/>
                <a:t>用例图主要使用在开始业务定义的阶段，而通信图使用在系统设计阶段，描述的是功能和用户的信息交互。</a:t>
              </a:r>
              <a:endParaRPr dirty="0"/>
            </a:p>
            <a:p>
              <a:endParaRPr lang="zh-CN" altLang="en-US" dirty="0">
                <a:solidFill>
                  <a:schemeClr val="accent4"/>
                </a:solidFill>
                <a:latin typeface="Verdana" panose="020B0604030504040204" pitchFamily="34" charset="0"/>
              </a:endParaRPr>
            </a:p>
            <a:p>
              <a:r>
                <a:rPr lang="en-US" altLang="zh-CN" b="0" i="0" dirty="0">
                  <a:solidFill>
                    <a:schemeClr val="accent4"/>
                  </a:solidFill>
                  <a:effectLst/>
                  <a:latin typeface="Verdana" panose="020B0604030504040204" pitchFamily="34" charset="0"/>
                </a:rPr>
                <a:t>	</a:t>
              </a:r>
            </a:p>
            <a:p>
              <a:endParaRPr lang="en-US" altLang="zh-CN" b="0" i="0" dirty="0">
                <a:solidFill>
                  <a:schemeClr val="accent4"/>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13" name="图片 12"/>
          <p:cNvPicPr>
            <a:picLocks noChangeAspect="1"/>
          </p:cNvPicPr>
          <p:nvPr/>
        </p:nvPicPr>
        <p:blipFill>
          <a:blip r:embed="rId2"/>
          <a:stretch>
            <a:fillRect/>
          </a:stretch>
        </p:blipFill>
        <p:spPr>
          <a:xfrm>
            <a:off x="6434455" y="1969135"/>
            <a:ext cx="5731510" cy="3604895"/>
          </a:xfrm>
          <a:prstGeom prst="rect">
            <a:avLst/>
          </a:prstGeom>
        </p:spPr>
      </p:pic>
    </p:spTree>
    <p:extLst>
      <p:ext uri="{BB962C8B-B14F-4D97-AF65-F5344CB8AC3E}">
        <p14:creationId xmlns:p14="http://schemas.microsoft.com/office/powerpoint/2010/main" val="685771906"/>
      </p:ext>
    </p:extLst>
  </p:cSld>
  <p:clrMapOvr>
    <a:masterClrMapping/>
  </p:clrMapOvr>
  <p:transition spd="slow" advClick="0" advTm="0">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通信图</a:t>
            </a:r>
          </a:p>
        </p:txBody>
      </p:sp>
      <p:grpSp>
        <p:nvGrpSpPr>
          <p:cNvPr id="10" name="组合 9"/>
          <p:cNvGrpSpPr/>
          <p:nvPr/>
        </p:nvGrpSpPr>
        <p:grpSpPr>
          <a:xfrm>
            <a:off x="236855" y="891540"/>
            <a:ext cx="11564620" cy="5274310"/>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8" name="图片 7"/>
          <p:cNvPicPr>
            <a:picLocks noChangeAspect="1"/>
          </p:cNvPicPr>
          <p:nvPr/>
        </p:nvPicPr>
        <p:blipFill>
          <a:blip r:embed="rId2"/>
          <a:stretch>
            <a:fillRect/>
          </a:stretch>
        </p:blipFill>
        <p:spPr>
          <a:xfrm>
            <a:off x="5650865" y="1823720"/>
            <a:ext cx="5731510" cy="3604895"/>
          </a:xfrm>
          <a:prstGeom prst="rect">
            <a:avLst/>
          </a:prstGeom>
        </p:spPr>
      </p:pic>
      <p:cxnSp>
        <p:nvCxnSpPr>
          <p:cNvPr id="14" name="直接箭头连接符 13"/>
          <p:cNvCxnSpPr/>
          <p:nvPr/>
        </p:nvCxnSpPr>
        <p:spPr>
          <a:xfrm>
            <a:off x="7200265" y="3532505"/>
            <a:ext cx="926465" cy="892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675" y="1506855"/>
            <a:ext cx="4597400" cy="2999740"/>
          </a:xfrm>
          <a:prstGeom prst="rect">
            <a:avLst/>
          </a:prstGeom>
          <a:noFill/>
        </p:spPr>
        <p:txBody>
          <a:bodyPr wrap="square" rtlCol="0" anchor="t">
            <a:spAutoFit/>
          </a:bodyPr>
          <a:lstStyle/>
          <a:p>
            <a:r>
              <a:rPr lang="zh-CN" altLang="en-US"/>
              <a:t>1，通信图由以下基本元素组成：执行者(Actor)、对象(Object)、连接(Link，也称为链)、消息(Message)和守护条件(Condition)。</a:t>
            </a:r>
          </a:p>
          <a:p>
            <a:endParaRPr lang="zh-CN" altLang="en-US"/>
          </a:p>
          <a:p>
            <a:r>
              <a:rPr lang="zh-CN" altLang="en-US"/>
              <a:t>2，在UML中，使用实线表示两个对象之间的连接；通信图中的消息，由在连接上方的带有标记的箭头表示，同时可以用数字注明消息的次序。</a:t>
            </a:r>
          </a:p>
        </p:txBody>
      </p:sp>
      <p:sp>
        <p:nvSpPr>
          <p:cNvPr id="16" name="矩形 15"/>
          <p:cNvSpPr/>
          <p:nvPr/>
        </p:nvSpPr>
        <p:spPr>
          <a:xfrm>
            <a:off x="6566535" y="264096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连接</a:t>
            </a:r>
          </a:p>
        </p:txBody>
      </p:sp>
      <p:cxnSp>
        <p:nvCxnSpPr>
          <p:cNvPr id="17" name="直接箭头连接符 16"/>
          <p:cNvCxnSpPr/>
          <p:nvPr/>
        </p:nvCxnSpPr>
        <p:spPr>
          <a:xfrm flipV="1">
            <a:off x="7362825" y="2926080"/>
            <a:ext cx="2044700" cy="57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438650" y="4290695"/>
            <a:ext cx="708025" cy="93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执行者</a:t>
            </a:r>
          </a:p>
        </p:txBody>
      </p:sp>
      <p:cxnSp>
        <p:nvCxnSpPr>
          <p:cNvPr id="19" name="直接箭头连接符 18"/>
          <p:cNvCxnSpPr/>
          <p:nvPr/>
        </p:nvCxnSpPr>
        <p:spPr>
          <a:xfrm flipV="1">
            <a:off x="5052695" y="4653915"/>
            <a:ext cx="682625" cy="68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8030845" y="534860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消息</a:t>
            </a:r>
          </a:p>
        </p:txBody>
      </p:sp>
      <p:cxnSp>
        <p:nvCxnSpPr>
          <p:cNvPr id="21" name="直接箭头连接符 20"/>
          <p:cNvCxnSpPr/>
          <p:nvPr/>
        </p:nvCxnSpPr>
        <p:spPr>
          <a:xfrm flipH="1" flipV="1">
            <a:off x="8255635" y="5013960"/>
            <a:ext cx="351790" cy="33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0176510" y="5348605"/>
            <a:ext cx="708025" cy="718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对象</a:t>
            </a:r>
          </a:p>
        </p:txBody>
      </p:sp>
      <p:cxnSp>
        <p:nvCxnSpPr>
          <p:cNvPr id="23" name="直接箭头连接符 22"/>
          <p:cNvCxnSpPr/>
          <p:nvPr/>
        </p:nvCxnSpPr>
        <p:spPr>
          <a:xfrm flipH="1" flipV="1">
            <a:off x="10271760" y="4798060"/>
            <a:ext cx="363220" cy="550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6</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通信图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9032240" cy="4896485"/>
            <a:chOff x="237030" y="1269554"/>
            <a:chExt cx="7776864" cy="4896544"/>
          </a:xfrm>
        </p:grpSpPr>
        <p:sp>
          <p:nvSpPr>
            <p:cNvPr id="5" name="矩形 4"/>
            <p:cNvSpPr/>
            <p:nvPr/>
          </p:nvSpPr>
          <p:spPr>
            <a:xfrm>
              <a:off x="595320" y="1817047"/>
              <a:ext cx="6092825" cy="3969433"/>
            </a:xfrm>
            <a:prstGeom prst="rect">
              <a:avLst/>
            </a:prstGeom>
          </p:spPr>
          <p:txBody>
            <a:bodyPr>
              <a:spAutoFit/>
            </a:bodyPr>
            <a:lstStyle/>
            <a:p>
              <a:r>
                <a:rPr lang="zh-CN" dirty="0">
                  <a:solidFill>
                    <a:srgbClr val="000000"/>
                  </a:solidFill>
                  <a:latin typeface="Verdana" panose="020B0604030504040204" pitchFamily="34" charset="0"/>
                </a:rPr>
                <a:t>绘画技巧：</a:t>
              </a:r>
            </a:p>
            <a:p>
              <a:r>
                <a:rPr lang="zh-CN" altLang="en-US" b="0" i="0" dirty="0">
                  <a:solidFill>
                    <a:srgbClr val="000000"/>
                  </a:solidFill>
                  <a:effectLst/>
                  <a:latin typeface="Verdana" panose="020B0604030504040204" pitchFamily="34" charset="0"/>
                </a:rPr>
                <a:t>1，通信图中的对象</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与顺序图中的对象对应</a:t>
              </a:r>
              <a:r>
                <a:rPr lang="zh-CN" altLang="en-US" b="0" i="0" dirty="0">
                  <a:solidFill>
                    <a:srgbClr val="000000"/>
                  </a:solidFill>
                  <a:effectLst/>
                  <a:latin typeface="Verdana" panose="020B0604030504040204" pitchFamily="34" charset="0"/>
                </a:rPr>
                <a:t>；</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2，通信图中</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无法表示对象的生命线</a:t>
              </a:r>
              <a:r>
                <a:rPr lang="zh-CN" altLang="en-US" b="0" i="0" dirty="0">
                  <a:solidFill>
                    <a:srgbClr val="000000"/>
                  </a:solidFill>
                  <a:effectLst/>
                  <a:latin typeface="Verdana" panose="020B0604030504040204" pitchFamily="34" charset="0"/>
                </a:rPr>
                <a:t>，因此无法显式表示对象的创建和销毁；</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3，通信图中的</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消息添加了顺序号</a:t>
              </a:r>
              <a:r>
                <a:rPr lang="zh-CN" altLang="en-US" b="0" i="0" dirty="0">
                  <a:solidFill>
                    <a:srgbClr val="000000"/>
                  </a:solidFill>
                  <a:effectLst/>
                  <a:latin typeface="Verdana" panose="020B0604030504040204" pitchFamily="34" charset="0"/>
                </a:rPr>
                <a:t>，用于说明交互过程中消息的时间顺序；</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4，通信图用于</a:t>
              </a:r>
              <a:r>
                <a:rPr lang="zh-CN" altLang="en-US" b="0" i="0" dirty="0">
                  <a:solidFill>
                    <a:schemeClr val="accent1"/>
                  </a:solidFill>
                  <a:effectLst>
                    <a:outerShdw blurRad="38100" dist="25400" dir="5400000" algn="ctr" rotWithShape="0">
                      <a:srgbClr val="6E747A">
                        <a:alpha val="43000"/>
                      </a:srgbClr>
                    </a:outerShdw>
                  </a:effectLst>
                  <a:latin typeface="Verdana" panose="020B0604030504040204" pitchFamily="34" charset="0"/>
                </a:rPr>
                <a:t>表示对象之间的协作关系</a:t>
              </a:r>
              <a:r>
                <a:rPr lang="zh-CN" altLang="en-US" b="0" i="0" dirty="0">
                  <a:solidFill>
                    <a:srgbClr val="000000"/>
                  </a:solidFill>
                  <a:effectLst/>
                  <a:latin typeface="Verdana" panose="020B0604030504040204" pitchFamily="34" charset="0"/>
                </a:rPr>
                <a:t>，即强调参与交互的对象的组织。</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134766" y="159817"/>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部署图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236855" y="1269365"/>
            <a:ext cx="9032240" cy="4896485"/>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矩形 12"/>
          <p:cNvSpPr/>
          <p:nvPr/>
        </p:nvSpPr>
        <p:spPr>
          <a:xfrm>
            <a:off x="406574" y="1989634"/>
            <a:ext cx="6092825" cy="2825389"/>
          </a:xfrm>
          <a:prstGeom prst="rect">
            <a:avLst/>
          </a:prstGeom>
        </p:spPr>
        <p:txBody>
          <a:bodyPr>
            <a:spAutoFit/>
          </a:bodyPr>
          <a:lstStyle/>
          <a:p>
            <a:pPr>
              <a:lnSpc>
                <a:spcPct val="120000"/>
              </a:lnSpc>
              <a:buFont typeface="Arial" charset="0"/>
              <a:buNone/>
            </a:pPr>
            <a:r>
              <a:rPr lang="zh-CN" altLang="en-US" sz="2400" b="1" dirty="0">
                <a:solidFill>
                  <a:srgbClr val="FF0000"/>
                </a:solidFill>
              </a:rPr>
              <a:t>部署图</a:t>
            </a:r>
            <a:endParaRPr lang="en-US" altLang="zh-CN" sz="2400" b="1" dirty="0">
              <a:solidFill>
                <a:srgbClr val="FF0000"/>
              </a:solidFill>
            </a:endParaRPr>
          </a:p>
          <a:p>
            <a:pPr>
              <a:lnSpc>
                <a:spcPct val="120000"/>
              </a:lnSpc>
              <a:buFont typeface="Arial" charset="0"/>
              <a:buNone/>
            </a:pPr>
            <a:r>
              <a:rPr lang="zh-CN" altLang="en-US" sz="2000" dirty="0"/>
              <a:t>用于静态建模，表示运行时过程结点、组件实例以及对象结构的图。可显示计算结点的拓扑结构，通信路径，结点上运行的软件，软件包含的逻辑单元等。</a:t>
            </a:r>
            <a:endParaRPr lang="en-US" altLang="zh-CN" sz="2000" dirty="0"/>
          </a:p>
          <a:p>
            <a:pPr>
              <a:lnSpc>
                <a:spcPct val="120000"/>
              </a:lnSpc>
              <a:buFont typeface="Arial" charset="0"/>
              <a:buNone/>
            </a:pPr>
            <a:endParaRPr lang="en-US" altLang="zh-CN" sz="2000" dirty="0"/>
          </a:p>
          <a:p>
            <a:pPr>
              <a:lnSpc>
                <a:spcPct val="120000"/>
              </a:lnSpc>
            </a:pPr>
            <a:r>
              <a:rPr lang="zh-CN" altLang="en-US" sz="2400" b="1" dirty="0">
                <a:solidFill>
                  <a:srgbClr val="FF0000"/>
                </a:solidFill>
              </a:rPr>
              <a:t>部署图的基本内容</a:t>
            </a:r>
            <a:endParaRPr lang="en-US" altLang="zh-CN" sz="2400" b="1" dirty="0">
              <a:solidFill>
                <a:srgbClr val="FF0000"/>
              </a:solidFill>
            </a:endParaRPr>
          </a:p>
          <a:p>
            <a:pPr>
              <a:lnSpc>
                <a:spcPct val="120000"/>
              </a:lnSpc>
            </a:pPr>
            <a:r>
              <a:rPr lang="zh-CN" altLang="en-US" sz="2000" dirty="0"/>
              <a:t>结点，组件，关系</a:t>
            </a:r>
          </a:p>
        </p:txBody>
      </p:sp>
    </p:spTree>
    <p:extLst>
      <p:ext uri="{BB962C8B-B14F-4D97-AF65-F5344CB8AC3E}">
        <p14:creationId xmlns:p14="http://schemas.microsoft.com/office/powerpoint/2010/main" val="366192706"/>
      </p:ext>
    </p:extLst>
  </p:cSld>
  <p:clrMapOvr>
    <a:masterClrMapping/>
  </p:clrMapOvr>
  <p:transition spd="slow" advClick="0" advTm="0">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7</a:t>
            </a:r>
          </a:p>
        </p:txBody>
      </p:sp>
      <p:sp>
        <p:nvSpPr>
          <p:cNvPr id="4" name="文本框 3"/>
          <p:cNvSpPr txBox="1"/>
          <p:nvPr/>
        </p:nvSpPr>
        <p:spPr>
          <a:xfrm>
            <a:off x="2187911" y="159817"/>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部署图</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8" name="矩形 7"/>
          <p:cNvSpPr/>
          <p:nvPr/>
        </p:nvSpPr>
        <p:spPr>
          <a:xfrm>
            <a:off x="628304" y="1557586"/>
            <a:ext cx="3119214" cy="3323987"/>
          </a:xfrm>
          <a:prstGeom prst="rect">
            <a:avLst/>
          </a:prstGeom>
        </p:spPr>
        <p:txBody>
          <a:bodyPr wrap="square">
            <a:spAutoFit/>
          </a:bodyPr>
          <a:lstStyle/>
          <a:p>
            <a:pPr>
              <a:spcBef>
                <a:spcPct val="50000"/>
              </a:spcBef>
            </a:pPr>
            <a:r>
              <a:rPr lang="en-US" altLang="zh-CN" dirty="0"/>
              <a:t>        </a:t>
            </a:r>
            <a:r>
              <a:rPr lang="zh-CN" altLang="en-US" dirty="0"/>
              <a:t>部署图显示网络的物理布局，系统中涉及的处理器、设备、连接和过程。处理器是网络中处理功能所在的机器，包括服务器和工作站，不包括打印机扫描仪之类的设备。处理器用来运行进程（执行代码）。一个项目只有一个部署图。</a:t>
            </a:r>
          </a:p>
        </p:txBody>
      </p:sp>
      <p:pic>
        <p:nvPicPr>
          <p:cNvPr id="7" name="图片 6"/>
          <p:cNvPicPr>
            <a:picLocks noChangeAspect="1"/>
          </p:cNvPicPr>
          <p:nvPr/>
        </p:nvPicPr>
        <p:blipFill>
          <a:blip r:embed="rId2"/>
          <a:stretch>
            <a:fillRect/>
          </a:stretch>
        </p:blipFill>
        <p:spPr>
          <a:xfrm>
            <a:off x="3790950" y="1269554"/>
            <a:ext cx="8399463" cy="4436913"/>
          </a:xfrm>
          <a:prstGeom prst="rect">
            <a:avLst/>
          </a:prstGeom>
        </p:spPr>
      </p:pic>
    </p:spTree>
    <p:extLst>
      <p:ext uri="{BB962C8B-B14F-4D97-AF65-F5344CB8AC3E}">
        <p14:creationId xmlns:p14="http://schemas.microsoft.com/office/powerpoint/2010/main" val="1982852395"/>
      </p:ext>
    </p:extLst>
  </p:cSld>
  <p:clrMapOvr>
    <a:masterClrMapping/>
  </p:clrMapOvr>
  <p:transition spd="slow" advClick="0" advTm="0">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endParaRPr>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prstClr val="white"/>
                </a:solidFill>
                <a:latin typeface="微软雅黑" panose="020B0503020204020204" pitchFamily="34" charset="-122"/>
                <a:ea typeface="微软雅黑" panose="020B0503020204020204" pitchFamily="34" charset="-122"/>
              </a:rPr>
              <a:t>提问</a:t>
            </a:r>
          </a:p>
        </p:txBody>
      </p:sp>
      <p:sp>
        <p:nvSpPr>
          <p:cNvPr id="2" name="TextBox 1"/>
          <p:cNvSpPr txBox="1"/>
          <p:nvPr/>
        </p:nvSpPr>
        <p:spPr>
          <a:xfrm>
            <a:off x="4078982" y="1341562"/>
            <a:ext cx="7416824" cy="1077218"/>
          </a:xfrm>
          <a:prstGeom prst="rect">
            <a:avLst/>
          </a:prstGeom>
          <a:noFill/>
        </p:spPr>
        <p:txBody>
          <a:bodyPr wrap="square" rtlCol="0">
            <a:spAutoFit/>
          </a:bodyPr>
          <a:lstStyle/>
          <a:p>
            <a:r>
              <a:rPr lang="en-US" altLang="zh-CN" sz="3200" dirty="0"/>
              <a:t>1.</a:t>
            </a:r>
            <a:r>
              <a:rPr lang="zh-CN" altLang="en-US" sz="3200" dirty="0"/>
              <a:t>顺序图中的消息分为四种，分别是哪四种</a:t>
            </a:r>
            <a:r>
              <a:rPr lang="zh-CN" altLang="en-US" sz="2800" dirty="0"/>
              <a:t>？</a:t>
            </a:r>
          </a:p>
        </p:txBody>
      </p:sp>
      <p:sp>
        <p:nvSpPr>
          <p:cNvPr id="4" name="TextBox 3"/>
          <p:cNvSpPr txBox="1"/>
          <p:nvPr/>
        </p:nvSpPr>
        <p:spPr>
          <a:xfrm>
            <a:off x="4056957" y="2997948"/>
            <a:ext cx="5400600" cy="1077218"/>
          </a:xfrm>
          <a:prstGeom prst="rect">
            <a:avLst/>
          </a:prstGeom>
          <a:noFill/>
        </p:spPr>
        <p:txBody>
          <a:bodyPr wrap="square" rtlCol="0">
            <a:spAutoFit/>
          </a:bodyPr>
          <a:lstStyle/>
          <a:p>
            <a:r>
              <a:rPr lang="en-US" altLang="zh-CN" sz="3200" dirty="0"/>
              <a:t>2.</a:t>
            </a:r>
            <a:r>
              <a:rPr lang="zh-CN" altLang="en-US" sz="3200" dirty="0"/>
              <a:t>类图中关联关系的组合关系是什么？请用自己的话描述。</a:t>
            </a:r>
          </a:p>
        </p:txBody>
      </p:sp>
      <p:sp>
        <p:nvSpPr>
          <p:cNvPr id="5" name="TextBox 4"/>
          <p:cNvSpPr txBox="1"/>
          <p:nvPr/>
        </p:nvSpPr>
        <p:spPr>
          <a:xfrm>
            <a:off x="4078982" y="4725938"/>
            <a:ext cx="7056784" cy="584775"/>
          </a:xfrm>
          <a:prstGeom prst="rect">
            <a:avLst/>
          </a:prstGeom>
          <a:noFill/>
        </p:spPr>
        <p:txBody>
          <a:bodyPr wrap="square" rtlCol="0">
            <a:spAutoFit/>
          </a:bodyPr>
          <a:lstStyle/>
          <a:p>
            <a:r>
              <a:rPr lang="en-US" altLang="zh-CN" sz="3200" dirty="0"/>
              <a:t>3.</a:t>
            </a:r>
            <a:r>
              <a:rPr lang="zh-CN" altLang="en-US" sz="3200" dirty="0"/>
              <a:t>通信图的基本元素组成是什么？</a:t>
            </a:r>
          </a:p>
        </p:txBody>
      </p:sp>
    </p:spTree>
    <p:extLst>
      <p:ext uri="{BB962C8B-B14F-4D97-AF65-F5344CB8AC3E}">
        <p14:creationId xmlns:p14="http://schemas.microsoft.com/office/powerpoint/2010/main" val="1061810268"/>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934967" y="1629594"/>
          <a:ext cx="6984474" cy="2606040"/>
        </p:xfrm>
        <a:graphic>
          <a:graphicData uri="http://schemas.openxmlformats.org/drawingml/2006/table">
            <a:tbl>
              <a:tblPr firstRow="1" bandRow="1">
                <a:tableStyleId>{5C22544A-7EE6-4342-B048-85BDC9FD1C3A}</a:tableStyleId>
              </a:tblPr>
              <a:tblGrid>
                <a:gridCol w="2738864">
                  <a:extLst>
                    <a:ext uri="{9D8B030D-6E8A-4147-A177-3AD203B41FA5}">
                      <a16:colId xmlns:a16="http://schemas.microsoft.com/office/drawing/2014/main" val="20000"/>
                    </a:ext>
                  </a:extLst>
                </a:gridCol>
                <a:gridCol w="4245610">
                  <a:extLst>
                    <a:ext uri="{9D8B030D-6E8A-4147-A177-3AD203B41FA5}">
                      <a16:colId xmlns:a16="http://schemas.microsoft.com/office/drawing/2014/main" val="20001"/>
                    </a:ext>
                  </a:extLst>
                </a:gridCol>
              </a:tblGrid>
              <a:tr h="1322630">
                <a:tc>
                  <a:txBody>
                    <a:bodyPr/>
                    <a:lstStyle/>
                    <a:p>
                      <a:pPr marL="0" marR="0" indent="0" algn="l" defTabSz="1088390" rtl="0" eaLnBrk="1" fontAlgn="auto" latinLnBrk="0" hangingPunct="1">
                        <a:lnSpc>
                          <a:spcPct val="100000"/>
                        </a:lnSpc>
                        <a:spcBef>
                          <a:spcPts val="0"/>
                        </a:spcBef>
                        <a:spcAft>
                          <a:spcPts val="0"/>
                        </a:spcAft>
                        <a:buClrTx/>
                        <a:buSzTx/>
                        <a:buFontTx/>
                        <a:buNone/>
                        <a:defRPr/>
                      </a:pPr>
                      <a:r>
                        <a:rPr sz="2400" b="0" dirty="0">
                          <a:solidFill>
                            <a:schemeClr val="tx1"/>
                          </a:solidFill>
                        </a:rPr>
                        <a:t>UML用户指南（第2版·修订版）</a:t>
                      </a:r>
                    </a:p>
                    <a:p>
                      <a:pPr algn="l">
                        <a:buNone/>
                      </a:pPr>
                      <a:endParaRPr lang="zh-CN" altLang="en-US" b="0" dirty="0">
                        <a:solidFill>
                          <a:schemeClr val="tx1"/>
                        </a:solidFill>
                      </a:endParaRPr>
                    </a:p>
                  </a:txBody>
                  <a:tcPr>
                    <a:solidFill>
                      <a:schemeClr val="accent1">
                        <a:lumMod val="40000"/>
                        <a:lumOff val="60000"/>
                      </a:schemeClr>
                    </a:solidFill>
                  </a:tcPr>
                </a:tc>
                <a:tc>
                  <a:txBody>
                    <a:bodyPr/>
                    <a:lstStyle/>
                    <a:p>
                      <a:pPr algn="l"/>
                      <a:r>
                        <a:rPr lang="zh-CN" altLang="en-US" sz="2400" b="0" dirty="0">
                          <a:solidFill>
                            <a:schemeClr val="tx1"/>
                          </a:solidFill>
                        </a:rPr>
                        <a:t>作者</a:t>
                      </a:r>
                      <a:r>
                        <a:rPr lang="en-US" altLang="zh-CN" sz="2400" b="0" dirty="0">
                          <a:solidFill>
                            <a:schemeClr val="tx1"/>
                          </a:solidFill>
                        </a:rPr>
                        <a:t>:Grady Booch</a:t>
                      </a:r>
                      <a:r>
                        <a:rPr lang="zh-CN" altLang="en-US" sz="2400" b="0" dirty="0">
                          <a:solidFill>
                            <a:schemeClr val="tx1"/>
                          </a:solidFill>
                        </a:rPr>
                        <a:t>、</a:t>
                      </a:r>
                      <a:r>
                        <a:rPr lang="en-US" altLang="zh-CN" sz="2400" b="0" dirty="0">
                          <a:solidFill>
                            <a:schemeClr val="tx1"/>
                          </a:solidFill>
                        </a:rPr>
                        <a:t> James Rumbaugh </a:t>
                      </a:r>
                      <a:r>
                        <a:rPr lang="zh-CN" altLang="en-US" sz="2400" b="0" dirty="0">
                          <a:solidFill>
                            <a:schemeClr val="tx1"/>
                          </a:solidFill>
                        </a:rPr>
                        <a:t>、</a:t>
                      </a:r>
                      <a:r>
                        <a:rPr lang="en-US" altLang="zh-CN" sz="2400" b="0" dirty="0">
                          <a:solidFill>
                            <a:schemeClr val="tx1"/>
                          </a:solidFill>
                        </a:rPr>
                        <a:t>Ivar Jacobson</a:t>
                      </a:r>
                    </a:p>
                    <a:p>
                      <a:pPr algn="l"/>
                      <a:r>
                        <a:rPr lang="zh-CN" altLang="en-US" sz="2400" b="0" dirty="0">
                          <a:solidFill>
                            <a:schemeClr val="tx1"/>
                          </a:solidFill>
                        </a:rPr>
                        <a:t>人民邮电出版社</a:t>
                      </a:r>
                      <a:endParaRPr lang="en-US" altLang="zh-CN" sz="2400" b="0" dirty="0">
                        <a:solidFill>
                          <a:schemeClr val="tx1"/>
                        </a:solidFill>
                      </a:endParaRPr>
                    </a:p>
                    <a:p>
                      <a:pPr algn="l"/>
                      <a:r>
                        <a:rPr lang="en-US" altLang="zh-CN" sz="2400" b="0" dirty="0">
                          <a:solidFill>
                            <a:schemeClr val="tx1"/>
                          </a:solidFill>
                        </a:rPr>
                        <a:t>2013</a:t>
                      </a:r>
                      <a:r>
                        <a:rPr lang="zh-CN" altLang="en-US" sz="2400" b="0" dirty="0">
                          <a:solidFill>
                            <a:schemeClr val="tx1"/>
                          </a:solidFill>
                        </a:rPr>
                        <a:t>年</a:t>
                      </a:r>
                      <a:r>
                        <a:rPr lang="en-US" altLang="zh-CN" sz="2400" b="0" dirty="0">
                          <a:solidFill>
                            <a:schemeClr val="tx1"/>
                          </a:solidFill>
                        </a:rPr>
                        <a:t>1</a:t>
                      </a:r>
                      <a:r>
                        <a:rPr lang="zh-CN" altLang="en-US" sz="2400" b="0" dirty="0">
                          <a:solidFill>
                            <a:schemeClr val="tx1"/>
                          </a:solidFill>
                        </a:rPr>
                        <a:t>月第</a:t>
                      </a:r>
                      <a:r>
                        <a:rPr lang="en-US" altLang="zh-CN" sz="2400" b="0" dirty="0">
                          <a:solidFill>
                            <a:schemeClr val="tx1"/>
                          </a:solidFill>
                        </a:rPr>
                        <a:t>1</a:t>
                      </a:r>
                      <a:r>
                        <a:rPr lang="zh-CN" altLang="en-US" sz="2400" b="0" dirty="0">
                          <a:solidFill>
                            <a:schemeClr val="tx1"/>
                          </a:solidFill>
                        </a:rPr>
                        <a:t>版</a:t>
                      </a:r>
                    </a:p>
                  </a:txBody>
                  <a:tcPr>
                    <a:solidFill>
                      <a:schemeClr val="accent1">
                        <a:lumMod val="40000"/>
                        <a:lumOff val="60000"/>
                      </a:schemeClr>
                    </a:solidFill>
                  </a:tcPr>
                </a:tc>
                <a:extLst>
                  <a:ext uri="{0D108BD9-81ED-4DB2-BD59-A6C34878D82A}">
                    <a16:rowId xmlns:a16="http://schemas.microsoft.com/office/drawing/2014/main" val="10000"/>
                  </a:ext>
                </a:extLst>
              </a:tr>
              <a:tr h="894720">
                <a:tc>
                  <a:txBody>
                    <a:bodyPr/>
                    <a:lstStyle/>
                    <a:p>
                      <a:pPr algn="l">
                        <a:buNone/>
                      </a:pPr>
                      <a:r>
                        <a:rPr dirty="0">
                          <a:solidFill>
                            <a:schemeClr val="tx1"/>
                          </a:solidFill>
                        </a:rPr>
                        <a:t>UML2基础、建模与设计教程</a:t>
                      </a:r>
                    </a:p>
                  </a:txBody>
                  <a:tcPr/>
                </a:tc>
                <a:tc>
                  <a:txBody>
                    <a:bodyPr/>
                    <a:lstStyle/>
                    <a:p>
                      <a:pPr algn="l">
                        <a:buNone/>
                      </a:pPr>
                      <a:r>
                        <a:rPr lang="zh-CN" altLang="en-US" dirty="0">
                          <a:solidFill>
                            <a:schemeClr val="tx1"/>
                          </a:solidFill>
                        </a:rPr>
                        <a:t>作者：杨弘平 等</a:t>
                      </a:r>
                      <a:endParaRPr lang="en-US" altLang="zh-CN" baseline="0" dirty="0">
                        <a:solidFill>
                          <a:schemeClr val="tx1"/>
                        </a:solidFill>
                      </a:endParaRPr>
                    </a:p>
                    <a:p>
                      <a:pPr algn="l">
                        <a:buNone/>
                      </a:pPr>
                      <a:r>
                        <a:rPr lang="zh-CN" altLang="en-US" baseline="0" dirty="0">
                          <a:solidFill>
                            <a:schemeClr val="tx1"/>
                          </a:solidFill>
                        </a:rPr>
                        <a:t>清华大学出版社</a:t>
                      </a:r>
                      <a:endParaRPr lang="en-US" altLang="zh-CN" baseline="0" dirty="0">
                        <a:solidFill>
                          <a:schemeClr val="tx1"/>
                        </a:solidFill>
                      </a:endParaRPr>
                    </a:p>
                    <a:p>
                      <a:pPr algn="l">
                        <a:buNone/>
                      </a:pPr>
                      <a:r>
                        <a:rPr lang="en-US" altLang="zh-CN" baseline="0" dirty="0">
                          <a:solidFill>
                            <a:schemeClr val="tx1"/>
                          </a:solidFill>
                        </a:rPr>
                        <a:t>2015</a:t>
                      </a:r>
                      <a:r>
                        <a:rPr lang="zh-CN" altLang="en-US" baseline="0" dirty="0">
                          <a:solidFill>
                            <a:schemeClr val="tx1"/>
                          </a:solidFill>
                        </a:rPr>
                        <a:t>年</a:t>
                      </a:r>
                      <a:endParaRPr lang="en-US" altLang="zh-CN" dirty="0">
                        <a:solidFill>
                          <a:schemeClr val="tx1"/>
                        </a:solidFill>
                      </a:endParaRPr>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615486" y="2349674"/>
            <a:ext cx="1952625" cy="1133475"/>
          </a:xfrm>
          <a:prstGeom prst="rect">
            <a:avLst/>
          </a:prstGeom>
        </p:spPr>
      </p:pic>
      <p:grpSp>
        <p:nvGrpSpPr>
          <p:cNvPr id="5" name="组合 4"/>
          <p:cNvGrpSpPr/>
          <p:nvPr/>
        </p:nvGrpSpPr>
        <p:grpSpPr>
          <a:xfrm>
            <a:off x="236855" y="1261110"/>
            <a:ext cx="6105525" cy="4904740"/>
            <a:chOff x="237030" y="1269554"/>
            <a:chExt cx="7776864" cy="4896544"/>
          </a:xfrm>
        </p:grpSpPr>
        <p:sp>
          <p:nvSpPr>
            <p:cNvPr id="7" name="矩形 6"/>
            <p:cNvSpPr/>
            <p:nvPr/>
          </p:nvSpPr>
          <p:spPr>
            <a:xfrm>
              <a:off x="751947" y="2208716"/>
              <a:ext cx="6092825" cy="2349378"/>
            </a:xfrm>
            <a:prstGeom prst="rect">
              <a:avLst/>
            </a:prstGeom>
          </p:spPr>
          <p:txBody>
            <a:bodyPr>
              <a:spAutoFit/>
            </a:bodyPr>
            <a:lstStyle/>
            <a:p>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　　用例图由以下几个元素组成：</a:t>
              </a:r>
            </a:p>
            <a:p>
              <a:r>
                <a:rPr lang="en-US" altLang="zh-CN" b="0" i="0" dirty="0">
                  <a:solidFill>
                    <a:srgbClr val="000000"/>
                  </a:solidFill>
                  <a:effectLst/>
                  <a:latin typeface="Verdana" panose="020B0604030504040204" pitchFamily="34" charset="0"/>
                </a:rPr>
                <a:t>	</a:t>
              </a:r>
            </a:p>
            <a:p>
              <a:r>
                <a:rPr lang="en-US" altLang="zh-CN" b="0" i="0" dirty="0">
                  <a:solidFill>
                    <a:srgbClr val="000000"/>
                  </a:solidFill>
                  <a:effectLst/>
                  <a:latin typeface="Verdana" panose="020B0604030504040204" pitchFamily="34" charset="0"/>
                </a:rPr>
                <a:t>1.</a:t>
              </a:r>
              <a:r>
                <a:rPr lang="zh-CN" altLang="en-US" b="0" i="0" dirty="0">
                  <a:solidFill>
                    <a:srgbClr val="000000"/>
                  </a:solidFill>
                  <a:effectLst/>
                  <a:latin typeface="Verdana" panose="020B0604030504040204" pitchFamily="34" charset="0"/>
                </a:rPr>
                <a:t>参与者，也称为角色代表系统的用户</a:t>
              </a:r>
            </a:p>
            <a:p>
              <a:r>
                <a:rPr lang="en-US" altLang="zh-CN" b="0" i="0" dirty="0">
                  <a:solidFill>
                    <a:srgbClr val="000000"/>
                  </a:solidFill>
                  <a:effectLst/>
                  <a:latin typeface="Verdana" panose="020B0604030504040204" pitchFamily="34" charset="0"/>
                </a:rPr>
                <a:t>2.</a:t>
              </a:r>
              <a:r>
                <a:rPr lang="zh-CN" altLang="en-US" b="0" i="0" dirty="0">
                  <a:solidFill>
                    <a:srgbClr val="000000"/>
                  </a:solidFill>
                  <a:effectLst/>
                  <a:latin typeface="Verdana" panose="020B0604030504040204" pitchFamily="34" charset="0"/>
                </a:rPr>
                <a:t>系统边界，确定系统的范围</a:t>
              </a:r>
            </a:p>
            <a:p>
              <a:r>
                <a:rPr lang="en-US" altLang="zh-CN" b="0" i="0" dirty="0">
                  <a:solidFill>
                    <a:srgbClr val="000000"/>
                  </a:solidFill>
                  <a:effectLst/>
                  <a:latin typeface="Verdana" panose="020B0604030504040204" pitchFamily="34" charset="0"/>
                </a:rPr>
                <a:t>3.</a:t>
              </a:r>
              <a:r>
                <a:rPr lang="zh-CN" altLang="en-US" b="0" i="0" dirty="0">
                  <a:solidFill>
                    <a:srgbClr val="000000"/>
                  </a:solidFill>
                  <a:effectLst/>
                  <a:latin typeface="Verdana" panose="020B0604030504040204" pitchFamily="34" charset="0"/>
                </a:rPr>
                <a:t>用例，代表系统提供的服务</a:t>
              </a:r>
            </a:p>
            <a:p>
              <a:r>
                <a:rPr lang="en-US" altLang="zh-CN"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关联，表示参与者与用例的关系</a:t>
              </a: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3"/>
          <a:stretch>
            <a:fillRect/>
          </a:stretch>
        </p:blipFill>
        <p:spPr>
          <a:xfrm>
            <a:off x="6690995" y="2201545"/>
            <a:ext cx="4869815" cy="3413760"/>
          </a:xfrm>
          <a:prstGeom prst="rect">
            <a:avLst/>
          </a:prstGeom>
        </p:spPr>
      </p:pic>
    </p:spTree>
  </p:cSld>
  <p:clrMapOvr>
    <a:masterClrMapping/>
  </p:clrMapOvr>
  <p:transition spd="slow" advClick="0" advTm="0">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311150" y="2922270"/>
            <a:ext cx="2220595" cy="1106805"/>
          </a:xfrm>
          <a:prstGeom prst="rect">
            <a:avLst/>
          </a:prstGeom>
          <a:noFill/>
        </p:spPr>
        <p:txBody>
          <a:bodyPr wrap="square" lIns="121948" tIns="60973" rIns="121948" bIns="60973">
            <a:spAutoFit/>
          </a:bodyPr>
          <a:lstStyle/>
          <a:p>
            <a:pPr algn="r">
              <a:defRPr/>
            </a:pPr>
            <a:r>
              <a:rPr lang="zh-CN" altLang="en-US" sz="3200" b="1" dirty="0">
                <a:solidFill>
                  <a:schemeClr val="bg1"/>
                </a:solidFill>
                <a:latin typeface="微软雅黑" panose="020B0503020204020204" pitchFamily="34" charset="-122"/>
                <a:ea typeface="微软雅黑" panose="020B0503020204020204" pitchFamily="34" charset="-122"/>
              </a:rPr>
              <a:t>绩效考评与分工</a:t>
            </a:r>
          </a:p>
        </p:txBody>
      </p:sp>
      <p:graphicFrame>
        <p:nvGraphicFramePr>
          <p:cNvPr id="3" name="表格 2"/>
          <p:cNvGraphicFramePr/>
          <p:nvPr>
            <p:extLst>
              <p:ext uri="{D42A27DB-BD31-4B8C-83A1-F6EECF244321}">
                <p14:modId xmlns:p14="http://schemas.microsoft.com/office/powerpoint/2010/main" val="1157283012"/>
              </p:ext>
            </p:extLst>
          </p:nvPr>
        </p:nvGraphicFramePr>
        <p:xfrm>
          <a:off x="3214886" y="1341562"/>
          <a:ext cx="7771130" cy="3746500"/>
        </p:xfrm>
        <a:graphic>
          <a:graphicData uri="http://schemas.openxmlformats.org/drawingml/2006/table">
            <a:tbl>
              <a:tblPr firstRow="1" bandRow="1">
                <a:tableStyleId>{5C22544A-7EE6-4342-B048-85BDC9FD1C3A}</a:tableStyleId>
              </a:tblPr>
              <a:tblGrid>
                <a:gridCol w="1895475">
                  <a:extLst>
                    <a:ext uri="{9D8B030D-6E8A-4147-A177-3AD203B41FA5}">
                      <a16:colId xmlns:a16="http://schemas.microsoft.com/office/drawing/2014/main" val="20000"/>
                    </a:ext>
                  </a:extLst>
                </a:gridCol>
                <a:gridCol w="2937510">
                  <a:extLst>
                    <a:ext uri="{9D8B030D-6E8A-4147-A177-3AD203B41FA5}">
                      <a16:colId xmlns:a16="http://schemas.microsoft.com/office/drawing/2014/main" val="20001"/>
                    </a:ext>
                  </a:extLst>
                </a:gridCol>
                <a:gridCol w="2938145">
                  <a:extLst>
                    <a:ext uri="{9D8B030D-6E8A-4147-A177-3AD203B41FA5}">
                      <a16:colId xmlns:a16="http://schemas.microsoft.com/office/drawing/2014/main" val="20002"/>
                    </a:ext>
                  </a:extLst>
                </a:gridCol>
              </a:tblGrid>
              <a:tr h="713740">
                <a:tc>
                  <a:txBody>
                    <a:bodyPr/>
                    <a:lstStyle/>
                    <a:p>
                      <a:pPr algn="l">
                        <a:buNone/>
                      </a:pPr>
                      <a:r>
                        <a:rPr lang="zh-CN" altLang="en-US" b="0" dirty="0">
                          <a:solidFill>
                            <a:schemeClr val="tx1"/>
                          </a:solidFill>
                        </a:rPr>
                        <a:t>黄为波</a:t>
                      </a:r>
                    </a:p>
                  </a:txBody>
                  <a:tcPr>
                    <a:solidFill>
                      <a:schemeClr val="accent1">
                        <a:lumMod val="40000"/>
                        <a:lumOff val="60000"/>
                      </a:schemeClr>
                    </a:solidFill>
                  </a:tcPr>
                </a:tc>
                <a:tc>
                  <a:txBody>
                    <a:bodyPr/>
                    <a:lstStyle/>
                    <a:p>
                      <a:pPr algn="l"/>
                      <a:r>
                        <a:rPr lang="zh-CN" altLang="en-US" sz="2400" b="0" dirty="0">
                          <a:solidFill>
                            <a:schemeClr val="tx1"/>
                          </a:solidFill>
                        </a:rPr>
                        <a:t>负责类图，用例图</a:t>
                      </a:r>
                    </a:p>
                  </a:txBody>
                  <a:tcPr>
                    <a:solidFill>
                      <a:schemeClr val="accent1">
                        <a:lumMod val="40000"/>
                        <a:lumOff val="60000"/>
                      </a:schemeClr>
                    </a:solidFill>
                  </a:tcPr>
                </a:tc>
                <a:tc>
                  <a:txBody>
                    <a:bodyPr/>
                    <a:lstStyle/>
                    <a:p>
                      <a:pPr algn="l">
                        <a:buNone/>
                      </a:pPr>
                      <a:r>
                        <a:rPr lang="en-US" altLang="zh-CN" sz="2400" b="0" dirty="0">
                          <a:solidFill>
                            <a:schemeClr val="tx1"/>
                          </a:solidFill>
                        </a:rPr>
                        <a:t>9.7</a:t>
                      </a:r>
                    </a:p>
                  </a:txBody>
                  <a:tcPr>
                    <a:solidFill>
                      <a:schemeClr val="accent1">
                        <a:lumMod val="40000"/>
                        <a:lumOff val="60000"/>
                      </a:schemeClr>
                    </a:solidFill>
                  </a:tcPr>
                </a:tc>
                <a:extLst>
                  <a:ext uri="{0D108BD9-81ED-4DB2-BD59-A6C34878D82A}">
                    <a16:rowId xmlns:a16="http://schemas.microsoft.com/office/drawing/2014/main" val="10000"/>
                  </a:ext>
                </a:extLst>
              </a:tr>
              <a:tr h="716915">
                <a:tc>
                  <a:txBody>
                    <a:bodyPr/>
                    <a:lstStyle/>
                    <a:p>
                      <a:pPr algn="l">
                        <a:buNone/>
                      </a:pPr>
                      <a:r>
                        <a:rPr lang="zh-CN" altLang="en-US" dirty="0">
                          <a:solidFill>
                            <a:schemeClr val="tx1"/>
                          </a:solidFill>
                        </a:rPr>
                        <a:t>苏雨豪</a:t>
                      </a:r>
                    </a:p>
                  </a:txBody>
                  <a:tcPr/>
                </a:tc>
                <a:tc>
                  <a:txBody>
                    <a:bodyPr/>
                    <a:lstStyle/>
                    <a:p>
                      <a:pPr algn="l">
                        <a:buNone/>
                      </a:pPr>
                      <a:r>
                        <a:rPr lang="en-US" altLang="zh-CN" dirty="0">
                          <a:solidFill>
                            <a:schemeClr val="tx1"/>
                          </a:solidFill>
                        </a:rPr>
                        <a:t>负责 </a:t>
                      </a:r>
                      <a:r>
                        <a:rPr lang="zh-CN" altLang="en-US" dirty="0">
                          <a:solidFill>
                            <a:schemeClr val="tx1"/>
                          </a:solidFill>
                        </a:rPr>
                        <a:t>状态机图</a:t>
                      </a:r>
                    </a:p>
                  </a:txBody>
                  <a:tcPr/>
                </a:tc>
                <a:tc>
                  <a:txBody>
                    <a:bodyPr/>
                    <a:lstStyle/>
                    <a:p>
                      <a:pPr algn="l">
                        <a:buNone/>
                      </a:pPr>
                      <a:r>
                        <a:rPr lang="en-US" altLang="zh-CN" sz="2400" dirty="0">
                          <a:solidFill>
                            <a:schemeClr val="tx1"/>
                          </a:solidFill>
                        </a:rPr>
                        <a:t>9.3</a:t>
                      </a:r>
                    </a:p>
                  </a:txBody>
                  <a:tcPr/>
                </a:tc>
                <a:extLst>
                  <a:ext uri="{0D108BD9-81ED-4DB2-BD59-A6C34878D82A}">
                    <a16:rowId xmlns:a16="http://schemas.microsoft.com/office/drawing/2014/main" val="10001"/>
                  </a:ext>
                </a:extLst>
              </a:tr>
              <a:tr h="805815">
                <a:tc>
                  <a:txBody>
                    <a:bodyPr/>
                    <a:lstStyle/>
                    <a:p>
                      <a:pPr algn="l">
                        <a:buNone/>
                      </a:pPr>
                      <a:r>
                        <a:rPr lang="zh-CN" dirty="0">
                          <a:solidFill>
                            <a:schemeClr val="tx1"/>
                          </a:solidFill>
                        </a:rPr>
                        <a:t>陈子卿</a:t>
                      </a:r>
                    </a:p>
                  </a:txBody>
                  <a:tcPr>
                    <a:solidFill>
                      <a:schemeClr val="accent1">
                        <a:lumMod val="40000"/>
                        <a:lumOff val="60000"/>
                      </a:schemeClr>
                    </a:solidFill>
                  </a:tcPr>
                </a:tc>
                <a:tc>
                  <a:txBody>
                    <a:bodyPr/>
                    <a:lstStyle/>
                    <a:p>
                      <a:pPr algn="l">
                        <a:buNone/>
                      </a:pPr>
                      <a:r>
                        <a:rPr lang="zh-CN" altLang="en-US" dirty="0">
                          <a:solidFill>
                            <a:schemeClr val="tx1"/>
                          </a:solidFill>
                        </a:rPr>
                        <a:t>负责协作图（通信图）</a:t>
                      </a:r>
                    </a:p>
                  </a:txBody>
                  <a:tcPr>
                    <a:solidFill>
                      <a:schemeClr val="accent1">
                        <a:lumMod val="40000"/>
                        <a:lumOff val="60000"/>
                      </a:schemeClr>
                    </a:solidFill>
                  </a:tcPr>
                </a:tc>
                <a:tc>
                  <a:txBody>
                    <a:bodyPr/>
                    <a:lstStyle/>
                    <a:p>
                      <a:pPr algn="l">
                        <a:buNone/>
                      </a:pPr>
                      <a:r>
                        <a:rPr lang="en-US" altLang="zh-CN" sz="2400" dirty="0">
                          <a:solidFill>
                            <a:schemeClr val="tx1"/>
                          </a:solidFill>
                        </a:rPr>
                        <a:t>9.4</a:t>
                      </a:r>
                    </a:p>
                  </a:txBody>
                  <a:tcPr>
                    <a:solidFill>
                      <a:schemeClr val="accent1">
                        <a:lumMod val="40000"/>
                        <a:lumOff val="60000"/>
                      </a:schemeClr>
                    </a:solidFill>
                  </a:tcPr>
                </a:tc>
                <a:extLst>
                  <a:ext uri="{0D108BD9-81ED-4DB2-BD59-A6C34878D82A}">
                    <a16:rowId xmlns:a16="http://schemas.microsoft.com/office/drawing/2014/main" val="10002"/>
                  </a:ext>
                </a:extLst>
              </a:tr>
              <a:tr h="733425">
                <a:tc>
                  <a:txBody>
                    <a:bodyPr/>
                    <a:lstStyle/>
                    <a:p>
                      <a:pPr algn="l">
                        <a:buNone/>
                      </a:pPr>
                      <a:r>
                        <a:rPr lang="zh-CN" altLang="en-US" dirty="0">
                          <a:solidFill>
                            <a:schemeClr val="tx1"/>
                          </a:solidFill>
                        </a:rPr>
                        <a:t>蔡峰</a:t>
                      </a:r>
                    </a:p>
                  </a:txBody>
                  <a:tcPr>
                    <a:solidFill>
                      <a:schemeClr val="accent1">
                        <a:lumMod val="40000"/>
                        <a:lumOff val="60000"/>
                      </a:schemeClr>
                    </a:solidFill>
                  </a:tcPr>
                </a:tc>
                <a:tc>
                  <a:txBody>
                    <a:bodyPr/>
                    <a:lstStyle/>
                    <a:p>
                      <a:pPr algn="l">
                        <a:buNone/>
                      </a:pPr>
                      <a:r>
                        <a:rPr lang="zh-CN" altLang="en-US" dirty="0">
                          <a:solidFill>
                            <a:schemeClr val="tx1"/>
                          </a:solidFill>
                        </a:rPr>
                        <a:t>负责顺序图</a:t>
                      </a:r>
                    </a:p>
                  </a:txBody>
                  <a:tcPr>
                    <a:solidFill>
                      <a:schemeClr val="accent1">
                        <a:lumMod val="40000"/>
                        <a:lumOff val="60000"/>
                      </a:schemeClr>
                    </a:solidFill>
                  </a:tcPr>
                </a:tc>
                <a:tc>
                  <a:txBody>
                    <a:bodyPr/>
                    <a:lstStyle/>
                    <a:p>
                      <a:pPr algn="l">
                        <a:buNone/>
                      </a:pPr>
                      <a:r>
                        <a:rPr lang="en-US" altLang="zh-CN" sz="2400" dirty="0">
                          <a:solidFill>
                            <a:schemeClr val="tx1"/>
                          </a:solidFill>
                          <a:sym typeface="+mn-ea"/>
                        </a:rPr>
                        <a:t>9.6</a:t>
                      </a:r>
                      <a:endParaRPr lang="en-US" altLang="zh-CN" sz="2400" b="0" dirty="0">
                        <a:solidFill>
                          <a:schemeClr val="tx1"/>
                        </a:solidFill>
                        <a:sym typeface="+mn-ea"/>
                      </a:endParaRPr>
                    </a:p>
                    <a:p>
                      <a:pPr algn="l">
                        <a:buNone/>
                      </a:pPr>
                      <a:endParaRPr lang="zh-CN" altLang="en-US"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03"/>
                  </a:ext>
                </a:extLst>
              </a:tr>
              <a:tr h="732790">
                <a:tc>
                  <a:txBody>
                    <a:bodyPr/>
                    <a:lstStyle/>
                    <a:p>
                      <a:pPr algn="l">
                        <a:buNone/>
                      </a:pPr>
                      <a:r>
                        <a:rPr lang="zh-CN" altLang="en-US" dirty="0">
                          <a:solidFill>
                            <a:schemeClr val="tx1"/>
                          </a:solidFill>
                        </a:rPr>
                        <a:t>江亮儒</a:t>
                      </a:r>
                    </a:p>
                  </a:txBody>
                  <a:tcPr>
                    <a:solidFill>
                      <a:schemeClr val="accent1">
                        <a:lumMod val="40000"/>
                        <a:lumOff val="60000"/>
                      </a:schemeClr>
                    </a:solidFill>
                  </a:tcPr>
                </a:tc>
                <a:tc>
                  <a:txBody>
                    <a:bodyPr/>
                    <a:lstStyle/>
                    <a:p>
                      <a:pPr algn="l">
                        <a:buNone/>
                      </a:pPr>
                      <a:r>
                        <a:rPr lang="zh-CN" altLang="en-US" dirty="0">
                          <a:solidFill>
                            <a:schemeClr val="tx1"/>
                          </a:solidFill>
                        </a:rPr>
                        <a:t>负责部署图</a:t>
                      </a:r>
                    </a:p>
                  </a:txBody>
                  <a:tcPr>
                    <a:solidFill>
                      <a:schemeClr val="accent1">
                        <a:lumMod val="40000"/>
                        <a:lumOff val="60000"/>
                      </a:schemeClr>
                    </a:solidFill>
                  </a:tcPr>
                </a:tc>
                <a:tc>
                  <a:txBody>
                    <a:bodyPr/>
                    <a:lstStyle/>
                    <a:p>
                      <a:pPr algn="l">
                        <a:buNone/>
                      </a:pPr>
                      <a:r>
                        <a:rPr lang="en-US" altLang="zh-CN" sz="2400" dirty="0">
                          <a:solidFill>
                            <a:schemeClr val="tx1"/>
                          </a:solidFill>
                        </a:rPr>
                        <a:t>9.5</a:t>
                      </a:r>
                    </a:p>
                  </a:txBody>
                  <a:tcPr>
                    <a:solidFill>
                      <a:schemeClr val="accent1">
                        <a:lumMod val="40000"/>
                        <a:lumOff val="60000"/>
                      </a:schemeClr>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1" name="文本框 5"/>
          <p:cNvSpPr txBox="1"/>
          <p:nvPr/>
        </p:nvSpPr>
        <p:spPr>
          <a:xfrm>
            <a:off x="3784922" y="4778722"/>
            <a:ext cx="230861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PRD</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p>
        </p:txBody>
      </p:sp>
      <p:sp>
        <p:nvSpPr>
          <p:cNvPr id="43" name="文本框 5"/>
          <p:cNvSpPr txBox="1"/>
          <p:nvPr/>
        </p:nvSpPr>
        <p:spPr>
          <a:xfrm>
            <a:off x="6278037" y="4778722"/>
            <a:ext cx="2056940"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31</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outVertical)">
                                      <p:cBhvr>
                                        <p:cTn id="43" dur="1000"/>
                                        <p:tgtEl>
                                          <p:spTgt spid="42"/>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childTnLst>
                          </p:cTn>
                        </p:par>
                        <p:par>
                          <p:cTn id="48" fill="hold">
                            <p:stCondLst>
                              <p:cond delay="2000"/>
                            </p:stCondLst>
                            <p:childTnLst>
                              <p:par>
                                <p:cTn id="49" presetID="12" presetClass="entr" presetSubtype="4"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ppt_y</p:attrName>
                                        </p:attrNameLst>
                                      </p:cBhvr>
                                      <p:tavLst>
                                        <p:tav tm="0">
                                          <p:val>
                                            <p:strVal val="#ppt_y+#ppt_h*1.125000"/>
                                          </p:val>
                                        </p:tav>
                                        <p:tav tm="100000">
                                          <p:val>
                                            <p:strVal val="#ppt_y"/>
                                          </p:val>
                                        </p:tav>
                                      </p:tavLst>
                                    </p:anim>
                                    <p:animEffect transition="in" filter="wipe(up)">
                                      <p:cBhvr>
                                        <p:cTn id="52" dur="500"/>
                                        <p:tgtEl>
                                          <p:spTgt spid="41"/>
                                        </p:tgtEl>
                                      </p:cBhvr>
                                    </p:animEffect>
                                  </p:childTnLst>
                                </p:cTn>
                              </p:par>
                            </p:childTnLst>
                          </p:cTn>
                        </p:par>
                        <p:par>
                          <p:cTn id="53" fill="hold">
                            <p:stCondLst>
                              <p:cond delay="2500"/>
                            </p:stCondLst>
                            <p:childTnLst>
                              <p:par>
                                <p:cTn id="54" presetID="12" presetClass="entr" presetSubtype="4"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additive="base">
                                        <p:cTn id="56" dur="500"/>
                                        <p:tgtEl>
                                          <p:spTgt spid="43"/>
                                        </p:tgtEl>
                                        <p:attrNameLst>
                                          <p:attrName>ppt_y</p:attrName>
                                        </p:attrNameLst>
                                      </p:cBhvr>
                                      <p:tavLst>
                                        <p:tav tm="0">
                                          <p:val>
                                            <p:strVal val="#ppt_y+#ppt_h*1.125000"/>
                                          </p:val>
                                        </p:tav>
                                        <p:tav tm="100000">
                                          <p:val>
                                            <p:strVal val="#ppt_y"/>
                                          </p:val>
                                        </p:tav>
                                      </p:tavLst>
                                    </p:anim>
                                    <p:animEffect transition="in" filter="wipe(up)">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8"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1" grpId="0"/>
      <p:bldP spid="42" grpId="0" bldLvl="0" animBg="1"/>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6703060" cy="4896485"/>
            <a:chOff x="237030" y="1269554"/>
            <a:chExt cx="7776864" cy="4896544"/>
          </a:xfrm>
        </p:grpSpPr>
        <p:sp>
          <p:nvSpPr>
            <p:cNvPr id="5" name="矩形 4"/>
            <p:cNvSpPr/>
            <p:nvPr/>
          </p:nvSpPr>
          <p:spPr>
            <a:xfrm>
              <a:off x="1078640" y="2506030"/>
              <a:ext cx="6092825" cy="2676557"/>
            </a:xfrm>
            <a:prstGeom prst="rect">
              <a:avLst/>
            </a:prstGeom>
          </p:spPr>
          <p:txBody>
            <a:bodyPr>
              <a:spAutoFit/>
            </a:bodyPr>
            <a:lstStyle/>
            <a:p>
              <a:r>
                <a:rPr lang="zh-CN" dirty="0">
                  <a:solidFill>
                    <a:srgbClr val="000000"/>
                  </a:solidFill>
                  <a:latin typeface="Verdana" panose="020B0604030504040204" pitchFamily="34" charset="0"/>
                </a:rPr>
                <a:t>参与者的作用如下：</a:t>
              </a:r>
            </a:p>
            <a:p>
              <a:r>
                <a:rPr lang="zh-CN" altLang="en-US" b="0" i="0" dirty="0">
                  <a:solidFill>
                    <a:srgbClr val="000000"/>
                  </a:solidFill>
                  <a:effectLst/>
                  <a:latin typeface="Verdana" panose="020B0604030504040204" pitchFamily="34" charset="0"/>
                </a:rPr>
                <a:t>建立系统的外部用户模型</a:t>
              </a:r>
            </a:p>
            <a:p>
              <a:r>
                <a:rPr lang="zh-CN" altLang="en-US" b="0" i="0" dirty="0">
                  <a:solidFill>
                    <a:srgbClr val="000000"/>
                  </a:solidFill>
                  <a:effectLst/>
                  <a:latin typeface="Verdana" panose="020B0604030504040204" pitchFamily="34" charset="0"/>
                </a:rPr>
                <a:t>对系统边界之外的对象进行描述</a:t>
              </a:r>
            </a:p>
            <a:p>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使用泛化关系可以在需求中更好的描述权限控制</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7051040" y="1888490"/>
            <a:ext cx="5067935" cy="3550920"/>
          </a:xfrm>
          <a:prstGeom prst="rect">
            <a:avLst/>
          </a:prstGeom>
        </p:spPr>
      </p:pic>
    </p:spTree>
  </p:cSld>
  <p:clrMapOvr>
    <a:masterClrMapping/>
  </p:clrMapOvr>
  <p:transition spd="slow" advClick="0" advTm="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9032240" cy="4896485"/>
            <a:chOff x="237030" y="1269554"/>
            <a:chExt cx="7776864" cy="4896544"/>
          </a:xfrm>
        </p:grpSpPr>
        <p:sp>
          <p:nvSpPr>
            <p:cNvPr id="5" name="矩形 4"/>
            <p:cNvSpPr/>
            <p:nvPr/>
          </p:nvSpPr>
          <p:spPr>
            <a:xfrm>
              <a:off x="1078640" y="2506030"/>
              <a:ext cx="6092825" cy="3322995"/>
            </a:xfrm>
            <a:prstGeom prst="rect">
              <a:avLst/>
            </a:prstGeom>
          </p:spPr>
          <p:txBody>
            <a:bodyPr>
              <a:spAutoFit/>
            </a:bodyPr>
            <a:lstStyle/>
            <a:p>
              <a:r>
                <a:rPr lang="zh-CN" dirty="0">
                  <a:solidFill>
                    <a:srgbClr val="000000"/>
                  </a:solidFill>
                  <a:latin typeface="Verdana" panose="020B0604030504040204" pitchFamily="34" charset="0"/>
                </a:rPr>
                <a:t>用例的一些特点：</a:t>
              </a: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是从系统使用角度描述系统中的信息，而不是系统内部实现方式</a:t>
              </a: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用例描述的是用户一些可见的需求，是面向对象分析与设计得七点，是类，对象，操作的来源</a:t>
              </a: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用例由摸个参与者来执行</a:t>
              </a: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用例把结果反馈给参与者</a:t>
              </a:r>
            </a:p>
            <a:p>
              <a:r>
                <a:rPr lang="en-US" altLang="zh-CN" dirty="0">
                  <a:solidFill>
                    <a:srgbClr val="000000"/>
                  </a:solidFill>
                  <a:latin typeface="Verdana" panose="020B0604030504040204" pitchFamily="34" charset="0"/>
                </a:rPr>
                <a:t>5.</a:t>
              </a:r>
              <a:r>
                <a:rPr lang="zh-CN" altLang="en-US" dirty="0">
                  <a:solidFill>
                    <a:srgbClr val="000000"/>
                  </a:solidFill>
                  <a:latin typeface="Verdana" panose="020B0604030504040204" pitchFamily="34" charset="0"/>
                </a:rPr>
                <a:t>用例在功能上具有完整性，从参与者接受输入，参与者再接受其输出。</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5334635" cy="4896485"/>
            <a:chOff x="237030" y="1269554"/>
            <a:chExt cx="7776864" cy="4896544"/>
          </a:xfrm>
        </p:grpSpPr>
        <p:sp>
          <p:nvSpPr>
            <p:cNvPr id="5" name="矩形 4"/>
            <p:cNvSpPr/>
            <p:nvPr/>
          </p:nvSpPr>
          <p:spPr>
            <a:xfrm>
              <a:off x="1078640" y="2506030"/>
              <a:ext cx="6092825" cy="2030119"/>
            </a:xfrm>
            <a:prstGeom prst="rect">
              <a:avLst/>
            </a:prstGeom>
          </p:spPr>
          <p:txBody>
            <a:bodyPr>
              <a:spAutoFit/>
            </a:bodyPr>
            <a:lstStyle/>
            <a:p>
              <a:r>
                <a:rPr lang="zh-CN" dirty="0">
                  <a:solidFill>
                    <a:srgbClr val="000000"/>
                  </a:solidFill>
                  <a:latin typeface="Verdana" panose="020B0604030504040204" pitchFamily="34" charset="0"/>
                </a:rPr>
                <a:t>用例的描述</a:t>
              </a:r>
            </a:p>
            <a:p>
              <a:endParaRPr lang="zh-CN" altLang="en-US"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对于用例需要有更详细的描述与说明，这样可以让别人对用例由更加详细的了解</a:t>
              </a: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graphicFrame>
        <p:nvGraphicFramePr>
          <p:cNvPr id="9" name="表格 8"/>
          <p:cNvGraphicFramePr/>
          <p:nvPr/>
        </p:nvGraphicFramePr>
        <p:xfrm>
          <a:off x="6371590" y="638175"/>
          <a:ext cx="5255260" cy="6119495"/>
        </p:xfrm>
        <a:graphic>
          <a:graphicData uri="http://schemas.openxmlformats.org/drawingml/2006/table">
            <a:tbl>
              <a:tblPr firstRow="1" bandRow="1">
                <a:tableStyleId>{5C22544A-7EE6-4342-B048-85BDC9FD1C3A}</a:tableStyleId>
              </a:tblPr>
              <a:tblGrid>
                <a:gridCol w="1596390">
                  <a:extLst>
                    <a:ext uri="{9D8B030D-6E8A-4147-A177-3AD203B41FA5}">
                      <a16:colId xmlns:a16="http://schemas.microsoft.com/office/drawing/2014/main" val="20000"/>
                    </a:ext>
                  </a:extLst>
                </a:gridCol>
                <a:gridCol w="3658870">
                  <a:extLst>
                    <a:ext uri="{9D8B030D-6E8A-4147-A177-3AD203B41FA5}">
                      <a16:colId xmlns:a16="http://schemas.microsoft.com/office/drawing/2014/main" val="20001"/>
                    </a:ext>
                  </a:extLst>
                </a:gridCol>
              </a:tblGrid>
              <a:tr h="510540">
                <a:tc>
                  <a:txBody>
                    <a:bodyPr/>
                    <a:lstStyle/>
                    <a:p>
                      <a:pPr>
                        <a:buNone/>
                      </a:pPr>
                      <a:r>
                        <a:rPr lang="zh-CN" altLang="en-US" b="0">
                          <a:solidFill>
                            <a:schemeClr val="tx1"/>
                          </a:solidFill>
                        </a:rPr>
                        <a:t>用例名</a:t>
                      </a:r>
                    </a:p>
                  </a:txBody>
                  <a:tcPr>
                    <a:solidFill>
                      <a:schemeClr val="accent1">
                        <a:lumMod val="20000"/>
                        <a:lumOff val="80000"/>
                      </a:schemeClr>
                    </a:solidFill>
                  </a:tcPr>
                </a:tc>
                <a:tc>
                  <a:txBody>
                    <a:bodyPr/>
                    <a:lstStyle/>
                    <a:p>
                      <a:pPr>
                        <a:buNone/>
                      </a:pPr>
                      <a:r>
                        <a:rPr lang="zh-CN" altLang="en-US" b="0">
                          <a:solidFill>
                            <a:schemeClr val="tx1"/>
                          </a:solidFill>
                        </a:rPr>
                        <a:t>新增图书</a:t>
                      </a:r>
                    </a:p>
                  </a:txBody>
                  <a:tcPr>
                    <a:solidFill>
                      <a:schemeClr val="accent1">
                        <a:lumMod val="20000"/>
                        <a:lumOff val="80000"/>
                      </a:schemeClr>
                    </a:solidFill>
                  </a:tcPr>
                </a:tc>
                <a:extLst>
                  <a:ext uri="{0D108BD9-81ED-4DB2-BD59-A6C34878D82A}">
                    <a16:rowId xmlns:a16="http://schemas.microsoft.com/office/drawing/2014/main" val="10000"/>
                  </a:ext>
                </a:extLst>
              </a:tr>
              <a:tr h="511175">
                <a:tc>
                  <a:txBody>
                    <a:bodyPr/>
                    <a:lstStyle/>
                    <a:p>
                      <a:pPr>
                        <a:buNone/>
                      </a:pPr>
                      <a:r>
                        <a:rPr lang="zh-CN" altLang="en-US"/>
                        <a:t>用例标识号</a:t>
                      </a:r>
                    </a:p>
                  </a:txBody>
                  <a:tcPr/>
                </a:tc>
                <a:tc>
                  <a:txBody>
                    <a:bodyPr/>
                    <a:lstStyle/>
                    <a:p>
                      <a:pPr>
                        <a:buNone/>
                      </a:pPr>
                      <a:r>
                        <a:rPr lang="en-US" altLang="zh-CN"/>
                        <a:t>A001</a:t>
                      </a:r>
                    </a:p>
                  </a:txBody>
                  <a:tcPr/>
                </a:tc>
                <a:extLst>
                  <a:ext uri="{0D108BD9-81ED-4DB2-BD59-A6C34878D82A}">
                    <a16:rowId xmlns:a16="http://schemas.microsoft.com/office/drawing/2014/main" val="10001"/>
                  </a:ext>
                </a:extLst>
              </a:tr>
              <a:tr h="510540">
                <a:tc>
                  <a:txBody>
                    <a:bodyPr/>
                    <a:lstStyle/>
                    <a:p>
                      <a:pPr>
                        <a:buNone/>
                      </a:pPr>
                      <a:r>
                        <a:rPr lang="zh-CN" altLang="en-US"/>
                        <a:t>简要说明</a:t>
                      </a:r>
                    </a:p>
                  </a:txBody>
                  <a:tcPr/>
                </a:tc>
                <a:tc>
                  <a:txBody>
                    <a:bodyPr/>
                    <a:lstStyle/>
                    <a:p>
                      <a:pPr>
                        <a:buNone/>
                      </a:pPr>
                      <a:r>
                        <a:rPr lang="zh-CN" altLang="en-US"/>
                        <a:t>在书库中新增图书</a:t>
                      </a:r>
                    </a:p>
                  </a:txBody>
                  <a:tcPr/>
                </a:tc>
                <a:extLst>
                  <a:ext uri="{0D108BD9-81ED-4DB2-BD59-A6C34878D82A}">
                    <a16:rowId xmlns:a16="http://schemas.microsoft.com/office/drawing/2014/main" val="10002"/>
                  </a:ext>
                </a:extLst>
              </a:tr>
              <a:tr h="731520">
                <a:tc>
                  <a:txBody>
                    <a:bodyPr/>
                    <a:lstStyle/>
                    <a:p>
                      <a:pPr>
                        <a:buNone/>
                      </a:pPr>
                      <a:r>
                        <a:rPr lang="zh-CN" altLang="en-US"/>
                        <a:t>前置条件</a:t>
                      </a:r>
                    </a:p>
                  </a:txBody>
                  <a:tcPr/>
                </a:tc>
                <a:tc>
                  <a:txBody>
                    <a:bodyPr/>
                    <a:lstStyle/>
                    <a:p>
                      <a:pPr>
                        <a:buNone/>
                      </a:pPr>
                      <a:r>
                        <a:rPr lang="zh-CN" altLang="en-US"/>
                        <a:t>用户是管理员，并且需要进入系统</a:t>
                      </a:r>
                    </a:p>
                  </a:txBody>
                  <a:tcPr/>
                </a:tc>
                <a:extLst>
                  <a:ext uri="{0D108BD9-81ED-4DB2-BD59-A6C34878D82A}">
                    <a16:rowId xmlns:a16="http://schemas.microsoft.com/office/drawing/2014/main" val="10003"/>
                  </a:ext>
                </a:extLst>
              </a:tr>
              <a:tr h="731520">
                <a:tc>
                  <a:txBody>
                    <a:bodyPr/>
                    <a:lstStyle/>
                    <a:p>
                      <a:pPr>
                        <a:buNone/>
                      </a:pPr>
                      <a:r>
                        <a:rPr lang="zh-CN" altLang="en-US"/>
                        <a:t>基本事件流</a:t>
                      </a:r>
                    </a:p>
                  </a:txBody>
                  <a:tcPr/>
                </a:tc>
                <a:tc>
                  <a:txBody>
                    <a:bodyPr/>
                    <a:lstStyle/>
                    <a:p>
                      <a:pPr>
                        <a:buNone/>
                      </a:pPr>
                      <a:r>
                        <a:rPr lang="zh-CN" altLang="en-US"/>
                        <a:t>管理员发出新增图书请求，系统要求管理员输入相关信息</a:t>
                      </a:r>
                    </a:p>
                  </a:txBody>
                  <a:tcPr/>
                </a:tc>
                <a:extLst>
                  <a:ext uri="{0D108BD9-81ED-4DB2-BD59-A6C34878D82A}">
                    <a16:rowId xmlns:a16="http://schemas.microsoft.com/office/drawing/2014/main" val="10004"/>
                  </a:ext>
                </a:extLst>
              </a:tr>
              <a:tr h="510540">
                <a:tc>
                  <a:txBody>
                    <a:bodyPr/>
                    <a:lstStyle/>
                    <a:p>
                      <a:pPr>
                        <a:buNone/>
                      </a:pPr>
                      <a:r>
                        <a:rPr lang="zh-CN" altLang="en-US"/>
                        <a:t>其他事件流</a:t>
                      </a:r>
                    </a:p>
                  </a:txBody>
                  <a:tcPr/>
                </a:tc>
                <a:tc>
                  <a:txBody>
                    <a:bodyPr/>
                    <a:lstStyle/>
                    <a:p>
                      <a:pPr>
                        <a:buNone/>
                      </a:pPr>
                      <a:r>
                        <a:rPr lang="zh-CN" altLang="en-US"/>
                        <a:t>无</a:t>
                      </a:r>
                    </a:p>
                  </a:txBody>
                  <a:tcPr/>
                </a:tc>
                <a:extLst>
                  <a:ext uri="{0D108BD9-81ED-4DB2-BD59-A6C34878D82A}">
                    <a16:rowId xmlns:a16="http://schemas.microsoft.com/office/drawing/2014/main" val="10005"/>
                  </a:ext>
                </a:extLst>
              </a:tr>
              <a:tr h="1371600">
                <a:tc>
                  <a:txBody>
                    <a:bodyPr/>
                    <a:lstStyle/>
                    <a:p>
                      <a:pPr>
                        <a:buNone/>
                      </a:pPr>
                      <a:r>
                        <a:rPr lang="zh-CN" altLang="en-US"/>
                        <a:t>异常事件流</a:t>
                      </a:r>
                    </a:p>
                  </a:txBody>
                  <a:tcPr/>
                </a:tc>
                <a:tc>
                  <a:txBody>
                    <a:bodyPr/>
                    <a:lstStyle/>
                    <a:p>
                      <a:pPr>
                        <a:buNone/>
                      </a:pPr>
                      <a:r>
                        <a:rPr lang="zh-CN" altLang="en-US"/>
                        <a:t>出现书号或者书籍同名现象，系统发出提示通知使用者是取消输入还是修改，修改之后再检查</a:t>
                      </a:r>
                    </a:p>
                  </a:txBody>
                  <a:tcPr/>
                </a:tc>
                <a:extLst>
                  <a:ext uri="{0D108BD9-81ED-4DB2-BD59-A6C34878D82A}">
                    <a16:rowId xmlns:a16="http://schemas.microsoft.com/office/drawing/2014/main" val="10006"/>
                  </a:ext>
                </a:extLst>
              </a:tr>
              <a:tr h="731520">
                <a:tc>
                  <a:txBody>
                    <a:bodyPr/>
                    <a:lstStyle/>
                    <a:p>
                      <a:pPr>
                        <a:buNone/>
                      </a:pPr>
                      <a:r>
                        <a:rPr lang="zh-CN" altLang="en-US"/>
                        <a:t>后置条件</a:t>
                      </a:r>
                    </a:p>
                  </a:txBody>
                  <a:tcPr/>
                </a:tc>
                <a:tc>
                  <a:txBody>
                    <a:bodyPr/>
                    <a:lstStyle/>
                    <a:p>
                      <a:pPr>
                        <a:buNone/>
                      </a:pPr>
                      <a:r>
                        <a:rPr lang="zh-CN" altLang="en-US"/>
                        <a:t>完成新增图书，书库中增加此图书</a:t>
                      </a:r>
                    </a:p>
                  </a:txBody>
                  <a:tcPr/>
                </a:tc>
                <a:extLst>
                  <a:ext uri="{0D108BD9-81ED-4DB2-BD59-A6C34878D82A}">
                    <a16:rowId xmlns:a16="http://schemas.microsoft.com/office/drawing/2014/main" val="10007"/>
                  </a:ext>
                </a:extLst>
              </a:tr>
              <a:tr h="510540">
                <a:tc>
                  <a:txBody>
                    <a:bodyPr/>
                    <a:lstStyle/>
                    <a:p>
                      <a:pPr>
                        <a:buNone/>
                      </a:pPr>
                      <a:r>
                        <a:rPr lang="zh-CN" altLang="en-US"/>
                        <a:t>注释</a:t>
                      </a:r>
                    </a:p>
                  </a:txBody>
                  <a:tcPr/>
                </a:tc>
                <a:tc>
                  <a:txBody>
                    <a:bodyPr/>
                    <a:lstStyle/>
                    <a:p>
                      <a:pPr>
                        <a:buNone/>
                      </a:pPr>
                      <a:endParaRPr lang="zh-CN" altLang="en-US"/>
                    </a:p>
                  </a:txBody>
                  <a:tcPr/>
                </a:tc>
                <a:extLst>
                  <a:ext uri="{0D108BD9-81ED-4DB2-BD59-A6C34878D82A}">
                    <a16:rowId xmlns:a16="http://schemas.microsoft.com/office/drawing/2014/main" val="10008"/>
                  </a:ext>
                </a:extLst>
              </a:tr>
            </a:tbl>
          </a:graphicData>
        </a:graphic>
      </p:graphicFrame>
      <p:pic>
        <p:nvPicPr>
          <p:cNvPr id="13" name="图片 12"/>
          <p:cNvPicPr>
            <a:picLocks noChangeAspect="1"/>
          </p:cNvPicPr>
          <p:nvPr/>
        </p:nvPicPr>
        <p:blipFill>
          <a:blip r:embed="rId2"/>
          <a:stretch>
            <a:fillRect/>
          </a:stretch>
        </p:blipFill>
        <p:spPr>
          <a:xfrm>
            <a:off x="5911850" y="3246755"/>
            <a:ext cx="365760" cy="365760"/>
          </a:xfrm>
          <a:prstGeom prst="rect">
            <a:avLst/>
          </a:prstGeom>
        </p:spPr>
      </p:pic>
      <p:pic>
        <p:nvPicPr>
          <p:cNvPr id="14" name="图片 13"/>
          <p:cNvPicPr>
            <a:picLocks noChangeAspect="1"/>
          </p:cNvPicPr>
          <p:nvPr/>
        </p:nvPicPr>
        <p:blipFill>
          <a:blip r:embed="rId2"/>
          <a:stretch>
            <a:fillRect/>
          </a:stretch>
        </p:blipFill>
        <p:spPr>
          <a:xfrm>
            <a:off x="5911850" y="3246755"/>
            <a:ext cx="365760" cy="365760"/>
          </a:xfrm>
          <a:prstGeom prst="rect">
            <a:avLst/>
          </a:prstGeom>
        </p:spPr>
      </p:pic>
    </p:spTree>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用例图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1269365"/>
            <a:ext cx="4846955" cy="4896485"/>
            <a:chOff x="237030" y="1269554"/>
            <a:chExt cx="7776864" cy="4896544"/>
          </a:xfrm>
        </p:grpSpPr>
        <p:sp>
          <p:nvSpPr>
            <p:cNvPr id="5" name="矩形 4"/>
            <p:cNvSpPr/>
            <p:nvPr/>
          </p:nvSpPr>
          <p:spPr>
            <a:xfrm>
              <a:off x="1078640" y="2506030"/>
              <a:ext cx="6092825" cy="2030119"/>
            </a:xfrm>
            <a:prstGeom prst="rect">
              <a:avLst/>
            </a:prstGeom>
          </p:spPr>
          <p:txBody>
            <a:bodyPr>
              <a:spAutoFit/>
            </a:bodyPr>
            <a:lstStyle/>
            <a:p>
              <a:r>
                <a:rPr lang="zh-CN" dirty="0">
                  <a:solidFill>
                    <a:srgbClr val="000000"/>
                  </a:solidFill>
                  <a:latin typeface="Verdana" panose="020B0604030504040204" pitchFamily="34" charset="0"/>
                </a:rPr>
                <a:t>用例之间的可视化表示：</a:t>
              </a:r>
            </a:p>
            <a:p>
              <a:r>
                <a:rPr lang="en-US" altLang="zh-CN" dirty="0">
                  <a:solidFill>
                    <a:srgbClr val="000000"/>
                  </a:solidFill>
                  <a:latin typeface="Verdana" panose="020B0604030504040204" pitchFamily="34" charset="0"/>
                </a:rPr>
                <a:t>1.</a:t>
              </a:r>
              <a:r>
                <a:rPr lang="zh-CN" altLang="en-US" dirty="0">
                  <a:solidFill>
                    <a:srgbClr val="000000"/>
                  </a:solidFill>
                  <a:latin typeface="Verdana" panose="020B0604030504040204" pitchFamily="34" charset="0"/>
                </a:rPr>
                <a:t>包含关系</a:t>
              </a:r>
            </a:p>
            <a:p>
              <a:r>
                <a:rPr lang="en-US" altLang="zh-CN" dirty="0">
                  <a:solidFill>
                    <a:srgbClr val="000000"/>
                  </a:solidFill>
                  <a:latin typeface="Verdana" panose="020B0604030504040204" pitchFamily="34" charset="0"/>
                </a:rPr>
                <a:t>2.</a:t>
              </a:r>
              <a:r>
                <a:rPr lang="zh-CN" altLang="en-US" dirty="0">
                  <a:solidFill>
                    <a:srgbClr val="000000"/>
                  </a:solidFill>
                  <a:latin typeface="Verdana" panose="020B0604030504040204" pitchFamily="34" charset="0"/>
                </a:rPr>
                <a:t>扩展关系</a:t>
              </a:r>
            </a:p>
            <a:p>
              <a:r>
                <a:rPr lang="en-US" altLang="zh-CN" dirty="0">
                  <a:solidFill>
                    <a:srgbClr val="000000"/>
                  </a:solidFill>
                  <a:latin typeface="Verdana" panose="020B0604030504040204" pitchFamily="34" charset="0"/>
                </a:rPr>
                <a:t>3.</a:t>
              </a:r>
              <a:r>
                <a:rPr lang="zh-CN" altLang="en-US" dirty="0">
                  <a:solidFill>
                    <a:srgbClr val="000000"/>
                  </a:solidFill>
                  <a:latin typeface="Verdana" panose="020B0604030504040204" pitchFamily="34" charset="0"/>
                </a:rPr>
                <a:t>泛化关系</a:t>
              </a:r>
            </a:p>
            <a:p>
              <a:r>
                <a:rPr lang="en-US" altLang="zh-CN" dirty="0">
                  <a:solidFill>
                    <a:srgbClr val="000000"/>
                  </a:solidFill>
                  <a:latin typeface="Verdana" panose="020B0604030504040204" pitchFamily="34" charset="0"/>
                </a:rPr>
                <a:t>4.</a:t>
              </a:r>
              <a:r>
                <a:rPr lang="zh-CN" altLang="en-US" dirty="0">
                  <a:solidFill>
                    <a:srgbClr val="000000"/>
                  </a:solidFill>
                  <a:latin typeface="Verdana" panose="020B0604030504040204" pitchFamily="34" charset="0"/>
                </a:rPr>
                <a:t>分组关系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8" name="图片 7"/>
          <p:cNvPicPr>
            <a:picLocks noChangeAspect="1"/>
          </p:cNvPicPr>
          <p:nvPr/>
        </p:nvPicPr>
        <p:blipFill>
          <a:blip r:embed="rId2"/>
          <a:stretch>
            <a:fillRect/>
          </a:stretch>
        </p:blipFill>
        <p:spPr>
          <a:xfrm>
            <a:off x="5095240" y="1139825"/>
            <a:ext cx="7141845" cy="5110480"/>
          </a:xfrm>
          <a:prstGeom prst="rect">
            <a:avLst/>
          </a:prstGeom>
        </p:spPr>
      </p:pic>
    </p:spTree>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zh-CN" altLang="en-US" sz="2665" dirty="0">
                <a:solidFill>
                  <a:srgbClr val="183A5D"/>
                </a:solidFill>
                <a:latin typeface="微软雅黑" panose="020B0503020204020204" pitchFamily="34" charset="-122"/>
                <a:ea typeface="微软雅黑" panose="020B0503020204020204" pitchFamily="34" charset="-122"/>
              </a:rPr>
              <a:t>类图</a:t>
            </a:r>
            <a:endParaRPr lang="zh-CN" sz="2665" dirty="0">
              <a:solidFill>
                <a:srgbClr val="183A5D"/>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36855" y="891540"/>
            <a:ext cx="11564620" cy="5274310"/>
            <a:chOff x="237030" y="1269554"/>
            <a:chExt cx="7776864" cy="4896544"/>
          </a:xfrm>
        </p:grpSpPr>
        <p:sp>
          <p:nvSpPr>
            <p:cNvPr id="5" name="矩形 4"/>
            <p:cNvSpPr/>
            <p:nvPr/>
          </p:nvSpPr>
          <p:spPr>
            <a:xfrm>
              <a:off x="734269" y="1934523"/>
              <a:ext cx="6092825" cy="684431"/>
            </a:xfrm>
            <a:prstGeom prst="rect">
              <a:avLst/>
            </a:prstGeom>
          </p:spPr>
          <p:txBody>
            <a:bodyPr>
              <a:spAutoFit/>
            </a:bodyPr>
            <a:lstStyle/>
            <a:p>
              <a:r>
                <a:rPr lang="zh-CN" dirty="0">
                  <a:solidFill>
                    <a:srgbClr val="000000"/>
                  </a:solidFill>
                  <a:latin typeface="Verdana" panose="020B0604030504040204" pitchFamily="34" charset="0"/>
                </a:rPr>
                <a:t>依赖关系                                                             泛化关系</a:t>
              </a:r>
              <a:endParaRPr lang="zh-CN" altLang="en-US" b="0" i="0" dirty="0">
                <a:solidFill>
                  <a:srgbClr val="000000"/>
                </a:solidFill>
                <a:effectLst/>
                <a:latin typeface="Verdana" panose="020B0604030504040204" pitchFamily="34" charset="0"/>
              </a:endParaRPr>
            </a:p>
            <a:p>
              <a:endParaRPr lang="zh-CN" altLang="en-US" b="0" i="0" dirty="0">
                <a:solidFill>
                  <a:srgbClr val="000000"/>
                </a:solidFill>
                <a:effectLst/>
                <a:latin typeface="Verdana" panose="020B0604030504040204" pitchFamily="34" charset="0"/>
              </a:endParaRPr>
            </a:p>
          </p:txBody>
        </p:sp>
        <p:grpSp>
          <p:nvGrpSpPr>
            <p:cNvPr id="10" name="组合 9"/>
            <p:cNvGrpSpPr/>
            <p:nvPr/>
          </p:nvGrpSpPr>
          <p:grpSpPr>
            <a:xfrm>
              <a:off x="237030" y="1269554"/>
              <a:ext cx="7776864" cy="4896544"/>
              <a:chOff x="1285643" y="1772435"/>
              <a:chExt cx="7135479" cy="3572664"/>
            </a:xfrm>
          </p:grpSpPr>
          <p:sp>
            <p:nvSpPr>
              <p:cNvPr id="11" name="矩形 10"/>
              <p:cNvSpPr/>
              <p:nvPr/>
            </p:nvSpPr>
            <p:spPr>
              <a:xfrm>
                <a:off x="1285644" y="2104682"/>
                <a:ext cx="7135478" cy="3240417"/>
              </a:xfrm>
              <a:prstGeom prst="rect">
                <a:avLst/>
              </a:prstGeom>
              <a:noFill/>
              <a:ln w="12700">
                <a:solidFill>
                  <a:srgbClr val="346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1285643" y="1772435"/>
                <a:ext cx="2114216" cy="338554"/>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pic>
        <p:nvPicPr>
          <p:cNvPr id="9" name="图片 8"/>
          <p:cNvPicPr>
            <a:picLocks noChangeAspect="1"/>
          </p:cNvPicPr>
          <p:nvPr/>
        </p:nvPicPr>
        <p:blipFill>
          <a:blip r:embed="rId2"/>
          <a:stretch>
            <a:fillRect/>
          </a:stretch>
        </p:blipFill>
        <p:spPr>
          <a:xfrm>
            <a:off x="2236470" y="1791335"/>
            <a:ext cx="4400550" cy="4214495"/>
          </a:xfrm>
          <a:prstGeom prst="rect">
            <a:avLst/>
          </a:prstGeom>
        </p:spPr>
      </p:pic>
      <p:pic>
        <p:nvPicPr>
          <p:cNvPr id="13" name="图片 12"/>
          <p:cNvPicPr>
            <a:picLocks noChangeAspect="1"/>
          </p:cNvPicPr>
          <p:nvPr/>
        </p:nvPicPr>
        <p:blipFill>
          <a:blip r:embed="rId3"/>
          <a:stretch>
            <a:fillRect/>
          </a:stretch>
        </p:blipFill>
        <p:spPr>
          <a:xfrm>
            <a:off x="8640445" y="2673350"/>
            <a:ext cx="2419985" cy="2921635"/>
          </a:xfrm>
          <a:prstGeom prst="rect">
            <a:avLst/>
          </a:prstGeom>
        </p:spPr>
      </p:pic>
    </p:spTree>
  </p:cSld>
  <p:clrMapOvr>
    <a:masterClrMapping/>
  </p:clrMapOvr>
  <p:transition spd="slow" advClick="0" advTm="0">
    <p:wipe/>
  </p:transition>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1737</Words>
  <Application>Microsoft Macintosh PowerPoint</Application>
  <PresentationFormat>自定义</PresentationFormat>
  <Paragraphs>301</Paragraphs>
  <Slides>41</Slides>
  <Notes>6</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41</vt:i4>
      </vt:variant>
    </vt:vector>
  </HeadingPairs>
  <TitlesOfParts>
    <vt:vector size="51" baseType="lpstr">
      <vt:lpstr>+中文标题</vt:lpstr>
      <vt:lpstr>宋体</vt:lpstr>
      <vt:lpstr>微软雅黑</vt:lpstr>
      <vt:lpstr>Arial Unicode MS</vt:lpstr>
      <vt:lpstr>Eras Bold ITC</vt:lpstr>
      <vt:lpstr>Arial</vt:lpstr>
      <vt:lpstr>Calibri</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Microsoft Office 用户</cp:lastModifiedBy>
  <cp:revision>299</cp:revision>
  <dcterms:created xsi:type="dcterms:W3CDTF">2015-04-23T03:04:00Z</dcterms:created>
  <dcterms:modified xsi:type="dcterms:W3CDTF">2018-11-02T02:39:17Z</dcterms:modified>
  <cp:category>https://800sucai.taobao.com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