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5"/>
  </p:handoutMasterIdLst>
  <p:sldIdLst>
    <p:sldId id="370" r:id="rId3"/>
    <p:sldId id="411" r:id="rId5"/>
    <p:sldId id="418" r:id="rId6"/>
    <p:sldId id="419" r:id="rId7"/>
    <p:sldId id="420" r:id="rId8"/>
    <p:sldId id="476" r:id="rId9"/>
    <p:sldId id="475" r:id="rId10"/>
    <p:sldId id="477" r:id="rId11"/>
    <p:sldId id="478" r:id="rId12"/>
    <p:sldId id="479" r:id="rId13"/>
    <p:sldId id="480" r:id="rId14"/>
    <p:sldId id="481" r:id="rId15"/>
    <p:sldId id="482" r:id="rId16"/>
    <p:sldId id="485" r:id="rId17"/>
    <p:sldId id="484" r:id="rId18"/>
    <p:sldId id="483" r:id="rId19"/>
    <p:sldId id="450" r:id="rId20"/>
    <p:sldId id="511" r:id="rId21"/>
    <p:sldId id="437" r:id="rId22"/>
    <p:sldId id="456" r:id="rId23"/>
    <p:sldId id="458" r:id="rId24"/>
    <p:sldId id="457" r:id="rId25"/>
    <p:sldId id="459" r:id="rId26"/>
    <p:sldId id="461" r:id="rId27"/>
    <p:sldId id="486" r:id="rId28"/>
    <p:sldId id="487" r:id="rId29"/>
    <p:sldId id="462" r:id="rId30"/>
    <p:sldId id="488" r:id="rId31"/>
    <p:sldId id="464" r:id="rId32"/>
    <p:sldId id="465" r:id="rId33"/>
    <p:sldId id="513" r:id="rId34"/>
    <p:sldId id="514" r:id="rId35"/>
    <p:sldId id="473" r:id="rId36"/>
    <p:sldId id="474" r:id="rId37"/>
    <p:sldId id="472" r:id="rId38"/>
    <p:sldId id="471" r:id="rId39"/>
    <p:sldId id="455" r:id="rId40"/>
    <p:sldId id="451" r:id="rId41"/>
    <p:sldId id="535" r:id="rId42"/>
    <p:sldId id="512" r:id="rId43"/>
    <p:sldId id="436" r:id="rId44"/>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63" autoAdjust="0"/>
    <p:restoredTop sz="84414" autoAdjust="0"/>
  </p:normalViewPr>
  <p:slideViewPr>
    <p:cSldViewPr>
      <p:cViewPr varScale="1">
        <p:scale>
          <a:sx n="113" d="100"/>
          <a:sy n="113" d="100"/>
        </p:scale>
        <p:origin x="184" y="296"/>
      </p:cViewPr>
      <p:guideLst>
        <p:guide orient="horz" pos="2160"/>
        <p:guide orient="horz" pos="385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江亮儒</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8</c:v>
                </c:pt>
                <c:pt idx="1">
                  <c:v>8</c:v>
                </c:pt>
                <c:pt idx="2">
                  <c:v>10</c:v>
                </c:pt>
                <c:pt idx="3">
                  <c:v>8</c:v>
                </c:pt>
                <c:pt idx="4">
                  <c:v>10</c:v>
                </c:pt>
              </c:numCache>
            </c:numRef>
          </c:val>
        </c:ser>
        <c:dLbls>
          <c:showLegendKey val="0"/>
          <c:showVal val="0"/>
          <c:showCatName val="0"/>
          <c:showSerName val="0"/>
          <c:showPercent val="0"/>
          <c:showBubbleSize val="0"/>
        </c:dLbls>
        <c:axId val="197752320"/>
        <c:axId val="176913152"/>
      </c:radarChart>
      <c:catAx>
        <c:axId val="197752320"/>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76913152"/>
        <c:crosses val="autoZero"/>
        <c:auto val="1"/>
        <c:lblAlgn val="ctr"/>
        <c:lblOffset val="100"/>
        <c:noMultiLvlLbl val="0"/>
      </c:catAx>
      <c:valAx>
        <c:axId val="176913152"/>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7752320"/>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蔡峰</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202999296"/>
        <c:axId val="190025088"/>
      </c:radarChart>
      <c:catAx>
        <c:axId val="202999296"/>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0025088"/>
        <c:crosses val="autoZero"/>
        <c:auto val="1"/>
        <c:lblAlgn val="ctr"/>
        <c:lblOffset val="100"/>
        <c:noMultiLvlLbl val="0"/>
      </c:catAx>
      <c:valAx>
        <c:axId val="190025088"/>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2999296"/>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黄为波</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8</c:v>
                </c:pt>
                <c:pt idx="2">
                  <c:v>10</c:v>
                </c:pt>
                <c:pt idx="3">
                  <c:v>9</c:v>
                </c:pt>
                <c:pt idx="4">
                  <c:v>10</c:v>
                </c:pt>
              </c:numCache>
            </c:numRef>
          </c:val>
        </c:ser>
        <c:dLbls>
          <c:showLegendKey val="0"/>
          <c:showVal val="0"/>
          <c:showCatName val="0"/>
          <c:showSerName val="0"/>
          <c:showPercent val="0"/>
          <c:showBubbleSize val="0"/>
        </c:dLbls>
        <c:axId val="203012608"/>
        <c:axId val="190026816"/>
      </c:radarChart>
      <c:catAx>
        <c:axId val="203012608"/>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0026816"/>
        <c:crosses val="autoZero"/>
        <c:auto val="1"/>
        <c:lblAlgn val="ctr"/>
        <c:lblOffset val="100"/>
        <c:noMultiLvlLbl val="0"/>
      </c:catAx>
      <c:valAx>
        <c:axId val="190026816"/>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3012608"/>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陈子卿</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9</c:v>
                </c:pt>
                <c:pt idx="2">
                  <c:v>10</c:v>
                </c:pt>
                <c:pt idx="3">
                  <c:v>7</c:v>
                </c:pt>
                <c:pt idx="4">
                  <c:v>10</c:v>
                </c:pt>
              </c:numCache>
            </c:numRef>
          </c:val>
        </c:ser>
        <c:dLbls>
          <c:showLegendKey val="0"/>
          <c:showVal val="0"/>
          <c:showCatName val="0"/>
          <c:showSerName val="0"/>
          <c:showPercent val="0"/>
          <c:showBubbleSize val="0"/>
        </c:dLbls>
        <c:axId val="203011584"/>
        <c:axId val="190029120"/>
      </c:radarChart>
      <c:catAx>
        <c:axId val="203011584"/>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0029120"/>
        <c:crosses val="autoZero"/>
        <c:auto val="1"/>
        <c:lblAlgn val="ctr"/>
        <c:lblOffset val="100"/>
        <c:noMultiLvlLbl val="0"/>
      </c:catAx>
      <c:valAx>
        <c:axId val="19002912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3011584"/>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苏雨豪</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197751808"/>
        <c:axId val="204237632"/>
      </c:radarChart>
      <c:catAx>
        <c:axId val="197751808"/>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4237632"/>
        <c:crosses val="autoZero"/>
        <c:auto val="1"/>
        <c:lblAlgn val="ctr"/>
        <c:lblOffset val="100"/>
        <c:noMultiLvlLbl val="0"/>
      </c:catAx>
      <c:valAx>
        <c:axId val="204237632"/>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7751808"/>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a:t>WBS.GANNT,</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：可行性，沟通管理，风险，人力，参考，项目章程</a:t>
            </a:r>
            <a:endParaRPr lang="zh-CN"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5.xml"/><Relationship Id="rId5" Type="http://schemas.openxmlformats.org/officeDocument/2006/relationships/chart" Target="../charts/chart5.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a:solidFill>
                  <a:srgbClr val="38B1BF"/>
                </a:solidFill>
                <a:latin typeface="微软雅黑" panose="020B0503020204020204" pitchFamily="34" charset="-122"/>
                <a:ea typeface="微软雅黑" panose="020B0503020204020204" pitchFamily="34" charset="-122"/>
              </a:rPr>
              <a:t>软件工程系列课程教学辅助网站</a:t>
            </a:r>
            <a:endParaRPr lang="zh-CN" altLang="en-US" sz="5400" dirty="0">
              <a:solidFill>
                <a:srgbClr val="38B1BF"/>
              </a:solidFill>
              <a:latin typeface="微软雅黑" panose="020B0503020204020204" pitchFamily="34" charset="-122"/>
              <a:ea typeface="微软雅黑" panose="020B0503020204020204" pitchFamily="34" charset="-122"/>
            </a:endParaRP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需求工程项目计划</a:t>
            </a:r>
            <a:endParaRPr lang="zh-CN" altLang="en-US" sz="4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4939986" y="4778722"/>
            <a:ext cx="2308611"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6"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分析（网页）</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分析（微信小程序）</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26654" y="1629594"/>
          <a:ext cx="10225137" cy="5053307"/>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分析得出方案结论</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endParaRPr lang="zh-CN" altLang="zh-CN" sz="2400" dirty="0">
              <a:latin typeface="宋体" panose="02010600030101010101" pitchFamily="2" charset="-122"/>
              <a:cs typeface="宋体" panose="02010600030101010101" pitchFamily="2" charset="-122"/>
            </a:endParaRP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endParaRPr lang="zh-CN" altLang="zh-CN" sz="2400" dirty="0">
              <a:latin typeface="宋体" panose="02010600030101010101" pitchFamily="2" charset="-122"/>
              <a:cs typeface="宋体" panose="02010600030101010101" pitchFamily="2" charset="-122"/>
            </a:endParaRP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endParaRPr lang="zh-CN" altLang="zh-CN" sz="2400" dirty="0">
              <a:latin typeface="宋体" panose="02010600030101010101" pitchFamily="2" charset="-122"/>
              <a:cs typeface="宋体" panose="02010600030101010101" pitchFamily="2" charset="-122"/>
            </a:endParaRPr>
          </a:p>
          <a:p>
            <a:r>
              <a:rPr lang="en-US" altLang="zh-CN" sz="2400" dirty="0">
                <a:latin typeface="宋体" panose="02010600030101010101" pitchFamily="2" charset="-122"/>
                <a:cs typeface="宋体" panose="02010600030101010101" pitchFamily="2" charset="-122"/>
              </a:rPr>
              <a:t>  </a:t>
            </a:r>
            <a:r>
              <a:rPr lang="zh-CN" altLang="zh-CN" sz="2400" dirty="0">
                <a:cs typeface="宋体" panose="02010600030101010101" pitchFamily="2" charset="-122"/>
              </a:rPr>
              <a:t>综上得出，软件工程系列教学辅助平台切实可行，且平台主打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endParaRPr lang="zh-CN" altLang="zh-CN" sz="2000" dirty="0">
              <a:latin typeface="宋体" panose="02010600030101010101" pitchFamily="2" charset="-122"/>
              <a:cs typeface="宋体" panose="02010600030101010101" pitchFamily="2" charset="-122"/>
            </a:endParaRP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nvGraphicFramePr>
        <p:xfrm>
          <a:off x="1504521" y="2846719"/>
          <a:ext cx="9570453" cy="3764280"/>
        </p:xfrm>
        <a:graphic>
          <a:graphicData uri="http://schemas.openxmlformats.org/drawingml/2006/table">
            <a:tbl>
              <a:tblPr firstRow="1" firstCol="1" bandRow="1"/>
              <a:tblGrid>
                <a:gridCol w="924785"/>
                <a:gridCol w="1052693"/>
                <a:gridCol w="4074942"/>
                <a:gridCol w="3518033"/>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endParaRPr lang="zh-CN" sz="1900" dirty="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endParaRPr lang="zh-CN" sz="1900" dirty="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gridCol w="1272954"/>
                <a:gridCol w="4927567"/>
                <a:gridCol w="4254133"/>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通过技术可行性得出方案结论</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a:p>
          <a:p>
            <a:r>
              <a:rPr lang="zh-CN" altLang="zh-CN" sz="2400" dirty="0"/>
              <a:t>网页端是我们同时需要拓展的，至于网页端网站可以用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endParaRPr lang="zh-CN" altLang="zh-CN" sz="2400" dirty="0"/>
          </a:p>
          <a:p>
            <a:r>
              <a:rPr lang="zh-CN" altLang="zh-CN" sz="2400" dirty="0"/>
              <a:t>数据库采用</a:t>
            </a:r>
            <a:r>
              <a:rPr lang="en-US" altLang="zh-CN" sz="2400" dirty="0" err="1"/>
              <a:t>Mysql</a:t>
            </a:r>
            <a:r>
              <a:rPr lang="zh-CN" altLang="zh-CN" sz="2400" dirty="0"/>
              <a:t>，服务器需要搭建在阿里云上。</a:t>
            </a:r>
            <a:endParaRPr lang="en-US" altLang="zh-CN" sz="2400" dirty="0"/>
          </a:p>
          <a:p>
            <a:endParaRPr lang="zh-CN" altLang="zh-CN" sz="2400" dirty="0"/>
          </a:p>
          <a:p>
            <a:r>
              <a:rPr lang="zh-CN" altLang="zh-CN" sz="2400" dirty="0"/>
              <a:t>上述这些小组成员基本都学过，所以技术上是可行的。</a:t>
            </a:r>
            <a:endParaRPr lang="zh-CN" altLang="zh-CN" sz="2400" dirty="0"/>
          </a:p>
        </p:txBody>
      </p:sp>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经济可行性：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en-US" dirty="0"/>
              <a:t>本项目主要用于学习，不涉及经济可行性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本项目受众用户是在校的教师学生，比较熟悉网站和手机的操作，本项目的功能基本上都是贴近教师和学生的日常行为，所以操作起来基本没什么难度</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法律可行性：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支持条件</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523105"/>
          </a:xfrm>
          <a:prstGeom prst="rect">
            <a:avLst/>
          </a:prstGeom>
          <a:noFill/>
        </p:spPr>
        <p:txBody>
          <a:bodyPr wrap="square" rtlCol="0">
            <a:spAutoFit/>
          </a:bodyPr>
          <a:lstStyle/>
          <a:p>
            <a:pPr lvl="0"/>
            <a:r>
              <a:rPr lang="zh-CN" altLang="zh-CN" sz="2400" dirty="0"/>
              <a:t>小组成员每人一台开发主机</a:t>
            </a:r>
            <a:endParaRPr lang="zh-CN" altLang="zh-CN" sz="2400" dirty="0"/>
          </a:p>
          <a:p>
            <a:pPr lvl="0"/>
            <a:r>
              <a:rPr lang="zh-CN" altLang="zh-CN" sz="2400" dirty="0"/>
              <a:t>阿里云服务器</a:t>
            </a:r>
            <a:endParaRPr lang="zh-CN" altLang="zh-CN" sz="2400" dirty="0"/>
          </a:p>
          <a:p>
            <a:pPr lvl="0"/>
            <a:r>
              <a:rPr lang="en-US" altLang="zh-CN" sz="2400" dirty="0"/>
              <a:t>Office</a:t>
            </a:r>
            <a:r>
              <a:rPr lang="zh-CN" altLang="zh-CN" sz="2400" dirty="0"/>
              <a:t>办公</a:t>
            </a:r>
            <a:r>
              <a:rPr lang="zh-CN" altLang="en-US" sz="2400" dirty="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RP</a:t>
            </a:r>
            <a:endParaRPr lang="en-US" altLang="zh-CN" sz="2400" dirty="0"/>
          </a:p>
          <a:p>
            <a:pPr lvl="0"/>
            <a:r>
              <a:rPr lang="en-US" altLang="zh-CN" sz="2400" dirty="0"/>
              <a:t>UML</a:t>
            </a:r>
            <a:r>
              <a:rPr lang="zh-CN" altLang="en-US" sz="2400" dirty="0"/>
              <a:t>绘图工具</a:t>
            </a:r>
            <a:r>
              <a:rPr lang="en-US" altLang="zh-CN" sz="2400" dirty="0"/>
              <a:t>RSA</a:t>
            </a:r>
            <a:endParaRPr lang="en-US" altLang="zh-CN" sz="2400" dirty="0"/>
          </a:p>
          <a:p>
            <a:pPr lvl="0"/>
            <a:r>
              <a:rPr lang="zh-CN" altLang="en-US" sz="2400" dirty="0"/>
              <a:t>需求文档管理工具</a:t>
            </a:r>
            <a:r>
              <a:rPr lang="en-US" altLang="zh-CN" sz="2400" dirty="0"/>
              <a:t>Rational </a:t>
            </a:r>
            <a:r>
              <a:rPr lang="en-US" altLang="zh-CN" sz="2400" dirty="0" err="1"/>
              <a:t>RequisitePro</a:t>
            </a:r>
            <a:endParaRPr lang="en-US" altLang="zh-CN" sz="2400" dirty="0"/>
          </a:p>
          <a:p>
            <a:pPr lvl="0"/>
            <a:r>
              <a:rPr lang="en-US" altLang="zh-CN" sz="2400" dirty="0"/>
              <a:t>E-R</a:t>
            </a:r>
            <a:r>
              <a:rPr lang="zh-CN" altLang="en-US" sz="2400" dirty="0"/>
              <a:t>图绘制工具</a:t>
            </a:r>
            <a:r>
              <a:rPr lang="en-US" altLang="zh-CN" sz="2400" dirty="0"/>
              <a:t>Power Designed</a:t>
            </a:r>
            <a:endParaRPr lang="zh-CN" altLang="zh-CN" sz="2400" dirty="0"/>
          </a:p>
        </p:txBody>
      </p:sp>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时间管理计划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845310" y="748030"/>
            <a:ext cx="8466455" cy="5868035"/>
          </a:xfrm>
          <a:prstGeom prst="rect">
            <a:avLst/>
          </a:prstGeom>
        </p:spPr>
      </p:pic>
      <p:sp>
        <p:nvSpPr>
          <p:cNvPr id="7" name="文本框 6"/>
          <p:cNvSpPr txBox="1"/>
          <p:nvPr/>
        </p:nvSpPr>
        <p:spPr>
          <a:xfrm>
            <a:off x="4648200" y="224155"/>
            <a:ext cx="4841875" cy="414020"/>
          </a:xfrm>
          <a:prstGeom prst="rect">
            <a:avLst/>
          </a:prstGeom>
          <a:noFill/>
        </p:spPr>
        <p:txBody>
          <a:bodyPr wrap="square" rtlCol="0">
            <a:spAutoFit/>
          </a:bodyPr>
          <a:lstStyle/>
          <a:p>
            <a:r>
              <a:rPr lang="zh-CN" altLang="en-US"/>
              <a:t>详情见甘特图</a:t>
            </a:r>
            <a:endParaRPr lang="zh-CN" altLang="en-US"/>
          </a:p>
        </p:txBody>
      </p:sp>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gridCol w="858639"/>
                <a:gridCol w="858639"/>
                <a:gridCol w="858639"/>
                <a:gridCol w="858639"/>
                <a:gridCol w="1000658"/>
                <a:gridCol w="859363"/>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endParaRPr lang="zh-CN" altLang="zh-CN" sz="1600" dirty="0"/>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endParaRPr lang="zh-CN" altLang="zh-CN" sz="1400" dirty="0"/>
          </a:p>
          <a:p>
            <a:r>
              <a:rPr lang="zh-CN" altLang="zh-CN" sz="1400" dirty="0"/>
              <a:t>负责会议记录和录音</a:t>
            </a:r>
            <a:endParaRPr lang="zh-CN" altLang="zh-CN" sz="1400" dirty="0"/>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pitchFamily="34" charset="0"/>
                          <a:cs typeface="Calibri" panose="020F0502020204030204" pitchFamily="3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31501166</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15858276362</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endParaRPr lang="zh-CN" sz="1050" b="0">
              <a:ea typeface="宋体" panose="02010600030101010101" pitchFamily="2" charset="-122"/>
            </a:endParaRP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endParaRPr lang="zh-CN" altLang="zh-CN" sz="3200" b="1"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385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485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535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635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685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785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835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935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985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085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135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235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285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385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435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1535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1585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1685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1735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1835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1885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1985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035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135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185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2285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endParaRPr lang="zh-CN" altLang="zh-CN" sz="1200" dirty="0"/>
          </a:p>
          <a:p>
            <a:r>
              <a:rPr lang="zh-CN" altLang="zh-CN" sz="1200" dirty="0"/>
              <a:t>负责计划软件配置管理活动，标识配置项，建立基线，进行版本和变更控制，保证相关人员能够方便地通过软件配置管理获得有用的信息</a:t>
            </a:r>
            <a:endParaRPr lang="zh-CN" altLang="zh-CN" sz="1200" dirty="0"/>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endParaRPr lang="zh-CN" altLang="zh-CN" sz="1200" dirty="0"/>
          </a:p>
          <a:p>
            <a:r>
              <a:rPr lang="zh-CN" altLang="zh-CN" sz="1200" dirty="0"/>
              <a:t>负责安排用户访谈，主要负责组织小组成员，了解他们的课余时间，安排访谈活动</a:t>
            </a:r>
            <a:endParaRPr lang="zh-CN" altLang="zh-CN" sz="1200" dirty="0"/>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gridCol w="726440"/>
                <a:gridCol w="733425"/>
                <a:gridCol w="733425"/>
                <a:gridCol w="748030"/>
                <a:gridCol w="870585"/>
                <a:gridCol w="73025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endParaRPr lang="zh-CN" altLang="zh-CN" sz="2400" b="1" dirty="0"/>
          </a:p>
        </p:txBody>
      </p:sp>
      <p:pic>
        <p:nvPicPr>
          <p:cNvPr id="4098" name="Picture 2" descr="b879fc4886aacf013a415efe5c2627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27133" y="1279337"/>
            <a:ext cx="2281074" cy="461665"/>
          </a:xfrm>
          <a:prstGeom prst="rect">
            <a:avLst/>
          </a:prstGeom>
        </p:spPr>
        <p:txBody>
          <a:bodyPr wrap="none">
            <a:spAutoFit/>
          </a:bodyPr>
          <a:lstStyle/>
          <a:p>
            <a:pPr lvl="1"/>
            <a:r>
              <a:rPr lang="zh-CN" altLang="zh-CN" sz="2400" b="1" dirty="0"/>
              <a:t>干系人手册</a:t>
            </a:r>
            <a:endParaRPr lang="zh-CN" altLang="zh-CN" sz="2400" b="1" dirty="0"/>
          </a:p>
        </p:txBody>
      </p:sp>
      <p:graphicFrame>
        <p:nvGraphicFramePr>
          <p:cNvPr id="6" name="表格 5"/>
          <p:cNvGraphicFramePr/>
          <p:nvPr/>
        </p:nvGraphicFramePr>
        <p:xfrm>
          <a:off x="3527425" y="729615"/>
          <a:ext cx="8562340" cy="6123940"/>
        </p:xfrm>
        <a:graphic>
          <a:graphicData uri="http://schemas.openxmlformats.org/drawingml/2006/table">
            <a:tbl>
              <a:tblPr firstRow="1" bandRow="1">
                <a:tableStyleId>{5940675A-B579-460E-94D1-54222C63F5DA}</a:tableStyleId>
              </a:tblPr>
              <a:tblGrid>
                <a:gridCol w="1398270"/>
                <a:gridCol w="914400"/>
                <a:gridCol w="2895600"/>
                <a:gridCol w="1372235"/>
                <a:gridCol w="1981835"/>
              </a:tblGrid>
              <a:tr h="23622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积极干系人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提出者</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所在地</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角色</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r>
              <a:tr h="6096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杨枨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yangc@zucc.edu.cn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项目下达者以及教师用户代表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侯宏仑</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ubilabs@zucc.edu.cn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助教陈栩</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31601341@stu.zucc.edu.cn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1-636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助教冯一鸣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b="0">
                          <a:latin typeface="Calibri" panose="020F0502020204030204" pitchFamily="34" charset="0"/>
                          <a:ea typeface="Calibri" panose="020F0502020204030204" pitchFamily="34" charset="0"/>
                          <a:cs typeface="Calibri" panose="020F0502020204030204" pitchFamily="34" charset="0"/>
                        </a:rPr>
                        <a:t>31601390@stu.zucc.edu.cn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a:t>
                      </a:r>
                      <a:r>
                        <a:rPr lang="en-US" sz="2000" b="0">
                          <a:latin typeface="Calibri" panose="020F0502020204030204" pitchFamily="34" charset="0"/>
                          <a:cs typeface="Calibri" panose="020F0502020204030204" pitchFamily="34" charset="0"/>
                        </a:rPr>
                        <a:t>1-610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助教陈妍蓝</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31501391@stu.zucc.edu.cn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1-646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（待定）</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 </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pitchFamily="34" charset="0"/>
                          <a:cs typeface="Calibri" panose="020F0502020204030204" pitchFamily="34" charset="0"/>
                        </a:rPr>
                        <a:t>/</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管理员用户代表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吕迪</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31504251@</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求真1-125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学生用户代表，软件工程专业在读学生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张</a:t>
                      </a:r>
                      <a:r>
                        <a:rPr lang="en-US" sz="2000" b="0">
                          <a:latin typeface="宋体" panose="02010600030101010101" pitchFamily="2" charset="-122"/>
                          <a:ea typeface="宋体" panose="02010600030101010101" pitchFamily="2" charset="-122"/>
                          <a:cs typeface="宋体" panose="02010600030101010101" pitchFamily="2" charset="-122"/>
                        </a:rPr>
                        <a:t>凯</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160</a:t>
                      </a:r>
                      <a:r>
                        <a:rPr lang="en-US" sz="2000" b="0">
                          <a:latin typeface="宋体" panose="02010600030101010101" pitchFamily="2" charset="-122"/>
                          <a:ea typeface="宋体" panose="02010600030101010101" pitchFamily="2" charset="-122"/>
                          <a:cs typeface="宋体" panose="02010600030101010101" pitchFamily="2" charset="-122"/>
                        </a:rPr>
                        <a:t>1102</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弘毅1</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02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游客用户代表，计算机专业在读学生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3139962" cy="461665"/>
          </a:xfrm>
          <a:prstGeom prst="rect">
            <a:avLst/>
          </a:prstGeom>
        </p:spPr>
        <p:txBody>
          <a:bodyPr wrap="none">
            <a:spAutoFit/>
          </a:bodyPr>
          <a:lstStyle/>
          <a:p>
            <a:pPr lvl="2"/>
            <a:r>
              <a:rPr lang="zh-CN" altLang="zh-CN" sz="2400" b="1" dirty="0"/>
              <a:t>正式沟通计划</a:t>
            </a:r>
            <a:endParaRPr lang="zh-CN" altLang="zh-CN" sz="2400" b="1" dirty="0"/>
          </a:p>
        </p:txBody>
      </p:sp>
      <p:sp>
        <p:nvSpPr>
          <p:cNvPr id="8" name="矩形 7"/>
          <p:cNvSpPr/>
          <p:nvPr/>
        </p:nvSpPr>
        <p:spPr>
          <a:xfrm>
            <a:off x="410195" y="4264272"/>
            <a:ext cx="3449342" cy="461665"/>
          </a:xfrm>
          <a:prstGeom prst="rect">
            <a:avLst/>
          </a:prstGeom>
        </p:spPr>
        <p:txBody>
          <a:bodyPr wrap="none">
            <a:spAutoFit/>
          </a:bodyPr>
          <a:lstStyle/>
          <a:p>
            <a:pPr lvl="2"/>
            <a:r>
              <a:rPr lang="zh-CN" altLang="zh-CN" sz="2400" b="1" dirty="0"/>
              <a:t>非正式沟通计划</a:t>
            </a:r>
            <a:endParaRPr lang="zh-CN" altLang="zh-CN" sz="2400" b="1" dirty="0"/>
          </a:p>
        </p:txBody>
      </p:sp>
      <p:graphicFrame>
        <p:nvGraphicFramePr>
          <p:cNvPr id="10" name="表格 9"/>
          <p:cNvGraphicFramePr/>
          <p:nvPr/>
        </p:nvGraphicFramePr>
        <p:xfrm>
          <a:off x="2025650" y="4842753"/>
          <a:ext cx="6988175" cy="1683385"/>
        </p:xfrm>
        <a:graphic>
          <a:graphicData uri="http://schemas.openxmlformats.org/drawingml/2006/table">
            <a:tbl>
              <a:tblPr firstRow="1" bandRow="1">
                <a:tableStyleId>{5940675A-B579-460E-94D1-54222C63F5DA}</a:tableStyleId>
              </a:tblPr>
              <a:tblGrid>
                <a:gridCol w="1148715"/>
                <a:gridCol w="1168400"/>
                <a:gridCol w="1212215"/>
                <a:gridCol w="1200785"/>
                <a:gridCol w="1147445"/>
                <a:gridCol w="1110615"/>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pitchFamily="34" charset="0"/>
                          <a:cs typeface="Calibri" panose="020F0502020204030204" pitchFamily="3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pitchFamily="34" charset="0"/>
                          <a:cs typeface="Calibri" panose="020F0502020204030204" pitchFamily="3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a:graphicFrameLocks noGrp="1"/>
          </p:cNvGraphicFramePr>
          <p:nvPr/>
        </p:nvGraphicFramePr>
        <p:xfrm>
          <a:off x="1881004" y="1485578"/>
          <a:ext cx="7958618" cy="2778694"/>
        </p:xfrm>
        <a:graphic>
          <a:graphicData uri="http://schemas.openxmlformats.org/drawingml/2006/table">
            <a:tbl>
              <a:tblPr/>
              <a:tblGrid>
                <a:gridCol w="1165984"/>
                <a:gridCol w="1069737"/>
                <a:gridCol w="1197903"/>
                <a:gridCol w="1995879"/>
                <a:gridCol w="1127493"/>
                <a:gridCol w="1401622"/>
              </a:tblGrid>
              <a:tr h="213746">
                <a:tc>
                  <a:txBody>
                    <a:bodyPr/>
                    <a:lstStyle/>
                    <a:p>
                      <a:pPr algn="just">
                        <a:spcAft>
                          <a:spcPts val="0"/>
                        </a:spcAft>
                      </a:pPr>
                      <a:r>
                        <a:rPr lang="zh-CN" sz="1400" b="1" kern="100" dirty="0">
                          <a:effectLst/>
                          <a:latin typeface="Calibri" panose="020F0502020204030204"/>
                          <a:ea typeface="宋体" panose="02010600030101010101" pitchFamily="2" charset="-122"/>
                          <a:cs typeface="Times New Roman" panose="02020603050405020304"/>
                        </a:rPr>
                        <a:t>沟通计划</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沟通方式</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沟通时间</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参与人员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产出</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641237">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周常会议</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座谈开会</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星期五助教任务布置后，小组成员任务完成后的检查</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1237">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评审会议</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每周三或周五（视具体评审日期而定）评审结束之后</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91">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日常进度报告</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微信群报告</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工作时完成任务后</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无</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4983">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客户沟通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视需要而定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全体成员，项目下达者，项目使用者</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邮件</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zh-CN" dirty="0"/>
              <a:t>项目风险类别定义</a:t>
            </a:r>
            <a:endParaRPr lang="zh-CN" altLang="en-US" dirty="0"/>
          </a:p>
        </p:txBody>
      </p:sp>
      <p:graphicFrame>
        <p:nvGraphicFramePr>
          <p:cNvPr id="7" name="表格 6"/>
          <p:cNvGraphicFramePr>
            <a:graphicFrameLocks noGrp="1"/>
          </p:cNvGraphicFramePr>
          <p:nvPr/>
        </p:nvGraphicFramePr>
        <p:xfrm>
          <a:off x="694606" y="1717041"/>
          <a:ext cx="10801200" cy="4464498"/>
        </p:xfrm>
        <a:graphic>
          <a:graphicData uri="http://schemas.openxmlformats.org/drawingml/2006/table">
            <a:tbl>
              <a:tblPr/>
              <a:tblGrid>
                <a:gridCol w="2214166"/>
                <a:gridCol w="8587034"/>
              </a:tblGrid>
              <a:tr h="474946">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风险类别</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技术风险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通常包括软件开发阶段人员的技术无法达到开发的要求，以及开发过程中，用户对技术的要求无法达到。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组员风险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通常用户更改，开发人员的变更以及减少，开发人员请假生病以及课程繁忙等。</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结构风险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通常包括系统结构的改变和人员配置的改变。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工具风险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通常包括工具的变更和出错情况。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任务分配风险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通常包括项目经理对任务分配的不平均，以及开发人员没有即使有效的完成自己的任务。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3147015" cy="415498"/>
          </a:xfrm>
          <a:prstGeom prst="rect">
            <a:avLst/>
          </a:prstGeom>
        </p:spPr>
        <p:txBody>
          <a:bodyPr wrap="none">
            <a:spAutoFit/>
          </a:bodyPr>
          <a:lstStyle/>
          <a:p>
            <a:r>
              <a:rPr lang="zh-CN" altLang="zh-CN" dirty="0"/>
              <a:t>项目风险</a:t>
            </a:r>
            <a:r>
              <a:rPr lang="zh-CN" altLang="en-US" dirty="0"/>
              <a:t>等级和影响定义</a:t>
            </a:r>
            <a:endParaRPr lang="zh-CN" altLang="en-US" dirty="0"/>
          </a:p>
        </p:txBody>
      </p:sp>
      <p:graphicFrame>
        <p:nvGraphicFramePr>
          <p:cNvPr id="8" name="表格 7"/>
          <p:cNvGraphicFramePr>
            <a:graphicFrameLocks noGrp="1"/>
          </p:cNvGraphicFramePr>
          <p:nvPr/>
        </p:nvGraphicFramePr>
        <p:xfrm>
          <a:off x="766614" y="1701014"/>
          <a:ext cx="10873207" cy="4537091"/>
        </p:xfrm>
        <a:graphic>
          <a:graphicData uri="http://schemas.openxmlformats.org/drawingml/2006/table">
            <a:tbl>
              <a:tblPr/>
              <a:tblGrid>
                <a:gridCol w="1189614"/>
                <a:gridCol w="1530188"/>
                <a:gridCol w="1530188"/>
                <a:gridCol w="2254508"/>
                <a:gridCol w="2254508"/>
                <a:gridCol w="2114201"/>
              </a:tblGrid>
              <a:tr h="534106">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参数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定性描述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质量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范围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562217">
                <a:tc rowSpan="3">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等级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4">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表示发生的可能性，严重性，不可控性，风险等级的划分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cPr/>
                </a:tc>
                <a:tc rowSpan="3" hMerge="1">
                  <a:tcPr/>
                </a:tc>
                <a:tc rowSpan="3" hMerge="1">
                  <a:tcPr/>
                </a:tc>
              </a:tr>
              <a:tr h="534106">
                <a:tc vMerge="1">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4">
                  <a:tcPr/>
                </a:tc>
                <a:tc vMerge="1" hMerge="1">
                  <a:tcPr/>
                </a:tc>
                <a:tc vMerge="1" hMerge="1">
                  <a:tcPr/>
                </a:tc>
                <a:tc vMerge="1" hMerge="1">
                  <a:tcPr/>
                </a:tc>
              </a:tr>
              <a:tr h="534106">
                <a:tc vMerge="1">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6~10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4">
                  <a:tcPr/>
                </a:tc>
                <a:tc vMerge="1" hMerge="1">
                  <a:tcPr/>
                </a:tc>
                <a:tc vMerge="1" hMerge="1">
                  <a:tcPr/>
                </a:tc>
                <a:tc vMerge="1" hMerge="1">
                  <a:tcPr/>
                </a:tc>
              </a:tr>
              <a:tr h="955769">
                <a:tc rowSpan="2">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影响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进度延期半个月以上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a:t>
                      </a: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项目最终结果实际无法使用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每月重大变更大于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3</a:t>
                      </a:r>
                      <a:r>
                        <a:rPr lang="zh-CN" sz="2000" kern="100">
                          <a:effectLst/>
                          <a:latin typeface="Calibri" panose="020F0502020204030204" pitchFamily="34" charset="0"/>
                          <a:ea typeface="宋体" panose="02010600030101010101" pitchFamily="2" charset="-122"/>
                          <a:cs typeface="Times New Roman" panose="02020603050405020304" pitchFamily="18" charset="0"/>
                        </a:rPr>
                        <a:t>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6787">
                <a:tc vMerge="1">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进度延期三天以上一周以内</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成本超支小于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仅有要求极其严格的应用受到影响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每月变更大于</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en-US" dirty="0"/>
              <a:t>风险评估及其对策</a:t>
            </a:r>
            <a:endParaRPr lang="zh-CN" altLang="en-US" dirty="0"/>
          </a:p>
        </p:txBody>
      </p:sp>
      <p:pic>
        <p:nvPicPr>
          <p:cNvPr id="8" name="图片 7"/>
          <p:cNvPicPr>
            <a:picLocks noChangeAspect="1"/>
          </p:cNvPicPr>
          <p:nvPr/>
        </p:nvPicPr>
        <p:blipFill>
          <a:blip r:embed="rId1"/>
          <a:stretch>
            <a:fillRect/>
          </a:stretch>
        </p:blipFill>
        <p:spPr>
          <a:xfrm>
            <a:off x="4583038" y="837506"/>
            <a:ext cx="7064816" cy="5520800"/>
          </a:xfrm>
          <a:prstGeom prst="rect">
            <a:avLst/>
          </a:prstGeom>
        </p:spPr>
      </p:pic>
    </p:spTree>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endParaRPr lang="zh-CN" altLang="zh-CN" sz="2400" b="1" dirty="0"/>
          </a:p>
        </p:txBody>
      </p:sp>
      <p:sp>
        <p:nvSpPr>
          <p:cNvPr id="8" name="矩形 7"/>
          <p:cNvSpPr/>
          <p:nvPr/>
        </p:nvSpPr>
        <p:spPr>
          <a:xfrm>
            <a:off x="2926854" y="1904467"/>
            <a:ext cx="5694331" cy="1384995"/>
          </a:xfrm>
          <a:prstGeom prst="rect">
            <a:avLst/>
          </a:prstGeom>
        </p:spPr>
        <p:txBody>
          <a:bodyPr wrap="square">
            <a:spAutoFit/>
          </a:bodyPr>
          <a:lstStyle/>
          <a:p>
            <a:r>
              <a:rPr lang="zh-CN" altLang="zh-CN" dirty="0"/>
              <a:t>每一个文档的版本格式为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endParaRPr lang="zh-CN" altLang="zh-CN" dirty="0"/>
          </a:p>
          <a:p>
            <a:r>
              <a:rPr lang="zh-CN" altLang="zh-CN" dirty="0"/>
              <a:t>示例：</a:t>
            </a:r>
            <a:r>
              <a:rPr lang="en-US" altLang="zh-CN" dirty="0"/>
              <a:t>0.1.1</a:t>
            </a:r>
            <a:endParaRPr lang="zh-CN" altLang="zh-CN" dirty="0"/>
          </a:p>
          <a:p>
            <a:r>
              <a:rPr lang="zh-CN" altLang="zh-CN" dirty="0"/>
              <a:t>文档的初始版本为</a:t>
            </a:r>
            <a:r>
              <a:rPr lang="en-US" altLang="zh-CN" dirty="0"/>
              <a:t>0.1.0</a:t>
            </a:r>
            <a:r>
              <a:rPr lang="zh-CN" altLang="zh-CN" dirty="0"/>
              <a:t>。</a:t>
            </a:r>
            <a:endParaRPr lang="zh-CN" altLang="zh-CN" dirty="0"/>
          </a:p>
        </p:txBody>
      </p:sp>
      <p:sp>
        <p:nvSpPr>
          <p:cNvPr id="9" name="矩形 8"/>
          <p:cNvSpPr/>
          <p:nvPr/>
        </p:nvSpPr>
        <p:spPr>
          <a:xfrm>
            <a:off x="1376232" y="4066834"/>
            <a:ext cx="1531188" cy="415498"/>
          </a:xfrm>
          <a:prstGeom prst="rect">
            <a:avLst/>
          </a:prstGeom>
        </p:spPr>
        <p:txBody>
          <a:bodyPr wrap="none">
            <a:spAutoFit/>
          </a:bodyPr>
          <a:lstStyle/>
          <a:p>
            <a:r>
              <a:rPr lang="zh-CN" altLang="zh-CN" dirty="0"/>
              <a:t>版本更新</a:t>
            </a:r>
            <a:r>
              <a:rPr lang="zh-CN" altLang="en-US" dirty="0"/>
              <a:t>：</a:t>
            </a:r>
            <a:endParaRPr lang="zh-CN" altLang="en-US" dirty="0"/>
          </a:p>
        </p:txBody>
      </p:sp>
      <p:sp>
        <p:nvSpPr>
          <p:cNvPr id="10" name="矩形 9"/>
          <p:cNvSpPr/>
          <p:nvPr/>
        </p:nvSpPr>
        <p:spPr>
          <a:xfrm>
            <a:off x="2931819" y="4066834"/>
            <a:ext cx="6092825" cy="2031325"/>
          </a:xfrm>
          <a:prstGeom prst="rect">
            <a:avLst/>
          </a:prstGeom>
        </p:spPr>
        <p:txBody>
          <a:bodyPr>
            <a:spAutoFit/>
          </a:bodyPr>
          <a:lstStyle/>
          <a:p>
            <a:r>
              <a:rPr lang="zh-CN" altLang="zh-CN" dirty="0"/>
              <a:t>当文件内容有了重大的变化或改进，主版本号加一。</a:t>
            </a:r>
            <a:endParaRPr lang="zh-CN" altLang="zh-CN" dirty="0"/>
          </a:p>
          <a:p>
            <a:r>
              <a:rPr lang="zh-CN" altLang="zh-CN" dirty="0"/>
              <a:t>当文档的内容有了模块的增加、补充等，子版本号加一。</a:t>
            </a:r>
            <a:endParaRPr lang="zh-CN" altLang="zh-CN" dirty="0"/>
          </a:p>
          <a:p>
            <a:r>
              <a:rPr lang="zh-CN" altLang="zh-CN" dirty="0"/>
              <a:t>当文档的内容有了小修改，如修正了纰漏等，修正版本号加一。</a:t>
            </a:r>
            <a:endParaRPr lang="zh-CN" altLang="zh-CN" dirty="0"/>
          </a:p>
          <a:p>
            <a:r>
              <a:rPr lang="en-US" altLang="zh-CN" dirty="0"/>
              <a:t> </a:t>
            </a:r>
            <a:endParaRPr lang="zh-CN" altLang="zh-CN" dirty="0"/>
          </a:p>
        </p:txBody>
      </p:sp>
      <p:sp>
        <p:nvSpPr>
          <p:cNvPr id="11" name="矩形 10"/>
          <p:cNvSpPr/>
          <p:nvPr/>
        </p:nvSpPr>
        <p:spPr>
          <a:xfrm>
            <a:off x="1376261" y="1904467"/>
            <a:ext cx="1531188" cy="415498"/>
          </a:xfrm>
          <a:prstGeom prst="rect">
            <a:avLst/>
          </a:prstGeom>
        </p:spPr>
        <p:txBody>
          <a:bodyPr wrap="none">
            <a:spAutoFit/>
          </a:bodyPr>
          <a:lstStyle/>
          <a:p>
            <a:r>
              <a:rPr lang="zh-CN" altLang="en-US" dirty="0"/>
              <a:t>版本格式：</a:t>
            </a:r>
            <a:endParaRPr lang="en-US" altLang="zh-CN" dirty="0"/>
          </a:p>
        </p:txBody>
      </p:sp>
    </p:spTree>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1731243" cy="461665"/>
          </a:xfrm>
          <a:prstGeom prst="rect">
            <a:avLst/>
          </a:prstGeom>
        </p:spPr>
        <p:txBody>
          <a:bodyPr wrap="none">
            <a:spAutoFit/>
          </a:bodyPr>
          <a:lstStyle/>
          <a:p>
            <a:pPr lvl="1"/>
            <a:r>
              <a:rPr lang="en-US" altLang="zh-CN" sz="2400" b="1" dirty="0" err="1"/>
              <a:t>Git</a:t>
            </a:r>
            <a:r>
              <a:rPr lang="zh-CN" altLang="en-US" sz="2400" b="1" dirty="0"/>
              <a:t>规范</a:t>
            </a:r>
            <a:endParaRPr lang="zh-CN" altLang="zh-CN" sz="2400" b="1" dirty="0"/>
          </a:p>
        </p:txBody>
      </p:sp>
      <p:sp>
        <p:nvSpPr>
          <p:cNvPr id="8" name="矩形 7"/>
          <p:cNvSpPr/>
          <p:nvPr/>
        </p:nvSpPr>
        <p:spPr>
          <a:xfrm>
            <a:off x="2854846" y="2006009"/>
            <a:ext cx="5694331" cy="707886"/>
          </a:xfrm>
          <a:prstGeom prst="rect">
            <a:avLst/>
          </a:prstGeom>
        </p:spPr>
        <p:txBody>
          <a:bodyPr wrap="square">
            <a:spAutoFit/>
          </a:bodyPr>
          <a:lstStyle/>
          <a:p>
            <a:r>
              <a:rPr lang="en-US" altLang="zh-CN" sz="2000" dirty="0"/>
              <a:t>-master</a:t>
            </a:r>
            <a:endParaRPr lang="en-US" altLang="zh-CN" sz="2000" dirty="0"/>
          </a:p>
          <a:p>
            <a:r>
              <a:rPr lang="en-US" altLang="zh-CN" sz="2000" dirty="0"/>
              <a:t>-develop</a:t>
            </a:r>
            <a:endParaRPr lang="en-US" altLang="zh-CN" sz="2000" dirty="0"/>
          </a:p>
        </p:txBody>
      </p:sp>
      <p:sp>
        <p:nvSpPr>
          <p:cNvPr id="9" name="矩形 8"/>
          <p:cNvSpPr/>
          <p:nvPr/>
        </p:nvSpPr>
        <p:spPr>
          <a:xfrm>
            <a:off x="1365721" y="3215125"/>
            <a:ext cx="1774845" cy="400110"/>
          </a:xfrm>
          <a:prstGeom prst="rect">
            <a:avLst/>
          </a:prstGeom>
        </p:spPr>
        <p:txBody>
          <a:bodyPr wrap="none">
            <a:spAutoFit/>
          </a:bodyPr>
          <a:lstStyle/>
          <a:p>
            <a:r>
              <a:rPr lang="en-US" altLang="zh-CN" sz="2000" dirty="0" err="1"/>
              <a:t>Git</a:t>
            </a:r>
            <a:r>
              <a:rPr lang="zh-CN" altLang="en-US" sz="2000" dirty="0"/>
              <a:t>提交规范：</a:t>
            </a:r>
            <a:endParaRPr lang="zh-CN" altLang="en-US" sz="2000" dirty="0"/>
          </a:p>
        </p:txBody>
      </p:sp>
      <p:sp>
        <p:nvSpPr>
          <p:cNvPr id="10" name="矩形 9"/>
          <p:cNvSpPr/>
          <p:nvPr/>
        </p:nvSpPr>
        <p:spPr>
          <a:xfrm>
            <a:off x="2469060" y="3717826"/>
            <a:ext cx="8666706" cy="2554545"/>
          </a:xfrm>
          <a:prstGeom prst="rect">
            <a:avLst/>
          </a:prstGeom>
        </p:spPr>
        <p:txBody>
          <a:bodyPr wrap="square">
            <a:spAutoFit/>
          </a:bodyPr>
          <a:lstStyle/>
          <a:p>
            <a:pPr marL="342900" lvl="0" indent="-342900">
              <a:buFont typeface="Wingdings" panose="05000000000000000000" pitchFamily="2" charset="2"/>
              <a:buChar char="Ø"/>
            </a:pPr>
            <a:r>
              <a:rPr lang="en-US" altLang="zh-CN" sz="2000" dirty="0"/>
              <a:t>push</a:t>
            </a:r>
            <a:r>
              <a:rPr lang="zh-CN" altLang="zh-CN" sz="2000" dirty="0"/>
              <a:t>之前请先</a:t>
            </a:r>
            <a:r>
              <a:rPr lang="en-US" altLang="zh-CN" sz="2000" dirty="0"/>
              <a:t>fetch</a:t>
            </a:r>
            <a:r>
              <a:rPr lang="zh-CN" altLang="zh-CN" sz="2000" dirty="0"/>
              <a:t>，看看远程仓库目前是不是最新版本，如果是的话先</a:t>
            </a:r>
            <a:r>
              <a:rPr lang="en-US" altLang="zh-CN" sz="2000" dirty="0"/>
              <a:t>pull</a:t>
            </a:r>
            <a:r>
              <a:rPr lang="zh-CN" altLang="zh-CN" sz="2000" dirty="0"/>
              <a:t>下来，再</a:t>
            </a:r>
            <a:r>
              <a:rPr lang="en-US" altLang="zh-CN" sz="2000" dirty="0"/>
              <a:t>push</a:t>
            </a:r>
            <a:r>
              <a:rPr lang="zh-CN" altLang="zh-CN" sz="2000" dirty="0"/>
              <a:t>，防止冲突。</a:t>
            </a:r>
            <a:endParaRPr lang="en-US" altLang="zh-CN" sz="2000" dirty="0"/>
          </a:p>
          <a:p>
            <a:pPr lvl="0"/>
            <a:endParaRPr lang="zh-CN" altLang="zh-CN" sz="2000" dirty="0"/>
          </a:p>
          <a:p>
            <a:pPr marL="342900" lvl="0" indent="-342900">
              <a:buFont typeface="Wingdings" panose="05000000000000000000" pitchFamily="2" charset="2"/>
              <a:buChar char="Ø"/>
            </a:pPr>
            <a:r>
              <a:rPr lang="zh-CN" altLang="zh-CN" sz="2000" dirty="0"/>
              <a:t>每人在自己的分支上上传文件到非受控文档中的个人目录下，文件上传之后合并到</a:t>
            </a:r>
            <a:r>
              <a:rPr lang="en-US" altLang="zh-CN" sz="2000" dirty="0" err="1"/>
              <a:t>devlop</a:t>
            </a:r>
            <a:r>
              <a:rPr lang="zh-CN" altLang="zh-CN" sz="2000" dirty="0"/>
              <a:t>分支。每周的任务完成后，由项目经理审核，配置管理员负责把整合后的文件合并到</a:t>
            </a:r>
            <a:r>
              <a:rPr lang="en-US" altLang="zh-CN" sz="2000" dirty="0"/>
              <a:t>master</a:t>
            </a:r>
            <a:r>
              <a:rPr lang="zh-CN" altLang="zh-CN" sz="2000" dirty="0"/>
              <a:t>主分支上</a:t>
            </a:r>
            <a:endParaRPr lang="en-US" altLang="zh-CN" sz="2000" dirty="0"/>
          </a:p>
          <a:p>
            <a:pPr lvl="0"/>
            <a:endParaRPr lang="zh-CN" altLang="zh-CN" sz="2000" dirty="0"/>
          </a:p>
          <a:p>
            <a:pPr marL="342900" indent="-342900">
              <a:buFont typeface="Wingdings" panose="05000000000000000000" pitchFamily="2" charset="2"/>
              <a:buChar char="Ø"/>
            </a:pPr>
            <a:r>
              <a:rPr lang="zh-CN" altLang="zh-CN" sz="2000" dirty="0"/>
              <a:t>每次上传都需要注释自己详细行为：如</a:t>
            </a:r>
            <a:r>
              <a:rPr lang="zh-CN" altLang="en-US" sz="2000" dirty="0"/>
              <a:t>“</a:t>
            </a:r>
            <a:r>
              <a:rPr lang="zh-CN" altLang="zh-CN" sz="2000" dirty="0"/>
              <a:t>上传可行性分析报告</a:t>
            </a:r>
            <a:r>
              <a:rPr lang="zh-CN" altLang="en-US" sz="2000" dirty="0"/>
              <a:t>”</a:t>
            </a:r>
            <a:endParaRPr lang="zh-CN" altLang="zh-CN" sz="2000" dirty="0"/>
          </a:p>
        </p:txBody>
      </p:sp>
      <p:sp>
        <p:nvSpPr>
          <p:cNvPr id="11" name="矩形 10"/>
          <p:cNvSpPr/>
          <p:nvPr/>
        </p:nvSpPr>
        <p:spPr>
          <a:xfrm>
            <a:off x="1365721" y="1678256"/>
            <a:ext cx="1774845" cy="400110"/>
          </a:xfrm>
          <a:prstGeom prst="rect">
            <a:avLst/>
          </a:prstGeom>
        </p:spPr>
        <p:txBody>
          <a:bodyPr wrap="none">
            <a:spAutoFit/>
          </a:bodyPr>
          <a:lstStyle/>
          <a:p>
            <a:r>
              <a:rPr lang="en-US" altLang="zh-CN" sz="2000" dirty="0" err="1"/>
              <a:t>Git</a:t>
            </a:r>
            <a:r>
              <a:rPr lang="zh-CN" altLang="en-US" sz="2000" dirty="0"/>
              <a:t>配置结构：</a:t>
            </a:r>
            <a:endParaRPr lang="en-US" altLang="zh-CN" sz="2000" dirty="0"/>
          </a:p>
        </p:txBody>
      </p:sp>
    </p:spTree>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endParaRPr lang="zh-CN" altLang="zh-CN" sz="2400" b="1" dirty="0"/>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endParaRPr lang="zh-CN" altLang="zh-CN" sz="2400" b="1" dirty="0"/>
          </a:p>
          <a:p>
            <a:pPr lvl="0"/>
            <a:r>
              <a:rPr lang="zh-CN" altLang="zh-CN" sz="2400" dirty="0"/>
              <a:t>薪酬：</a:t>
            </a:r>
            <a:r>
              <a:rPr lang="en-US" altLang="zh-CN" sz="2400" dirty="0"/>
              <a:t>34947.36</a:t>
            </a:r>
            <a:r>
              <a:rPr lang="zh-CN" altLang="zh-CN" sz="2400" dirty="0"/>
              <a:t>元</a:t>
            </a:r>
            <a:endParaRPr lang="zh-CN" altLang="zh-CN" sz="2400" dirty="0"/>
          </a:p>
          <a:p>
            <a:pPr lvl="0"/>
            <a:r>
              <a:rPr lang="zh-CN" altLang="zh-CN" sz="2400" dirty="0"/>
              <a:t>时薪：</a:t>
            </a:r>
            <a:r>
              <a:rPr lang="en-US" altLang="zh-CN" sz="2400" dirty="0"/>
              <a:t>69.34</a:t>
            </a:r>
            <a:r>
              <a:rPr lang="zh-CN" altLang="zh-CN" sz="2400" dirty="0"/>
              <a:t>元</a:t>
            </a:r>
            <a:r>
              <a:rPr lang="en-US" altLang="zh-CN" sz="2400" dirty="0"/>
              <a:t>/</a:t>
            </a:r>
            <a:r>
              <a:rPr lang="zh-CN" altLang="zh-CN" sz="2400" dirty="0"/>
              <a:t>小时</a:t>
            </a:r>
            <a:endParaRPr lang="zh-CN" altLang="zh-CN" sz="2400" dirty="0"/>
          </a:p>
          <a:p>
            <a:pPr lvl="0"/>
            <a:r>
              <a:rPr lang="zh-CN" altLang="zh-CN" sz="2400" dirty="0"/>
              <a:t>工时：</a:t>
            </a:r>
            <a:r>
              <a:rPr lang="en-US" altLang="zh-CN" sz="2400" dirty="0"/>
              <a:t>504</a:t>
            </a:r>
            <a:r>
              <a:rPr lang="zh-CN" altLang="zh-CN" sz="2400" dirty="0"/>
              <a:t>时</a:t>
            </a:r>
            <a:endParaRPr lang="zh-CN" altLang="zh-CN" sz="2400" dirty="0"/>
          </a:p>
          <a:p>
            <a:pPr lvl="0"/>
            <a:r>
              <a:rPr lang="zh-CN" altLang="zh-CN" sz="2400" dirty="0"/>
              <a:t>费用：</a:t>
            </a:r>
            <a:r>
              <a:rPr lang="en-US" altLang="zh-CN" sz="2400" dirty="0"/>
              <a:t>34947.36</a:t>
            </a:r>
            <a:r>
              <a:rPr lang="zh-CN" altLang="zh-CN" sz="2400" dirty="0"/>
              <a:t>元</a:t>
            </a:r>
            <a:endParaRPr lang="zh-CN" altLang="zh-CN" sz="2400" dirty="0"/>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endParaRPr lang="zh-CN" altLang="zh-CN" sz="2400" b="1" dirty="0"/>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工时：保留整数</a:t>
            </a:r>
            <a:r>
              <a:rPr lang="en-US" altLang="zh-CN" dirty="0"/>
              <a:t>	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endParaRPr lang="zh-CN" altLang="zh-CN" sz="2400" b="1" dirty="0"/>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endParaRPr lang="zh-CN" altLang="en-US" sz="2000" dirty="0">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为软件工程专业的相关教学提供网站辅助。</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项目目标：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基地。</a:t>
            </a:r>
            <a:endParaRPr lang="zh-CN" altLang="en-US" i="1"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126249" y="837505"/>
            <a:ext cx="1971694" cy="461665"/>
          </a:xfrm>
          <a:prstGeom prst="rect">
            <a:avLst/>
          </a:prstGeom>
        </p:spPr>
        <p:txBody>
          <a:bodyPr wrap="none">
            <a:spAutoFit/>
          </a:bodyPr>
          <a:lstStyle/>
          <a:p>
            <a:pPr lvl="1"/>
            <a:r>
              <a:rPr lang="zh-CN" altLang="zh-CN" sz="2400" b="1" dirty="0"/>
              <a:t>成本估计</a:t>
            </a:r>
            <a:endParaRPr lang="zh-CN" altLang="zh-CN" sz="2400" b="1" dirty="0"/>
          </a:p>
        </p:txBody>
      </p:sp>
      <p:sp>
        <p:nvSpPr>
          <p:cNvPr id="8" name="矩形 7"/>
          <p:cNvSpPr/>
          <p:nvPr/>
        </p:nvSpPr>
        <p:spPr>
          <a:xfrm>
            <a:off x="354905" y="1575536"/>
            <a:ext cx="1261884" cy="415498"/>
          </a:xfrm>
          <a:prstGeom prst="rect">
            <a:avLst/>
          </a:prstGeom>
        </p:spPr>
        <p:txBody>
          <a:bodyPr wrap="none">
            <a:spAutoFit/>
          </a:bodyPr>
          <a:lstStyle/>
          <a:p>
            <a:r>
              <a:rPr lang="zh-CN" altLang="zh-CN" dirty="0"/>
              <a:t>员工时薪</a:t>
            </a:r>
            <a:endParaRPr lang="zh-CN" altLang="en-US" dirty="0"/>
          </a:p>
        </p:txBody>
      </p:sp>
      <p:sp>
        <p:nvSpPr>
          <p:cNvPr id="10" name="矩形 9"/>
          <p:cNvSpPr/>
          <p:nvPr/>
        </p:nvSpPr>
        <p:spPr>
          <a:xfrm>
            <a:off x="5648040" y="998798"/>
            <a:ext cx="1902444" cy="461665"/>
          </a:xfrm>
          <a:prstGeom prst="rect">
            <a:avLst/>
          </a:prstGeom>
        </p:spPr>
        <p:txBody>
          <a:bodyPr wrap="none">
            <a:spAutoFit/>
          </a:bodyPr>
          <a:lstStyle/>
          <a:p>
            <a:pPr lvl="2" algn="ctr"/>
            <a:r>
              <a:rPr lang="zh-CN" altLang="zh-CN" sz="2400" b="1" dirty="0"/>
              <a:t>预算</a:t>
            </a:r>
            <a:endParaRPr lang="zh-CN" altLang="zh-CN" sz="2400" b="1" dirty="0"/>
          </a:p>
        </p:txBody>
      </p:sp>
      <p:graphicFrame>
        <p:nvGraphicFramePr>
          <p:cNvPr id="6" name="表格 5"/>
          <p:cNvGraphicFramePr>
            <a:graphicFrameLocks noGrp="1"/>
          </p:cNvGraphicFramePr>
          <p:nvPr/>
        </p:nvGraphicFramePr>
        <p:xfrm>
          <a:off x="478790" y="2240280"/>
          <a:ext cx="4540250" cy="3693160"/>
        </p:xfrm>
        <a:graphic>
          <a:graphicData uri="http://schemas.openxmlformats.org/drawingml/2006/table">
            <a:tbl>
              <a:tblPr/>
              <a:tblGrid>
                <a:gridCol w="1513840"/>
                <a:gridCol w="1515110"/>
                <a:gridCol w="1511300"/>
              </a:tblGrid>
              <a:tr h="567690">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组员名称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工作分配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56769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黄为波</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质量保证员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769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蔡峰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业务管理员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5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江亮儒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31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陈子卿</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20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苏雨豪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技术支持员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图片 11"/>
          <p:cNvPicPr>
            <a:picLocks noChangeAspect="1"/>
          </p:cNvPicPr>
          <p:nvPr/>
        </p:nvPicPr>
        <p:blipFill>
          <a:blip r:embed="rId1"/>
          <a:stretch>
            <a:fillRect/>
          </a:stretch>
        </p:blipFill>
        <p:spPr>
          <a:xfrm>
            <a:off x="6455246" y="1585072"/>
            <a:ext cx="5492999" cy="5021461"/>
          </a:xfrm>
          <a:prstGeom prst="rect">
            <a:avLst/>
          </a:prstGeom>
        </p:spPr>
      </p:pic>
    </p:spTree>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r>
              <a:rPr lang="en-US" altLang="zh-CN" sz="2660" dirty="0">
                <a:solidFill>
                  <a:srgbClr val="183A5D"/>
                </a:solidFill>
                <a:latin typeface="微软雅黑" panose="020B0503020204020204" pitchFamily="34" charset="-122"/>
                <a:ea typeface="微软雅黑" panose="020B0503020204020204" pitchFamily="34" charset="-122"/>
                <a:sym typeface="+mn-ea"/>
              </a:rPr>
              <a:t>——</a:t>
            </a:r>
            <a:r>
              <a:rPr lang="zh-CN" altLang="en-US" sz="2660" dirty="0">
                <a:solidFill>
                  <a:srgbClr val="183A5D"/>
                </a:solidFill>
                <a:latin typeface="微软雅黑" panose="020B0503020204020204" pitchFamily="34" charset="-122"/>
                <a:ea typeface="微软雅黑" panose="020B0503020204020204" pitchFamily="34" charset="-122"/>
                <a:sym typeface="+mn-ea"/>
              </a:rPr>
              <a:t>管理机构</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8853" y="981521"/>
            <a:ext cx="9721080" cy="5523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550590" y="1557586"/>
          <a:ext cx="10873208" cy="5120640"/>
        </p:xfrm>
        <a:graphic>
          <a:graphicData uri="http://schemas.openxmlformats.org/drawingml/2006/table">
            <a:tbl>
              <a:tblPr/>
              <a:tblGrid>
                <a:gridCol w="3231673"/>
                <a:gridCol w="2000866"/>
                <a:gridCol w="3093063"/>
                <a:gridCol w="2547606"/>
              </a:tblGrid>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任务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负责人</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组内审核标准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组外审核标准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配置管理说明文件</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甘特图</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需求开发计划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愿景和范围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需求规格说明</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需求变更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开发计划书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测试计划书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界面原型的可运行版本</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OBS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WBS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用例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478582" y="981522"/>
            <a:ext cx="10873208" cy="490455"/>
          </a:xfrm>
          <a:prstGeom prst="rect">
            <a:avLst/>
          </a:prstGeom>
          <a:noFill/>
        </p:spPr>
        <p:txBody>
          <a:bodyPr wrap="square" rtlCol="0">
            <a:spAutoFit/>
          </a:bodyPr>
          <a:lstStyle/>
          <a:p>
            <a:pPr>
              <a:lnSpc>
                <a:spcPct val="115000"/>
              </a:lnSpc>
              <a:spcAft>
                <a:spcPts val="1000"/>
              </a:spcAft>
            </a:pPr>
            <a:r>
              <a:rPr lang="zh-CN" altLang="zh-CN" sz="2400" dirty="0">
                <a:latin typeface="Cambria" panose="02040503050406030204" pitchFamily="18" charset="0"/>
                <a:ea typeface="等线" panose="02010600030101010101" pitchFamily="2" charset="-122"/>
                <a:cs typeface="Times New Roman" panose="02020603050405020304" pitchFamily="18" charset="0"/>
              </a:rPr>
              <a:t>软件质量保证计划中规定的每一个任务的负责单位或成员的责任如下：</a:t>
            </a:r>
            <a:endParaRPr lang="zh-CN" altLang="zh-CN" sz="2800" dirty="0">
              <a:latin typeface="Cambria" panose="02040503050406030204" pitchFamily="18" charset="0"/>
              <a:ea typeface="宋体" panose="02010600030101010101" pitchFamily="2" charset="-122"/>
              <a:cs typeface="Times New Roman" panose="02020603050405020304" pitchFamily="18" charset="0"/>
            </a:endParaRPr>
          </a:p>
        </p:txBody>
      </p:sp>
    </p:spTree>
  </p:cSld>
  <p:clrMapOvr>
    <a:masterClrMapping/>
  </p:clrMapOvr>
  <p:transition spd="slow" advClick="0"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a:t>
            </a:r>
            <a:endParaRPr lang="en-US" alt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434465" y="965200"/>
            <a:ext cx="9565005" cy="5619115"/>
          </a:xfrm>
          <a:prstGeom prst="rect">
            <a:avLst/>
          </a:prstGeom>
        </p:spPr>
      </p:pic>
    </p:spTree>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WBS-io</a:t>
            </a:r>
            <a:r>
              <a:rPr lang="zh-CN" altLang="en-US" sz="2665" dirty="0">
                <a:solidFill>
                  <a:srgbClr val="183A5D"/>
                </a:solidFill>
                <a:latin typeface="微软雅黑" panose="020B0503020204020204" pitchFamily="34" charset="-122"/>
                <a:ea typeface="微软雅黑" panose="020B0503020204020204" pitchFamily="34" charset="-122"/>
              </a:rPr>
              <a:t>（部分）</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34975" y="1363345"/>
            <a:ext cx="11050905" cy="4326255"/>
          </a:xfrm>
          <a:prstGeom prst="rect">
            <a:avLst/>
          </a:prstGeom>
        </p:spPr>
      </p:pic>
    </p:spTree>
  </p:cSld>
  <p:clrMapOvr>
    <a:masterClrMapping/>
  </p:clrMapOvr>
  <p:transition spd="slow" advClick="0"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项目范围管理</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35200" y="770890"/>
            <a:ext cx="2995930" cy="414020"/>
          </a:xfrm>
          <a:prstGeom prst="rect">
            <a:avLst/>
          </a:prstGeom>
          <a:noFill/>
        </p:spPr>
        <p:txBody>
          <a:bodyPr wrap="square" rtlCol="0">
            <a:spAutoFit/>
          </a:bodyPr>
          <a:lstStyle/>
          <a:p>
            <a:r>
              <a:rPr lang="zh-CN" altLang="en-US"/>
              <a:t>定义项目的范围</a:t>
            </a:r>
            <a:endParaRPr lang="zh-CN" altLang="en-US"/>
          </a:p>
        </p:txBody>
      </p:sp>
      <p:graphicFrame>
        <p:nvGraphicFramePr>
          <p:cNvPr id="6" name="表格 5"/>
          <p:cNvGraphicFramePr/>
          <p:nvPr/>
        </p:nvGraphicFramePr>
        <p:xfrm>
          <a:off x="614045" y="1303020"/>
          <a:ext cx="11234420" cy="5379085"/>
        </p:xfrm>
        <a:graphic>
          <a:graphicData uri="http://schemas.openxmlformats.org/drawingml/2006/table">
            <a:tbl>
              <a:tblPr firstRow="1" bandRow="1">
                <a:tableStyleId>{5C22544A-7EE6-4342-B048-85BDC9FD1C3A}</a:tableStyleId>
              </a:tblPr>
              <a:tblGrid>
                <a:gridCol w="5617210"/>
                <a:gridCol w="5617210"/>
              </a:tblGrid>
              <a:tr h="411480">
                <a:tc>
                  <a:txBody>
                    <a:bodyPr/>
                    <a:lstStyle/>
                    <a:p>
                      <a:pPr>
                        <a:buNone/>
                      </a:pPr>
                      <a:r>
                        <a:rPr lang="zh-CN" altLang="en-US"/>
                        <a:t>阶段</a:t>
                      </a:r>
                      <a:endParaRPr lang="zh-CN" altLang="en-US"/>
                    </a:p>
                  </a:txBody>
                  <a:tcPr/>
                </a:tc>
                <a:tc>
                  <a:txBody>
                    <a:bodyPr/>
                    <a:lstStyle/>
                    <a:p>
                      <a:pPr>
                        <a:buNone/>
                      </a:pPr>
                      <a:r>
                        <a:rPr lang="zh-CN" altLang="en-US"/>
                        <a:t>交付物</a:t>
                      </a:r>
                      <a:endParaRPr lang="zh-CN" altLang="en-US"/>
                    </a:p>
                  </a:txBody>
                  <a:tcPr/>
                </a:tc>
              </a:tr>
              <a:tr h="669925">
                <a:tc>
                  <a:txBody>
                    <a:bodyPr/>
                    <a:lstStyle/>
                    <a:p>
                      <a:pPr algn="ctr">
                        <a:buNone/>
                      </a:pPr>
                      <a:r>
                        <a:rPr lang="zh-CN" sz="1800">
                          <a:solidFill>
                            <a:schemeClr val="tx1"/>
                          </a:solidFill>
                          <a:uFillTx/>
                          <a:ea typeface="宋体" panose="02010600030101010101" pitchFamily="2" charset="-122"/>
                          <a:sym typeface="+mn-ea"/>
                        </a:rPr>
                        <a:t>可行性分析阶段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编制适合小组能力和完成目标的《可行性分析报告》</a:t>
                      </a:r>
                      <a:endParaRPr lang="zh-CN" altLang="en-US" sz="1800">
                        <a:solidFill>
                          <a:schemeClr val="tx1"/>
                        </a:solidFill>
                        <a:uFillTx/>
                        <a:ea typeface="宋体" panose="02010600030101010101" pitchFamily="2" charset="-122"/>
                        <a:sym typeface="+mn-ea"/>
                      </a:endParaRPr>
                    </a:p>
                  </a:txBody>
                  <a:tcPr/>
                </a:tc>
              </a:tr>
              <a:tr h="365760">
                <a:tc rowSpan="3">
                  <a:txBody>
                    <a:bodyPr/>
                    <a:lstStyle/>
                    <a:p>
                      <a:pPr algn="ctr">
                        <a:buNone/>
                      </a:pPr>
                      <a:r>
                        <a:rPr lang="zh-CN" sz="1800">
                          <a:solidFill>
                            <a:schemeClr val="tx1"/>
                          </a:solidFill>
                          <a:uFillTx/>
                          <a:ea typeface="宋体" panose="02010600030101010101" pitchFamily="2" charset="-122"/>
                          <a:sym typeface="+mn-ea"/>
                        </a:rPr>
                        <a:t>项目总体计划阶段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编制《项目章程》，启动项目</a:t>
                      </a:r>
                      <a:endParaRPr lang="zh-CN" altLang="en-US" sz="1800"/>
                    </a:p>
                  </a:txBody>
                  <a:tcPr/>
                </a:tc>
              </a:tr>
              <a:tr h="365760">
                <a:tc vMerge="1">
                  <a:tcPr/>
                </a:tc>
                <a:tc>
                  <a:txBody>
                    <a:bodyPr/>
                    <a:lstStyle/>
                    <a:p>
                      <a:pPr>
                        <a:buNone/>
                      </a:pPr>
                      <a:r>
                        <a:rPr lang="zh-CN" altLang="en-US" sz="1800"/>
                        <a:t>编制《总体项目计划》</a:t>
                      </a:r>
                      <a:endParaRPr lang="zh-CN" altLang="en-US" sz="1800"/>
                    </a:p>
                  </a:txBody>
                  <a:tcPr/>
                </a:tc>
              </a:tr>
              <a:tr h="365760">
                <a:tc vMerge="1">
                  <a:tcPr/>
                </a:tc>
                <a:tc>
                  <a:txBody>
                    <a:bodyPr/>
                    <a:lstStyle/>
                    <a:p>
                      <a:pPr>
                        <a:buNone/>
                      </a:pPr>
                      <a:r>
                        <a:rPr lang="zh-CN" altLang="en-US" sz="1800"/>
                        <a:t>编制《质量保证计划》</a:t>
                      </a:r>
                      <a:endParaRPr lang="zh-CN" altLang="en-US" sz="1800"/>
                    </a:p>
                  </a:txBody>
                  <a:tcPr/>
                </a:tc>
              </a:tr>
              <a:tr h="365760">
                <a:tc rowSpan="5">
                  <a:txBody>
                    <a:bodyPr/>
                    <a:lstStyle/>
                    <a:p>
                      <a:pPr algn="ctr">
                        <a:buNone/>
                      </a:pPr>
                      <a:r>
                        <a:rPr lang="zh-CN" sz="1800">
                          <a:solidFill>
                            <a:schemeClr val="tx1"/>
                          </a:solidFill>
                          <a:uFillTx/>
                          <a:ea typeface="宋体" panose="02010600030101010101" pitchFamily="2" charset="-122"/>
                          <a:sym typeface="+mn-ea"/>
                        </a:rPr>
                        <a:t>需求分析阶段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完成本项目《需求开发计划》</a:t>
                      </a:r>
                      <a:endParaRPr lang="zh-CN" altLang="en-US" sz="1800"/>
                    </a:p>
                  </a:txBody>
                  <a:tcPr/>
                </a:tc>
              </a:tr>
              <a:tr h="640080">
                <a:tc vMerge="1">
                  <a:tcPr/>
                </a:tc>
                <a:tc>
                  <a:txBody>
                    <a:bodyPr/>
                    <a:lstStyle/>
                    <a:p>
                      <a:pPr>
                        <a:buNone/>
                      </a:pPr>
                      <a:r>
                        <a:rPr lang="zh-CN" altLang="en-US" sz="1800"/>
                        <a:t>完成本项目《愿景与范围文档》</a:t>
                      </a:r>
                      <a:endParaRPr lang="zh-CN" altLang="en-US" sz="1800"/>
                    </a:p>
                    <a:p>
                      <a:pPr>
                        <a:buNone/>
                      </a:pPr>
                      <a:r>
                        <a:rPr lang="zh-CN" altLang="en-US" sz="1800"/>
                        <a:t>	</a:t>
                      </a:r>
                      <a:endParaRPr lang="zh-CN" altLang="en-US" sz="1800"/>
                    </a:p>
                  </a:txBody>
                  <a:tcPr/>
                </a:tc>
              </a:tr>
              <a:tr h="365760">
                <a:tc vMerge="1">
                  <a:tcPr/>
                </a:tc>
                <a:tc>
                  <a:txBody>
                    <a:bodyPr/>
                    <a:lstStyle/>
                    <a:p>
                      <a:pPr>
                        <a:buNone/>
                      </a:pPr>
                      <a:r>
                        <a:rPr lang="zh-CN" altLang="en-US" sz="1800"/>
                        <a:t>完成本项目《软件需求规格说明书》</a:t>
                      </a:r>
                      <a:endParaRPr lang="zh-CN" altLang="en-US" sz="1800"/>
                    </a:p>
                  </a:txBody>
                  <a:tcPr/>
                </a:tc>
              </a:tr>
              <a:tr h="365760">
                <a:tc vMerge="1">
                  <a:tcPr/>
                </a:tc>
                <a:tc>
                  <a:txBody>
                    <a:bodyPr/>
                    <a:lstStyle/>
                    <a:p>
                      <a:pPr>
                        <a:buNone/>
                      </a:pPr>
                      <a:r>
                        <a:rPr lang="zh-CN" altLang="en-US" sz="1800"/>
                        <a:t>完成本项目《测试用例》</a:t>
                      </a:r>
                      <a:endParaRPr lang="zh-CN" altLang="en-US" sz="1800"/>
                    </a:p>
                  </a:txBody>
                  <a:tcPr/>
                </a:tc>
              </a:tr>
              <a:tr h="365760">
                <a:tc vMerge="1">
                  <a:tcPr/>
                </a:tc>
                <a:tc>
                  <a:txBody>
                    <a:bodyPr/>
                    <a:lstStyle/>
                    <a:p>
                      <a:pPr>
                        <a:buNone/>
                      </a:pPr>
                      <a:r>
                        <a:rPr lang="zh-CN" sz="1800">
                          <a:solidFill>
                            <a:schemeClr val="tx1"/>
                          </a:solidFill>
                          <a:uFillTx/>
                          <a:ea typeface="宋体" panose="02010600030101010101" pitchFamily="2" charset="-122"/>
                          <a:sym typeface="+mn-ea"/>
                        </a:rPr>
                        <a:t>完成本项目《用户手册》</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需求变更阶段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完成本项目《需求变更影响分析报告》</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系统设计阶段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完成本项目《系统设计说明书》</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项目总结阶段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提交《项目总结报告》</a:t>
                      </a:r>
                      <a:endParaRPr lang="zh-CN" altLang="en-US" sz="1800">
                        <a:solidFill>
                          <a:schemeClr val="tx1"/>
                        </a:solidFill>
                        <a:uFillTx/>
                        <a:ea typeface="宋体" panose="02010600030101010101" pitchFamily="2" charset="-122"/>
                        <a:sym typeface="+mn-ea"/>
                      </a:endParaRPr>
                    </a:p>
                  </a:txBody>
                  <a:tcPr/>
                </a:tc>
              </a:tr>
            </a:tbl>
          </a:graphicData>
        </a:graphic>
      </p:graphicFrame>
    </p:spTree>
  </p:cSld>
  <p:clrMapOvr>
    <a:masterClrMapping/>
  </p:clrMapOvr>
  <p:transition spd="slow" advClick="0" advTm="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会议记录</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4727054" y="0"/>
            <a:ext cx="6636512" cy="6859588"/>
          </a:xfrm>
          <a:prstGeom prst="rect">
            <a:avLst/>
          </a:prstGeom>
        </p:spPr>
      </p:pic>
    </p:spTree>
  </p:cSld>
  <p:clrMapOvr>
    <a:masterClrMapping/>
  </p:clrMapOvr>
  <p:transition spd="slow" advClick="0" advTm="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gridCol w="4245610"/>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a:solidFill>
                            <a:schemeClr val="tx1"/>
                          </a:solidFill>
                        </a:rPr>
                        <a:t>《</a:t>
                      </a:r>
                      <a:r>
                        <a:rPr lang="zh-CN" altLang="en-US" sz="2400" b="0" dirty="0">
                          <a:solidFill>
                            <a:schemeClr val="tx1"/>
                          </a:solidFill>
                        </a:rPr>
                        <a:t>风险评估：理论方法与应用</a:t>
                      </a:r>
                      <a:r>
                        <a:rPr lang="en-US" altLang="zh-CN" sz="2400" b="0" dirty="0">
                          <a:solidFill>
                            <a:schemeClr val="tx1"/>
                          </a:solidFill>
                        </a:rPr>
                        <a:t>》</a:t>
                      </a:r>
                      <a:endParaRPr lang="en-US" altLang="zh-CN" sz="2400" b="0" dirty="0">
                        <a:solidFill>
                          <a:schemeClr val="tx1"/>
                        </a:solidFill>
                      </a:endParaRP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a:solidFill>
                            <a:schemeClr val="tx1"/>
                          </a:solidFill>
                        </a:rPr>
                        <a:t>作者</a:t>
                      </a:r>
                      <a:r>
                        <a:rPr lang="en-US" altLang="zh-CN" sz="2400" b="0" dirty="0">
                          <a:solidFill>
                            <a:schemeClr val="tx1"/>
                          </a:solidFill>
                        </a:rPr>
                        <a:t>:Marvin </a:t>
                      </a:r>
                      <a:r>
                        <a:rPr lang="en-US" altLang="zh-CN" sz="2400" b="0" dirty="0" err="1">
                          <a:solidFill>
                            <a:schemeClr val="tx1"/>
                          </a:solidFill>
                        </a:rPr>
                        <a:t>Rausand</a:t>
                      </a:r>
                      <a:r>
                        <a:rPr lang="en-US" altLang="zh-CN" sz="2400" b="0" dirty="0">
                          <a:solidFill>
                            <a:schemeClr val="tx1"/>
                          </a:solidFill>
                        </a:rPr>
                        <a:t>     </a:t>
                      </a:r>
                      <a:endParaRPr lang="en-US" altLang="zh-CN" sz="2400" b="0" dirty="0">
                        <a:solidFill>
                          <a:schemeClr val="tx1"/>
                        </a:solidFill>
                      </a:endParaRPr>
                    </a:p>
                    <a:p>
                      <a:pPr algn="l"/>
                      <a:r>
                        <a:rPr lang="zh-CN" altLang="en-US" sz="2400" b="0" dirty="0">
                          <a:solidFill>
                            <a:schemeClr val="tx1"/>
                          </a:solidFill>
                        </a:rPr>
                        <a:t>清华大学出版社</a:t>
                      </a:r>
                      <a:endParaRPr lang="en-US" altLang="zh-CN" sz="2400" b="0" dirty="0">
                        <a:solidFill>
                          <a:schemeClr val="tx1"/>
                        </a:solidFill>
                      </a:endParaRPr>
                    </a:p>
                    <a:p>
                      <a:pPr algn="l"/>
                      <a:r>
                        <a:rPr lang="en-US" altLang="zh-CN" sz="2400" b="0" dirty="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tr>
              <a:tr h="1270000">
                <a:tc>
                  <a:txBody>
                    <a:bodyPr/>
                    <a:lstStyle/>
                    <a:p>
                      <a:pPr algn="l">
                        <a:buNone/>
                      </a:pPr>
                      <a:r>
                        <a:rPr lang="en-US" altLang="zh-CN" dirty="0">
                          <a:solidFill>
                            <a:schemeClr val="tx1"/>
                          </a:solidFill>
                        </a:rPr>
                        <a:t>《</a:t>
                      </a:r>
                      <a:r>
                        <a:rPr lang="zh-CN" altLang="en-US" dirty="0">
                          <a:solidFill>
                            <a:schemeClr val="tx1"/>
                          </a:solidFill>
                        </a:rPr>
                        <a:t>软件需求（第</a:t>
                      </a:r>
                      <a:r>
                        <a:rPr lang="en-US" altLang="zh-CN" dirty="0">
                          <a:solidFill>
                            <a:schemeClr val="tx1"/>
                          </a:solidFill>
                        </a:rPr>
                        <a:t>3</a:t>
                      </a:r>
                      <a:r>
                        <a:rPr lang="zh-CN" altLang="en-US" dirty="0">
                          <a:solidFill>
                            <a:schemeClr val="tx1"/>
                          </a:solidFill>
                        </a:rPr>
                        <a:t>版）</a:t>
                      </a:r>
                      <a:r>
                        <a:rPr lang="en-US" altLang="zh-CN" dirty="0">
                          <a:solidFill>
                            <a:schemeClr val="tx1"/>
                          </a:solidFill>
                        </a:rPr>
                        <a:t>》</a:t>
                      </a:r>
                      <a:endParaRPr lang="en-US" altLang="zh-CN" dirty="0">
                        <a:solidFill>
                          <a:schemeClr val="tx1"/>
                        </a:solidFill>
                      </a:endParaRPr>
                    </a:p>
                    <a:p>
                      <a:pPr algn="l">
                        <a:buNone/>
                      </a:pPr>
                      <a:r>
                        <a:rPr lang="zh-CN" altLang="en-US" dirty="0">
                          <a:solidFill>
                            <a:schemeClr val="tx1"/>
                          </a:solidFill>
                        </a:rPr>
                        <a:t>（第</a:t>
                      </a:r>
                      <a:r>
                        <a:rPr lang="en-US" altLang="zh-CN" dirty="0">
                          <a:solidFill>
                            <a:schemeClr val="tx1"/>
                          </a:solidFill>
                        </a:rPr>
                        <a:t>6</a:t>
                      </a:r>
                      <a:r>
                        <a:rPr lang="zh-CN" altLang="en-US" dirty="0">
                          <a:solidFill>
                            <a:schemeClr val="tx1"/>
                          </a:solidFill>
                        </a:rPr>
                        <a:t>版）</a:t>
                      </a:r>
                      <a:endParaRPr lang="zh-CN" altLang="en-US" dirty="0">
                        <a:solidFill>
                          <a:schemeClr val="tx1"/>
                        </a:solidFill>
                      </a:endParaRPr>
                    </a:p>
                  </a:txBody>
                  <a:tcPr/>
                </a:tc>
                <a:tc>
                  <a:txBody>
                    <a:bodyPr/>
                    <a:lstStyle/>
                    <a:p>
                      <a:pPr algn="l">
                        <a:buNone/>
                      </a:pPr>
                      <a:r>
                        <a:rPr lang="zh-CN" altLang="en-US" dirty="0">
                          <a:solidFill>
                            <a:schemeClr val="tx1"/>
                          </a:solidFill>
                        </a:rPr>
                        <a:t>作者：</a:t>
                      </a:r>
                      <a:r>
                        <a:rPr lang="en-US" altLang="zh-CN" dirty="0">
                          <a:solidFill>
                            <a:schemeClr val="tx1"/>
                          </a:solidFill>
                        </a:rPr>
                        <a:t>Karl </a:t>
                      </a:r>
                      <a:r>
                        <a:rPr lang="en-US" altLang="zh-CN" dirty="0" err="1">
                          <a:solidFill>
                            <a:schemeClr val="tx1"/>
                          </a:solidFill>
                        </a:rPr>
                        <a:t>Wigers</a:t>
                      </a:r>
                      <a:r>
                        <a:rPr lang="en-US" altLang="zh-CN" baseline="0" dirty="0">
                          <a:solidFill>
                            <a:schemeClr val="tx1"/>
                          </a:solidFill>
                        </a:rPr>
                        <a:t>   Joy Beatty</a:t>
                      </a:r>
                      <a:endParaRPr lang="en-US" altLang="zh-CN" baseline="0" dirty="0">
                        <a:solidFill>
                          <a:schemeClr val="tx1"/>
                        </a:solidFill>
                      </a:endParaRPr>
                    </a:p>
                    <a:p>
                      <a:pPr algn="l">
                        <a:buNone/>
                      </a:pPr>
                      <a:r>
                        <a:rPr lang="zh-CN" altLang="en-US" baseline="0" dirty="0">
                          <a:solidFill>
                            <a:schemeClr val="tx1"/>
                          </a:solidFill>
                        </a:rPr>
                        <a:t>清华大学出版社</a:t>
                      </a:r>
                      <a:endParaRPr lang="en-US" altLang="zh-CN" baseline="0" dirty="0">
                        <a:solidFill>
                          <a:schemeClr val="tx1"/>
                        </a:solidFill>
                      </a:endParaRPr>
                    </a:p>
                    <a:p>
                      <a:pPr algn="l">
                        <a:buNone/>
                      </a:pPr>
                      <a:r>
                        <a:rPr lang="en-US" altLang="zh-CN" baseline="0" dirty="0">
                          <a:solidFill>
                            <a:schemeClr val="tx1"/>
                          </a:solidFill>
                        </a:rPr>
                        <a:t>2013</a:t>
                      </a:r>
                      <a:r>
                        <a:rPr lang="zh-CN" altLang="en-US" baseline="0" dirty="0">
                          <a:solidFill>
                            <a:schemeClr val="tx1"/>
                          </a:solidFill>
                        </a:rPr>
                        <a:t>年</a:t>
                      </a:r>
                      <a:r>
                        <a:rPr lang="en-US" altLang="zh-CN" baseline="0" dirty="0">
                          <a:solidFill>
                            <a:schemeClr val="tx1"/>
                          </a:solidFill>
                        </a:rPr>
                        <a:t>8</a:t>
                      </a:r>
                      <a:r>
                        <a:rPr lang="zh-CN" altLang="en-US" baseline="0" dirty="0">
                          <a:solidFill>
                            <a:schemeClr val="tx1"/>
                          </a:solidFill>
                        </a:rPr>
                        <a:t>月第</a:t>
                      </a:r>
                      <a:r>
                        <a:rPr lang="en-US" altLang="zh-CN" baseline="0" dirty="0">
                          <a:solidFill>
                            <a:schemeClr val="tx1"/>
                          </a:solidFill>
                        </a:rPr>
                        <a:t>6</a:t>
                      </a:r>
                      <a:r>
                        <a:rPr lang="zh-CN" altLang="en-US" baseline="0" dirty="0">
                          <a:solidFill>
                            <a:schemeClr val="tx1"/>
                          </a:solidFill>
                        </a:rPr>
                        <a:t>版</a:t>
                      </a:r>
                      <a:endParaRPr lang="en-US" altLang="zh-CN" dirty="0">
                        <a:solidFill>
                          <a:schemeClr val="tx1"/>
                        </a:solidFill>
                      </a:endParaRPr>
                    </a:p>
                  </a:txBody>
                  <a:tcPr/>
                </a:tc>
              </a:tr>
              <a:tr h="1271270">
                <a:tc>
                  <a:txBody>
                    <a:bodyPr/>
                    <a:lstStyle/>
                    <a:p>
                      <a:pPr algn="l">
                        <a:buNone/>
                      </a:pPr>
                      <a:r>
                        <a:rPr lang="en-US" altLang="zh-CN" dirty="0">
                          <a:solidFill>
                            <a:schemeClr val="tx1"/>
                          </a:solidFill>
                        </a:rPr>
                        <a:t>《</a:t>
                      </a:r>
                      <a:r>
                        <a:rPr lang="zh-CN" altLang="en-US" dirty="0">
                          <a:solidFill>
                            <a:schemeClr val="tx1"/>
                          </a:solidFill>
                        </a:rPr>
                        <a:t>软件开发的过程与管理</a:t>
                      </a:r>
                      <a:r>
                        <a:rPr lang="en-US" altLang="zh-CN" dirty="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a:solidFill>
                            <a:schemeClr val="tx1"/>
                          </a:solidFill>
                        </a:rPr>
                        <a:t>作者：张湘辉</a:t>
                      </a:r>
                      <a:endParaRPr lang="en-US" altLang="zh-CN" dirty="0">
                        <a:solidFill>
                          <a:schemeClr val="tx1"/>
                        </a:solidFill>
                      </a:endParaRPr>
                    </a:p>
                    <a:p>
                      <a:pPr algn="l">
                        <a:buNone/>
                      </a:pPr>
                      <a:r>
                        <a:rPr lang="zh-CN" altLang="en-US" dirty="0">
                          <a:solidFill>
                            <a:schemeClr val="tx1"/>
                          </a:solidFill>
                        </a:rPr>
                        <a:t>清华大学出版社</a:t>
                      </a:r>
                      <a:endParaRPr lang="en-US" altLang="zh-CN" dirty="0">
                        <a:solidFill>
                          <a:schemeClr val="tx1"/>
                        </a:solidFill>
                      </a:endParaRPr>
                    </a:p>
                    <a:p>
                      <a:pPr algn="l">
                        <a:buNone/>
                      </a:pPr>
                      <a:r>
                        <a:rPr lang="en-US" altLang="zh-CN" dirty="0">
                          <a:solidFill>
                            <a:schemeClr val="tx1"/>
                          </a:solidFill>
                        </a:rPr>
                        <a:t>2005</a:t>
                      </a:r>
                      <a:r>
                        <a:rPr lang="zh-CN" altLang="en-US" dirty="0">
                          <a:solidFill>
                            <a:schemeClr val="tx1"/>
                          </a:solidFill>
                        </a:rPr>
                        <a:t>年</a:t>
                      </a:r>
                      <a:endParaRPr lang="zh-CN" altLang="en-US" dirty="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分工</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070869" y="189434"/>
          <a:ext cx="8856984" cy="6497196"/>
        </p:xfrm>
        <a:graphic>
          <a:graphicData uri="http://schemas.openxmlformats.org/drawingml/2006/table">
            <a:tbl>
              <a:tblPr firstRow="1" bandRow="1">
                <a:tableStyleId>{5C22544A-7EE6-4342-B048-85BDC9FD1C3A}</a:tableStyleId>
              </a:tblPr>
              <a:tblGrid>
                <a:gridCol w="2952328"/>
                <a:gridCol w="2952328"/>
                <a:gridCol w="2952328"/>
              </a:tblGrid>
              <a:tr h="638555">
                <a:tc>
                  <a:txBody>
                    <a:bodyPr/>
                    <a:lstStyle/>
                    <a:p>
                      <a:r>
                        <a:rPr lang="zh-CN" altLang="en-US" sz="2400" dirty="0"/>
                        <a:t>组员</a:t>
                      </a:r>
                      <a:endParaRPr lang="zh-CN" altLang="en-US" sz="2400" dirty="0"/>
                    </a:p>
                  </a:txBody>
                  <a:tcPr/>
                </a:tc>
                <a:tc>
                  <a:txBody>
                    <a:bodyPr/>
                    <a:lstStyle/>
                    <a:p>
                      <a:r>
                        <a:rPr lang="zh-CN" altLang="en-US" sz="2400" dirty="0"/>
                        <a:t>工作内容</a:t>
                      </a:r>
                      <a:endParaRPr lang="zh-CN" altLang="en-US" sz="2400" dirty="0"/>
                    </a:p>
                  </a:txBody>
                  <a:tcPr/>
                </a:tc>
                <a:tc>
                  <a:txBody>
                    <a:bodyPr/>
                    <a:lstStyle/>
                    <a:p>
                      <a:r>
                        <a:rPr lang="zh-CN" altLang="en-US" sz="2400" dirty="0"/>
                        <a:t>总评</a:t>
                      </a:r>
                      <a:endParaRPr lang="zh-CN" altLang="en-US" sz="2400" dirty="0"/>
                    </a:p>
                  </a:txBody>
                  <a:tcPr/>
                </a:tc>
              </a:tr>
              <a:tr h="1420761">
                <a:tc>
                  <a:txBody>
                    <a:bodyPr/>
                    <a:lstStyle/>
                    <a:p>
                      <a:pPr algn="ctr"/>
                      <a:r>
                        <a:rPr lang="zh-CN" altLang="en-US" sz="2400" dirty="0"/>
                        <a:t>黄为波</a:t>
                      </a:r>
                      <a:endParaRPr lang="zh-CN" altLang="en-US" sz="2400" dirty="0"/>
                    </a:p>
                  </a:txBody>
                  <a:tcPr/>
                </a:tc>
                <a:tc>
                  <a:txBody>
                    <a:bodyPr/>
                    <a:lstStyle/>
                    <a:p>
                      <a:r>
                        <a:rPr lang="zh-CN" altLang="en-US" sz="2400" dirty="0"/>
                        <a:t>甘特图</a:t>
                      </a:r>
                      <a:r>
                        <a:rPr lang="en-US" altLang="zh-CN" sz="2400" dirty="0"/>
                        <a:t>,wbs,</a:t>
                      </a:r>
                      <a:r>
                        <a:rPr lang="zh-CN" altLang="en-US" sz="2400" dirty="0"/>
                        <a:t> 需求工程项目计划书起草，完善可行性分析报告</a:t>
                      </a:r>
                      <a:endParaRPr lang="zh-CN" altLang="en-US" sz="2400" dirty="0"/>
                    </a:p>
                  </a:txBody>
                  <a:tcPr/>
                </a:tc>
                <a:tc>
                  <a:txBody>
                    <a:bodyPr/>
                    <a:lstStyle/>
                    <a:p>
                      <a:pPr algn="ctr"/>
                      <a:r>
                        <a:rPr lang="en-US" altLang="zh-CN" sz="2400" dirty="0"/>
                        <a:t>97</a:t>
                      </a:r>
                      <a:endParaRPr lang="zh-CN" altLang="en-US" sz="2400" dirty="0"/>
                    </a:p>
                  </a:txBody>
                  <a:tcPr/>
                </a:tc>
              </a:tr>
              <a:tr h="1135207">
                <a:tc>
                  <a:txBody>
                    <a:bodyPr/>
                    <a:lstStyle/>
                    <a:p>
                      <a:pPr algn="ctr"/>
                      <a:r>
                        <a:rPr lang="zh-CN" altLang="en-US" sz="2400" dirty="0"/>
                        <a:t>江亮儒</a:t>
                      </a:r>
                      <a:endParaRPr lang="zh-CN" altLang="en-US" sz="2400" dirty="0"/>
                    </a:p>
                  </a:txBody>
                  <a:tcPr/>
                </a:tc>
                <a:tc>
                  <a:txBody>
                    <a:bodyPr/>
                    <a:lstStyle/>
                    <a:p>
                      <a:r>
                        <a:rPr lang="zh-CN" altLang="en-US" sz="2400" dirty="0"/>
                        <a:t>可行性分析报告，</a:t>
                      </a:r>
                      <a:r>
                        <a:rPr lang="en-US" altLang="zh-CN" sz="2400" dirty="0"/>
                        <a:t>GIT</a:t>
                      </a:r>
                      <a:r>
                        <a:rPr lang="zh-CN" altLang="en-US" sz="2400" dirty="0"/>
                        <a:t>管理，支持条件，</a:t>
                      </a:r>
                      <a:endParaRPr lang="zh-CN" altLang="en-US" sz="2400" dirty="0"/>
                    </a:p>
                  </a:txBody>
                  <a:tcPr/>
                </a:tc>
                <a:tc>
                  <a:txBody>
                    <a:bodyPr/>
                    <a:lstStyle/>
                    <a:p>
                      <a:pPr algn="ctr"/>
                      <a:r>
                        <a:rPr lang="en-US" altLang="zh-CN" sz="2400" dirty="0"/>
                        <a:t>96</a:t>
                      </a:r>
                      <a:endParaRPr lang="zh-CN" altLang="en-US" sz="2400" dirty="0"/>
                    </a:p>
                  </a:txBody>
                  <a:tcPr/>
                </a:tc>
              </a:tr>
              <a:tr h="978746">
                <a:tc>
                  <a:txBody>
                    <a:bodyPr/>
                    <a:lstStyle/>
                    <a:p>
                      <a:pPr algn="ctr"/>
                      <a:r>
                        <a:rPr lang="zh-CN" altLang="en-US" sz="2400" dirty="0"/>
                        <a:t>陈子卿</a:t>
                      </a:r>
                      <a:endParaRPr lang="zh-CN" altLang="en-US" sz="2400" dirty="0"/>
                    </a:p>
                  </a:txBody>
                  <a:tcPr/>
                </a:tc>
                <a:tc>
                  <a:txBody>
                    <a:bodyPr/>
                    <a:lstStyle/>
                    <a:p>
                      <a:r>
                        <a:rPr lang="zh-CN" altLang="en-US" sz="2400"/>
                        <a:t>项目预算，成本管理，风险计划</a:t>
                      </a:r>
                      <a:endParaRPr lang="zh-CN" altLang="en-US" sz="2400"/>
                    </a:p>
                  </a:txBody>
                  <a:tcPr/>
                </a:tc>
                <a:tc>
                  <a:txBody>
                    <a:bodyPr/>
                    <a:lstStyle/>
                    <a:p>
                      <a:pPr algn="ctr"/>
                      <a:r>
                        <a:rPr lang="en-US" altLang="zh-CN" sz="2400" dirty="0"/>
                        <a:t>95</a:t>
                      </a:r>
                      <a:endParaRPr lang="zh-CN" altLang="en-US" sz="2400" dirty="0"/>
                    </a:p>
                  </a:txBody>
                  <a:tcPr/>
                </a:tc>
              </a:tr>
              <a:tr h="1135207">
                <a:tc>
                  <a:txBody>
                    <a:bodyPr/>
                    <a:lstStyle/>
                    <a:p>
                      <a:pPr algn="ctr"/>
                      <a:r>
                        <a:rPr lang="zh-CN" altLang="en-US" sz="2400" dirty="0"/>
                        <a:t>蔡峰</a:t>
                      </a:r>
                      <a:endParaRPr lang="zh-CN" altLang="en-US" sz="2400" dirty="0"/>
                    </a:p>
                  </a:txBody>
                  <a:tcPr/>
                </a:tc>
                <a:tc>
                  <a:txBody>
                    <a:bodyPr/>
                    <a:lstStyle/>
                    <a:p>
                      <a:r>
                        <a:rPr lang="en-US" altLang="zh-CN" sz="2400" dirty="0"/>
                        <a:t>OBS</a:t>
                      </a:r>
                      <a:r>
                        <a:rPr lang="zh-CN" altLang="en-US" sz="2400" dirty="0"/>
                        <a:t>，人力资源管理，沟通管理</a:t>
                      </a:r>
                      <a:endParaRPr lang="zh-CN" altLang="en-US" sz="2400" dirty="0"/>
                    </a:p>
                  </a:txBody>
                  <a:tcPr/>
                </a:tc>
                <a:tc>
                  <a:txBody>
                    <a:bodyPr/>
                    <a:lstStyle/>
                    <a:p>
                      <a:pPr algn="ctr"/>
                      <a:r>
                        <a:rPr lang="en-US" altLang="zh-CN" sz="2400" dirty="0"/>
                        <a:t>94</a:t>
                      </a:r>
                      <a:endParaRPr lang="zh-CN" altLang="en-US" sz="2400" dirty="0"/>
                    </a:p>
                  </a:txBody>
                  <a:tcPr/>
                </a:tc>
              </a:tr>
              <a:tr h="1135207">
                <a:tc>
                  <a:txBody>
                    <a:bodyPr/>
                    <a:lstStyle/>
                    <a:p>
                      <a:pPr algn="ctr"/>
                      <a:r>
                        <a:rPr lang="zh-CN" altLang="en-US" sz="2400" dirty="0"/>
                        <a:t>苏雨豪</a:t>
                      </a:r>
                      <a:endParaRPr lang="zh-CN" altLang="en-US" sz="2400" dirty="0"/>
                    </a:p>
                  </a:txBody>
                  <a:tcPr/>
                </a:tc>
                <a:tc>
                  <a:txBody>
                    <a:bodyPr/>
                    <a:lstStyle/>
                    <a:p>
                      <a:r>
                        <a:rPr lang="zh-CN" altLang="en-US" sz="2400" dirty="0"/>
                        <a:t>答辩</a:t>
                      </a:r>
                      <a:r>
                        <a:rPr lang="en-US" altLang="zh-CN" sz="2400" dirty="0"/>
                        <a:t>PPT</a:t>
                      </a:r>
                      <a:r>
                        <a:rPr lang="zh-CN" altLang="en-US" sz="2400" dirty="0"/>
                        <a:t>的制作，</a:t>
                      </a:r>
                      <a:r>
                        <a:rPr lang="en-US" altLang="zh-CN" sz="2400" dirty="0"/>
                        <a:t>wbs-</a:t>
                      </a:r>
                      <a:r>
                        <a:rPr lang="en-US" altLang="zh-CN" sz="2400" dirty="0" err="1"/>
                        <a:t>io</a:t>
                      </a:r>
                      <a:r>
                        <a:rPr lang="zh-CN" altLang="en-US" sz="2400" dirty="0"/>
                        <a:t>的制作，项目章程</a:t>
                      </a:r>
                      <a:endParaRPr lang="zh-CN" altLang="en-US" sz="2400" dirty="0"/>
                    </a:p>
                  </a:txBody>
                  <a:tcPr/>
                </a:tc>
                <a:tc>
                  <a:txBody>
                    <a:bodyPr/>
                    <a:lstStyle/>
                    <a:p>
                      <a:pPr algn="ctr"/>
                      <a:r>
                        <a:rPr lang="en-US" altLang="zh-CN" sz="2400" dirty="0"/>
                        <a:t>93</a:t>
                      </a:r>
                      <a:endParaRPr lang="zh-CN" altLang="en-US" sz="24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1701" y="2812657"/>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实际分工</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2929255" y="149225"/>
          <a:ext cx="9010015" cy="6624320"/>
        </p:xfrm>
        <a:graphic>
          <a:graphicData uri="http://schemas.openxmlformats.org/drawingml/2006/table">
            <a:tbl>
              <a:tblPr firstRow="1" bandRow="1">
                <a:tableStyleId>{5C22544A-7EE6-4342-B048-85BDC9FD1C3A}</a:tableStyleId>
              </a:tblPr>
              <a:tblGrid>
                <a:gridCol w="1626870"/>
                <a:gridCol w="2216785"/>
                <a:gridCol w="1205230"/>
                <a:gridCol w="2357120"/>
                <a:gridCol w="1604010"/>
              </a:tblGrid>
              <a:tr h="421640">
                <a:tc>
                  <a:txBody>
                    <a:bodyPr/>
                    <a:lstStyle/>
                    <a:p>
                      <a:pPr indent="0" algn="ctr">
                        <a:buNone/>
                      </a:pPr>
                      <a:r>
                        <a:rPr lang="zh-CN" sz="1200" b="1">
                          <a:solidFill>
                            <a:srgbClr val="000000"/>
                          </a:solidFill>
                          <a:ea typeface="微软雅黑" panose="020B0503020204020204" pitchFamily="34" charset="-122"/>
                        </a:rPr>
                        <a:t>黄为波</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陈子卿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江亮儒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蔡峰</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苏雨豪</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820">
                <a:tc>
                  <a:txBody>
                    <a:bodyPr/>
                    <a:lstStyle/>
                    <a:p>
                      <a:pPr indent="0" algn="ctr">
                        <a:buNone/>
                      </a:pPr>
                      <a:r>
                        <a:rPr lang="zh-CN" sz="1200" b="1">
                          <a:solidFill>
                            <a:srgbClr val="000000"/>
                          </a:solidFill>
                          <a:ea typeface="微软雅黑" panose="020B0503020204020204" pitchFamily="34" charset="-122"/>
                        </a:rPr>
                        <a:t>采用需求工程项目计划模板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成本管理计划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可行性分析报告起草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人力资源管理计划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需求工程项目计划甘特图与wbs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质量保证计划编写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修改人力资源管理部分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需求工程项目计划PPT起草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697865">
                <a:tc>
                  <a:txBody>
                    <a:bodyPr/>
                    <a:lstStyle/>
                    <a:p>
                      <a:pPr indent="0" algn="ctr">
                        <a:buNone/>
                      </a:pPr>
                      <a:r>
                        <a:rPr lang="zh-CN" sz="1200" b="1">
                          <a:solidFill>
                            <a:srgbClr val="000000"/>
                          </a:solidFill>
                          <a:ea typeface="微软雅黑" panose="020B0503020204020204" pitchFamily="34" charset="-122"/>
                        </a:rPr>
                        <a:t>整合并检查需求工程项目计划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项目章程的编写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3550">
                <a:tc>
                  <a:txBody>
                    <a:bodyPr/>
                    <a:lstStyle/>
                    <a:p>
                      <a:pPr indent="0" algn="ctr">
                        <a:buNone/>
                      </a:pPr>
                      <a:r>
                        <a:rPr lang="zh-CN" sz="1200" b="1">
                          <a:solidFill>
                            <a:srgbClr val="000000"/>
                          </a:solidFill>
                          <a:ea typeface="微软雅黑" panose="020B0503020204020204" pitchFamily="34" charset="-122"/>
                        </a:rPr>
                        <a:t>需求计划的项目概述错误信息修改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修改需求工程项目计划目录</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修改可行性分析报告增加SWOT分析</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根据预评审对“人员配置管理计划”以及“干系人手册”进行修改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5455">
                <a:tc>
                  <a:txBody>
                    <a:bodyPr/>
                    <a:lstStyle/>
                    <a:p>
                      <a:pPr indent="0" algn="ctr">
                        <a:buNone/>
                      </a:pPr>
                      <a:r>
                        <a:rPr lang="zh-CN" sz="1200" b="1">
                          <a:solidFill>
                            <a:srgbClr val="000000"/>
                          </a:solidFill>
                          <a:ea typeface="微软雅黑" panose="020B0503020204020204" pitchFamily="34" charset="-122"/>
                        </a:rPr>
                        <a:t>增加并细化了技术可行性分析的有关内容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风险管理计划修改，新增采购计划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修改项目章程的批准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修改wbs项目收尾部分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673100">
                <a:tc>
                  <a:txBody>
                    <a:bodyPr/>
                    <a:lstStyle/>
                    <a:p>
                      <a:pPr indent="0" algn="ctr">
                        <a:buNone/>
                      </a:pPr>
                      <a:r>
                        <a:rPr lang="zh-CN" sz="1200" b="1">
                          <a:solidFill>
                            <a:srgbClr val="000000"/>
                          </a:solidFill>
                          <a:ea typeface="微软雅黑" panose="020B0503020204020204" pitchFamily="34" charset="-122"/>
                        </a:rPr>
                        <a:t>在需求工程项目计划增加范围、时间、质量管理计划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修改干系人手册与沟通管理计划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修改风险管理计划以及预算</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820">
                <a:tc>
                  <a:txBody>
                    <a:bodyPr/>
                    <a:lstStyle/>
                    <a:p>
                      <a:pPr indent="0" algn="ctr">
                        <a:buNone/>
                      </a:pPr>
                      <a:r>
                        <a:rPr lang="zh-CN" sz="1200" b="1">
                          <a:solidFill>
                            <a:srgbClr val="000000"/>
                          </a:solidFill>
                          <a:ea typeface="微软雅黑" panose="020B0503020204020204" pitchFamily="34" charset="-122"/>
                        </a:rPr>
                        <a:t>根据评审修改wbs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en-US" altLang="zh-CN" sz="1200" b="1">
                          <a:solidFill>
                            <a:srgbClr val="000000"/>
                          </a:solidFill>
                          <a:latin typeface="微软雅黑" panose="020B0503020204020204" pitchFamily="34" charset="-122"/>
                          <a:ea typeface="微软雅黑" panose="020B0503020204020204" pitchFamily="34" charset="-122"/>
                        </a:rPr>
                        <a:t>97</a:t>
                      </a:r>
                      <a:endParaRPr lang="en-US" altLang="zh-CN"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95</a:t>
                      </a: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96</a:t>
                      </a: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94</a:t>
                      </a: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93</a:t>
                      </a: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gridCol w="2049145"/>
                <a:gridCol w="3168015"/>
                <a:gridCol w="1623060"/>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理四504</a:t>
                      </a:r>
                      <a:endParaRPr lang="en-US" sz="1800" kern="100" dirty="0">
                        <a:effectLst/>
                        <a:latin typeface="+mn-ea"/>
                        <a:ea typeface="+mn-ea"/>
                        <a:cs typeface="Times New Roman" panose="02020603050405020304" pitchFamily="18" charset="0"/>
                      </a:endParaRPr>
                    </a:p>
                  </a:txBody>
                  <a:tcPr marL="68580" marR="68580" marT="0" marB="0" anchor="ctr"/>
                </a:tc>
              </a:tr>
              <a:tr h="663575">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13071858629</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houhl@zucc.edu.cn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理四</a:t>
                      </a:r>
                      <a:r>
                        <a:rPr lang="en-US" altLang="zh-CN" sz="1800" kern="100" dirty="0">
                          <a:effectLst/>
                          <a:latin typeface="+mn-ea"/>
                          <a:ea typeface="+mn-ea"/>
                          <a:cs typeface="Times New Roman" panose="02020603050405020304" pitchFamily="18" charset="0"/>
                        </a:rPr>
                        <a:t>501</a:t>
                      </a:r>
                      <a:endParaRPr lang="en-US" sz="1800" kern="100" dirty="0">
                        <a:effectLst/>
                        <a:latin typeface="+mn-ea"/>
                        <a:ea typeface="+mn-ea"/>
                        <a:cs typeface="Times New Roman" panose="02020603050405020304" pitchFamily="18" charset="0"/>
                      </a:endParaRPr>
                    </a:p>
                  </a:txBody>
                  <a:tcPr marL="68580" marR="68580" marT="0" marB="0" anchor="ctr"/>
                </a:tc>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endParaRPr lang="zh-CN" altLang="en-US"/>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考评</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表 1"/>
          <p:cNvGraphicFramePr/>
          <p:nvPr/>
        </p:nvGraphicFramePr>
        <p:xfrm>
          <a:off x="7258413" y="-1178718"/>
          <a:ext cx="4932000" cy="5184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图表 5"/>
          <p:cNvGraphicFramePr/>
          <p:nvPr/>
        </p:nvGraphicFramePr>
        <p:xfrm>
          <a:off x="2638822" y="3141762"/>
          <a:ext cx="4932000" cy="518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title="总评：97"/>
          <p:cNvGraphicFramePr>
            <a:graphicFrameLocks noChangeAspect="1"/>
          </p:cNvGraphicFramePr>
          <p:nvPr/>
        </p:nvGraphicFramePr>
        <p:xfrm>
          <a:off x="2638822" y="-1106710"/>
          <a:ext cx="4931697" cy="51845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nvGraphicFramePr>
        <p:xfrm>
          <a:off x="5015086" y="944557"/>
          <a:ext cx="4932000" cy="518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p:cNvGraphicFramePr/>
          <p:nvPr/>
        </p:nvGraphicFramePr>
        <p:xfrm>
          <a:off x="7258413" y="3229534"/>
          <a:ext cx="4932000" cy="51840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4842197" y="479777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endParaRPr lang="zh-CN" altLang="en-US" sz="2800" b="1">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gridCol w="2031736"/>
                <a:gridCol w="2031736"/>
                <a:gridCol w="2031736"/>
              </a:tblGrid>
              <a:tr h="370840">
                <a:tc>
                  <a:txBody>
                    <a:bodyPr/>
                    <a:lstStyle/>
                    <a:p>
                      <a:r>
                        <a:rPr lang="zh-CN" altLang="en-US" dirty="0"/>
                        <a:t>姓名</a:t>
                      </a:r>
                      <a:endParaRPr lang="zh-CN" altLang="en-US" dirty="0"/>
                    </a:p>
                  </a:txBody>
                  <a:tcPr/>
                </a:tc>
                <a:tc>
                  <a:txBody>
                    <a:bodyPr/>
                    <a:lstStyle/>
                    <a:p>
                      <a:r>
                        <a:rPr lang="zh-CN" altLang="en-US" dirty="0"/>
                        <a:t>学号</a:t>
                      </a:r>
                      <a:endParaRPr lang="zh-CN" altLang="en-US" dirty="0"/>
                    </a:p>
                  </a:txBody>
                  <a:tcPr/>
                </a:tc>
                <a:tc>
                  <a:txBody>
                    <a:bodyPr/>
                    <a:lstStyle/>
                    <a:p>
                      <a:r>
                        <a:rPr lang="zh-CN" altLang="en-US" dirty="0"/>
                        <a:t>联系方式</a:t>
                      </a:r>
                      <a:endParaRPr lang="zh-CN" altLang="en-US" dirty="0"/>
                    </a:p>
                  </a:txBody>
                  <a:tcPr/>
                </a:tc>
                <a:tc>
                  <a:txBody>
                    <a:bodyPr/>
                    <a:lstStyle/>
                    <a:p>
                      <a:r>
                        <a:rPr lang="zh-CN" altLang="en-US" dirty="0"/>
                        <a:t>邮箱</a:t>
                      </a:r>
                      <a:endParaRPr lang="zh-CN" altLang="en-US" dirty="0"/>
                    </a:p>
                  </a:txBody>
                  <a:tcPr/>
                </a:tc>
              </a:tr>
              <a:tr h="370840">
                <a:tc>
                  <a:txBody>
                    <a:bodyPr/>
                    <a:lstStyle/>
                    <a:p>
                      <a:r>
                        <a:rPr lang="zh-CN" altLang="en-US" dirty="0"/>
                        <a:t>黄为波</a:t>
                      </a:r>
                      <a:endParaRPr lang="zh-CN" altLang="en-US" dirty="0"/>
                    </a:p>
                  </a:txBody>
                  <a:tcPr/>
                </a:tc>
                <a:tc>
                  <a:txBody>
                    <a:bodyPr/>
                    <a:lstStyle/>
                    <a:p>
                      <a:r>
                        <a:rPr lang="en-US" altLang="zh-CN" dirty="0"/>
                        <a:t>31601351</a:t>
                      </a:r>
                      <a:endParaRPr lang="zh-CN" altLang="en-US" dirty="0"/>
                    </a:p>
                  </a:txBody>
                  <a:tcPr/>
                </a:tc>
                <a:tc>
                  <a:txBody>
                    <a:bodyPr/>
                    <a:lstStyle/>
                    <a:p>
                      <a:r>
                        <a:rPr lang="en-US" altLang="zh-CN" dirty="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31601351.stu.zucc.edu.cn</a:t>
                      </a:r>
                      <a:endParaRPr lang="zh-CN" altLang="en-US" dirty="0"/>
                    </a:p>
                  </a:txBody>
                  <a:tcPr/>
                </a:tc>
              </a:tr>
              <a:tr h="370840">
                <a:tc>
                  <a:txBody>
                    <a:bodyPr/>
                    <a:lstStyle/>
                    <a:p>
                      <a:r>
                        <a:rPr lang="zh-CN" altLang="en-US" dirty="0"/>
                        <a:t>江亮儒</a:t>
                      </a:r>
                      <a:endParaRPr lang="zh-CN" altLang="en-US" dirty="0"/>
                    </a:p>
                  </a:txBody>
                  <a:tcPr/>
                </a:tc>
                <a:tc>
                  <a:txBody>
                    <a:bodyPr/>
                    <a:lstStyle/>
                    <a:p>
                      <a:r>
                        <a:rPr lang="en-US" altLang="zh-CN" dirty="0"/>
                        <a:t>31601352</a:t>
                      </a:r>
                      <a:endParaRPr lang="zh-CN" altLang="en-US" dirty="0"/>
                    </a:p>
                  </a:txBody>
                  <a:tcPr/>
                </a:tc>
                <a:tc>
                  <a:txBody>
                    <a:bodyPr/>
                    <a:lstStyle/>
                    <a:p>
                      <a:r>
                        <a:rPr lang="en-US" altLang="zh-CN" dirty="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31601352.stu.zucc.edu.cn</a:t>
                      </a:r>
                      <a:endParaRPr lang="zh-CN" altLang="en-US" dirty="0"/>
                    </a:p>
                  </a:txBody>
                  <a:tcPr/>
                </a:tc>
              </a:tr>
              <a:tr h="370840">
                <a:tc>
                  <a:txBody>
                    <a:bodyPr/>
                    <a:lstStyle/>
                    <a:p>
                      <a:r>
                        <a:rPr lang="zh-CN" altLang="en-US" dirty="0"/>
                        <a:t>陈子卿</a:t>
                      </a:r>
                      <a:endParaRPr lang="zh-CN" altLang="en-US" dirty="0"/>
                    </a:p>
                  </a:txBody>
                  <a:tcPr/>
                </a:tc>
                <a:tc>
                  <a:txBody>
                    <a:bodyPr/>
                    <a:lstStyle/>
                    <a:p>
                      <a:r>
                        <a:rPr lang="en-US" altLang="zh-CN" dirty="0"/>
                        <a:t>31601347</a:t>
                      </a:r>
                      <a:endParaRPr lang="zh-CN" altLang="en-US" dirty="0"/>
                    </a:p>
                  </a:txBody>
                  <a:tcPr/>
                </a:tc>
                <a:tc>
                  <a:txBody>
                    <a:bodyPr/>
                    <a:lstStyle/>
                    <a:p>
                      <a:r>
                        <a:rPr lang="en-US" altLang="zh-CN" dirty="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31601347.stu.zucc.edu.cn</a:t>
                      </a:r>
                      <a:endParaRPr lang="zh-CN" altLang="en-US" dirty="0"/>
                    </a:p>
                  </a:txBody>
                  <a:tcPr/>
                </a:tc>
              </a:tr>
              <a:tr h="370840">
                <a:tc>
                  <a:txBody>
                    <a:bodyPr/>
                    <a:lstStyle/>
                    <a:p>
                      <a:r>
                        <a:rPr lang="zh-CN" altLang="en-US" dirty="0"/>
                        <a:t>蔡峰</a:t>
                      </a:r>
                      <a:endParaRPr lang="zh-CN" altLang="en-US" dirty="0"/>
                    </a:p>
                  </a:txBody>
                  <a:tcPr/>
                </a:tc>
                <a:tc>
                  <a:txBody>
                    <a:bodyPr/>
                    <a:lstStyle/>
                    <a:p>
                      <a:r>
                        <a:rPr lang="en-US" altLang="zh-CN" dirty="0"/>
                        <a:t>31601344</a:t>
                      </a:r>
                      <a:endParaRPr lang="zh-CN" altLang="en-US" dirty="0"/>
                    </a:p>
                  </a:txBody>
                  <a:tcPr/>
                </a:tc>
                <a:tc>
                  <a:txBody>
                    <a:bodyPr/>
                    <a:lstStyle/>
                    <a:p>
                      <a:r>
                        <a:rPr lang="en-US" altLang="zh-CN" dirty="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31601344.stu.zucc.edu.cn</a:t>
                      </a:r>
                      <a:endParaRPr lang="zh-CN" altLang="en-US" dirty="0"/>
                    </a:p>
                  </a:txBody>
                  <a:tcPr/>
                </a:tc>
              </a:tr>
              <a:tr h="370840">
                <a:tc>
                  <a:txBody>
                    <a:bodyPr/>
                    <a:lstStyle/>
                    <a:p>
                      <a:r>
                        <a:rPr lang="zh-CN" altLang="en-US" dirty="0"/>
                        <a:t>苏雨豪</a:t>
                      </a:r>
                      <a:endParaRPr lang="zh-CN" altLang="en-US" dirty="0"/>
                    </a:p>
                  </a:txBody>
                  <a:tcPr/>
                </a:tc>
                <a:tc>
                  <a:txBody>
                    <a:bodyPr/>
                    <a:lstStyle/>
                    <a:p>
                      <a:r>
                        <a:rPr lang="en-US" altLang="zh-CN" dirty="0"/>
                        <a:t>31501166</a:t>
                      </a:r>
                      <a:endParaRPr lang="zh-CN" altLang="en-US" dirty="0"/>
                    </a:p>
                  </a:txBody>
                  <a:tcPr/>
                </a:tc>
                <a:tc>
                  <a:txBody>
                    <a:bodyPr/>
                    <a:lstStyle/>
                    <a:p>
                      <a:r>
                        <a:rPr lang="en-US" altLang="zh-CN" dirty="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31501166.stu.zucc.edu.cn</a:t>
                      </a:r>
                      <a:endParaRPr lang="zh-CN" altLang="en-US" dirty="0"/>
                    </a:p>
                  </a:txBody>
                  <a:tcPr/>
                </a:tc>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项目章程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50590" y="1053530"/>
            <a:ext cx="5682007" cy="5352812"/>
          </a:xfrm>
          <a:prstGeom prst="rect">
            <a:avLst/>
          </a:prstGeom>
        </p:spPr>
      </p:pic>
      <p:pic>
        <p:nvPicPr>
          <p:cNvPr id="5" name="图片 4"/>
          <p:cNvPicPr>
            <a:picLocks noChangeAspect="1"/>
          </p:cNvPicPr>
          <p:nvPr/>
        </p:nvPicPr>
        <p:blipFill>
          <a:blip r:embed="rId2"/>
          <a:stretch>
            <a:fillRect/>
          </a:stretch>
        </p:blipFill>
        <p:spPr>
          <a:xfrm>
            <a:off x="5951190" y="1065124"/>
            <a:ext cx="6135786" cy="5624660"/>
          </a:xfrm>
          <a:prstGeom prst="rect">
            <a:avLst/>
          </a:prstGeom>
        </p:spPr>
      </p:pic>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58702" y="1826542"/>
          <a:ext cx="9865095" cy="4858657"/>
        </p:xfrm>
        <a:graphic>
          <a:graphicData uri="http://schemas.openxmlformats.org/drawingml/2006/table">
            <a:tbl>
              <a:tblPr firstRow="1" firstCol="1" bandRow="1"/>
              <a:tblGrid>
                <a:gridCol w="3288365"/>
                <a:gridCol w="3288365"/>
                <a:gridCol w="3288365"/>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8257">
                <a:tc vMerge="1">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分析（安卓版本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r>
              <a:rPr lang="en-US" altLang="zh-CN" sz="2665" dirty="0">
                <a:solidFill>
                  <a:srgbClr val="183A5D"/>
                </a:solidFill>
                <a:latin typeface="微软雅黑" panose="020B0503020204020204" pitchFamily="34" charset="-122"/>
                <a:ea typeface="微软雅黑" panose="020B0503020204020204" pitchFamily="34" charset="-122"/>
              </a:rPr>
              <a:t>IOS</a:t>
            </a:r>
            <a:r>
              <a:rPr lang="zh-CN" altLang="en-US" sz="2665" dirty="0">
                <a:solidFill>
                  <a:srgbClr val="183A5D"/>
                </a:solidFill>
                <a:latin typeface="微软雅黑" panose="020B0503020204020204" pitchFamily="34" charset="-122"/>
                <a:ea typeface="微软雅黑" panose="020B0503020204020204" pitchFamily="34" charset="-122"/>
              </a:rPr>
              <a:t>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8055</Words>
  <Application>WPS 演示</Application>
  <PresentationFormat>自定义</PresentationFormat>
  <Paragraphs>1580</Paragraphs>
  <Slides>41</Slides>
  <Notes>10</Notes>
  <HiddenSlides>0</HiddenSlides>
  <MMClips>2</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41</vt:i4>
      </vt:variant>
    </vt:vector>
  </HeadingPairs>
  <TitlesOfParts>
    <vt:vector size="57" baseType="lpstr">
      <vt:lpstr>Arial</vt:lpstr>
      <vt:lpstr>宋体</vt:lpstr>
      <vt:lpstr>Wingdings</vt:lpstr>
      <vt:lpstr>微软雅黑</vt:lpstr>
      <vt:lpstr>Tahoma</vt:lpstr>
      <vt:lpstr>Eras Bold ITC</vt:lpstr>
      <vt:lpstr>+中文标题</vt:lpstr>
      <vt:lpstr>Arial Unicode MS</vt:lpstr>
      <vt:lpstr>Times New Roman</vt:lpstr>
      <vt:lpstr>Calibri</vt:lpstr>
      <vt:lpstr>Segoe Print</vt:lpstr>
      <vt:lpstr>Calibri</vt:lpstr>
      <vt:lpstr>Times New Roman</vt:lpstr>
      <vt:lpstr>Cambria</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User</cp:lastModifiedBy>
  <cp:revision>323</cp:revision>
  <dcterms:created xsi:type="dcterms:W3CDTF">2015-04-23T03:04:00Z</dcterms:created>
  <dcterms:modified xsi:type="dcterms:W3CDTF">2018-12-14T09:40:08Z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y fmtid="{D5CDD505-2E9C-101B-9397-08002B2CF9AE}" pid="3" name="KSORubyTemplateID">
    <vt:lpwstr>13</vt:lpwstr>
  </property>
</Properties>
</file>