
<file path=[Content_Types].xml><?xml version="1.0" encoding="utf-8"?>
<Types xmlns="http://schemas.openxmlformats.org/package/2006/content-types">
  <Default Extension="mp3" ContentType="audio/mpe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70" r:id="rId2"/>
    <p:sldId id="411" r:id="rId3"/>
    <p:sldId id="476" r:id="rId4"/>
    <p:sldId id="558" r:id="rId5"/>
    <p:sldId id="475" r:id="rId6"/>
    <p:sldId id="560" r:id="rId7"/>
    <p:sldId id="557" r:id="rId8"/>
    <p:sldId id="539" r:id="rId9"/>
    <p:sldId id="540" r:id="rId10"/>
    <p:sldId id="541" r:id="rId11"/>
    <p:sldId id="542" r:id="rId12"/>
    <p:sldId id="478" r:id="rId13"/>
    <p:sldId id="479" r:id="rId14"/>
    <p:sldId id="543" r:id="rId15"/>
    <p:sldId id="480" r:id="rId16"/>
    <p:sldId id="544" r:id="rId17"/>
    <p:sldId id="547" r:id="rId18"/>
    <p:sldId id="548" r:id="rId19"/>
    <p:sldId id="485" r:id="rId20"/>
    <p:sldId id="549" r:id="rId21"/>
    <p:sldId id="481" r:id="rId22"/>
    <p:sldId id="551" r:id="rId23"/>
    <p:sldId id="482" r:id="rId24"/>
    <p:sldId id="552" r:id="rId25"/>
    <p:sldId id="553" r:id="rId26"/>
    <p:sldId id="554" r:id="rId27"/>
    <p:sldId id="555" r:id="rId28"/>
    <p:sldId id="556" r:id="rId29"/>
    <p:sldId id="559" r:id="rId30"/>
    <p:sldId id="561" r:id="rId31"/>
    <p:sldId id="455" r:id="rId32"/>
    <p:sldId id="451" r:id="rId33"/>
    <p:sldId id="436" r:id="rId34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5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4414" autoAdjust="0"/>
  </p:normalViewPr>
  <p:slideViewPr>
    <p:cSldViewPr>
      <p:cViewPr varScale="1">
        <p:scale>
          <a:sx n="97" d="100"/>
          <a:sy n="97" d="100"/>
        </p:scale>
        <p:origin x="930" y="78"/>
      </p:cViewPr>
      <p:guideLst>
        <p:guide orient="horz" pos="2160"/>
        <p:guide orient="horz" pos="385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1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8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58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85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4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6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29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48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84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3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3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2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13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0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5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10289962" cy="1600422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软件工程</a:t>
            </a:r>
            <a:r>
              <a:rPr lang="zh-CN" altLang="en-US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系列课程教学辅助网站</a:t>
            </a:r>
          </a:p>
          <a:p>
            <a:pPr algn="l"/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软件需求规格说明书</a:t>
            </a:r>
            <a:r>
              <a:rPr lang="en-US" altLang="zh-CN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4939986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学生代表确认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1687970"/>
            <a:ext cx="6536620" cy="46049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1694056"/>
            <a:ext cx="4320480" cy="25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727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管理员代表确认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1692534"/>
            <a:ext cx="6545769" cy="47281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1692534"/>
            <a:ext cx="7560840" cy="19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577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需求获取及确认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18" y="765498"/>
            <a:ext cx="7560840" cy="597104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76" y="875193"/>
            <a:ext cx="3181350" cy="544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1742" y="1046605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99462" y="5734050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202092" y="1773610"/>
            <a:ext cx="4572000" cy="5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原型制作工具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墨刀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1269" y="1127351"/>
            <a:ext cx="3168352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76508" y="6238106"/>
            <a:ext cx="3913905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详见界面原型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—Web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918" y="1636140"/>
            <a:ext cx="8568952" cy="4407500"/>
          </a:xfrm>
          <a:prstGeom prst="rect">
            <a:avLst/>
          </a:prstGeom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237030" y="1917626"/>
            <a:ext cx="4572000" cy="91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原型制作工具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RP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18612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598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需求用例（用例描述）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6" y="362885"/>
            <a:ext cx="5275306" cy="608402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详见用例描述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0" y="1053530"/>
            <a:ext cx="2257425" cy="522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3" y="1053530"/>
            <a:ext cx="2276475" cy="57150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需求用例（用例图）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详见用例图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1341562"/>
            <a:ext cx="10153128" cy="44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5396"/>
      </p:ext>
    </p:extLst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需求用例（非功能需求）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598" y="1485578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性能需求：</a:t>
            </a:r>
            <a:endParaRPr lang="en-US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人同时在线，每个页面的平均反应时间不超过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秒</a:t>
            </a:r>
          </a:p>
          <a:p>
            <a:pPr>
              <a:spcAft>
                <a:spcPts val="0"/>
              </a:spcAft>
            </a:pP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300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人同时上传或下载资源，对于资源的传输要对客户端进行限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可用性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网站每天平均工作时间在至少</a:t>
            </a:r>
            <a:r>
              <a:rPr lang="en-US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小时（</a:t>
            </a:r>
            <a:r>
              <a:rPr lang="en-US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点）工作状态下，必须确保网站的正常稳定运行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安全性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为了确保安全性，要求</a:t>
            </a:r>
            <a:r>
              <a:rPr lang="zh-CN" altLang="zh-CN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>
                <a:latin typeface="宋体" panose="02010600030101010101" pitchFamily="2" charset="-122"/>
                <a:cs typeface="宋体" panose="02010600030101010101" pitchFamily="2" charset="-122"/>
              </a:rPr>
              <a:t>注册</a:t>
            </a:r>
            <a:r>
              <a:rPr lang="zh-CN" altLang="en-US" sz="2000" dirty="0" smtClean="0">
                <a:latin typeface="宋体" panose="02010600030101010101" pitchFamily="2" charset="-122"/>
                <a:cs typeface="宋体" panose="02010600030101010101" pitchFamily="2" charset="-122"/>
              </a:rPr>
              <a:t>时必须实名认证</a:t>
            </a:r>
            <a:endParaRPr lang="en-US" altLang="zh-CN" sz="200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应急</a:t>
            </a:r>
            <a:r>
              <a:rPr lang="zh-CN" altLang="zh-CN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kern="1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dirty="0">
                <a:latin typeface="宋体" panose="02010600030101010101" pitchFamily="2" charset="-122"/>
                <a:cs typeface="宋体" panose="02010600030101010101" pitchFamily="2" charset="-122"/>
              </a:rPr>
              <a:t>定期自动或者手动备份全站数据，并能恢复</a:t>
            </a:r>
          </a:p>
          <a:p>
            <a:endParaRPr lang="zh-CN" altLang="zh-CN" sz="2400" kern="1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37207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优先级打分）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781628"/>
            <a:ext cx="109728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2574"/>
      </p:ext>
    </p:extLst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QFD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优先级打分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661467"/>
            <a:ext cx="7720227" cy="40044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57" y="2277666"/>
            <a:ext cx="7344816" cy="44319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622" y="5797340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详见优先级打分表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776538" y="25964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04152" y="259747"/>
            <a:ext cx="2198943" cy="511810"/>
            <a:chOff x="6315199" y="2492728"/>
            <a:chExt cx="3930831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62610" y="2540844"/>
              <a:ext cx="3883420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Vision&amp;Scope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077142" y="816948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02958" y="8169557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-4830260" y="799584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4104444" y="7995919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54" name="圆角矩形 53"/>
          <p:cNvSpPr/>
          <p:nvPr/>
        </p:nvSpPr>
        <p:spPr>
          <a:xfrm>
            <a:off x="3776538" y="982852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4604152" y="982957"/>
            <a:ext cx="2253920" cy="511810"/>
            <a:chOff x="6315199" y="2492728"/>
            <a:chExt cx="4029108" cy="511504"/>
          </a:xfrm>
        </p:grpSpPr>
        <p:sp>
          <p:nvSpPr>
            <p:cNvPr id="56" name="圆角矩形 5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780120" y="2532782"/>
              <a:ext cx="356418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用户群分类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3776538" y="175834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4604152" y="1758452"/>
            <a:ext cx="2303225" cy="511810"/>
            <a:chOff x="6315199" y="2492728"/>
            <a:chExt cx="4117245" cy="511504"/>
          </a:xfrm>
        </p:grpSpPr>
        <p:sp>
          <p:nvSpPr>
            <p:cNvPr id="60" name="圆角矩形 5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379837" y="252289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需求获取及确认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776538" y="2511438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604152" y="2511544"/>
            <a:ext cx="2620075" cy="511810"/>
            <a:chOff x="6315199" y="2492729"/>
            <a:chExt cx="4683646" cy="511504"/>
          </a:xfrm>
        </p:grpSpPr>
        <p:sp>
          <p:nvSpPr>
            <p:cNvPr id="64" name="圆角矩形 63"/>
            <p:cNvSpPr/>
            <p:nvPr/>
          </p:nvSpPr>
          <p:spPr>
            <a:xfrm>
              <a:off x="6315199" y="2492729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946238" y="2529935"/>
              <a:ext cx="4052607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界面原型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圆角矩形 65"/>
          <p:cNvSpPr/>
          <p:nvPr/>
        </p:nvSpPr>
        <p:spPr>
          <a:xfrm>
            <a:off x="3776538" y="328287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604152" y="3282980"/>
            <a:ext cx="2620075" cy="511810"/>
            <a:chOff x="6315199" y="2492728"/>
            <a:chExt cx="4683646" cy="511504"/>
          </a:xfrm>
        </p:grpSpPr>
        <p:sp>
          <p:nvSpPr>
            <p:cNvPr id="68" name="圆角矩形 6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946238" y="2517944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3791583" y="4082393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4583038" y="4062348"/>
            <a:ext cx="2639768" cy="511810"/>
            <a:chOff x="6315199" y="2492728"/>
            <a:chExt cx="4718849" cy="511504"/>
          </a:xfrm>
        </p:grpSpPr>
        <p:sp>
          <p:nvSpPr>
            <p:cNvPr id="72" name="圆角矩形 7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81441" y="2538513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数据字典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3776538" y="4912045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604152" y="4912150"/>
            <a:ext cx="2405986" cy="511810"/>
            <a:chOff x="6315199" y="2492728"/>
            <a:chExt cx="4300940" cy="511504"/>
          </a:xfrm>
        </p:grpSpPr>
        <p:sp>
          <p:nvSpPr>
            <p:cNvPr id="76" name="圆角矩形 7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563532" y="2532887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需求冲突处理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768772" y="994054"/>
            <a:ext cx="2472169" cy="511810"/>
            <a:chOff x="6315199" y="2492728"/>
            <a:chExt cx="4419249" cy="511504"/>
          </a:xfrm>
        </p:grpSpPr>
        <p:sp>
          <p:nvSpPr>
            <p:cNvPr id="84" name="圆角矩形 8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非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功能性需求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圆角矩形 85"/>
          <p:cNvSpPr/>
          <p:nvPr/>
        </p:nvSpPr>
        <p:spPr>
          <a:xfrm>
            <a:off x="7679382" y="259537"/>
            <a:ext cx="544750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8543478" y="259642"/>
            <a:ext cx="2612991" cy="511810"/>
            <a:chOff x="6315199" y="2492728"/>
            <a:chExt cx="4670983" cy="511504"/>
          </a:xfrm>
        </p:grpSpPr>
        <p:sp>
          <p:nvSpPr>
            <p:cNvPr id="88" name="圆角矩形 8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933575" y="2547845"/>
              <a:ext cx="4052607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图例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7678929" y="1005650"/>
            <a:ext cx="83322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8768772" y="1765856"/>
            <a:ext cx="2472169" cy="511810"/>
            <a:chOff x="6315199" y="2492728"/>
            <a:chExt cx="4419249" cy="511504"/>
          </a:xfrm>
        </p:grpSpPr>
        <p:sp>
          <p:nvSpPr>
            <p:cNvPr id="96" name="圆角矩形 9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379837" y="2522897"/>
              <a:ext cx="4354611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测试用例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圆角矩形 97"/>
          <p:cNvSpPr/>
          <p:nvPr/>
        </p:nvSpPr>
        <p:spPr>
          <a:xfrm>
            <a:off x="7713738" y="1758347"/>
            <a:ext cx="80213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8799854" y="3285778"/>
            <a:ext cx="2472169" cy="511810"/>
            <a:chOff x="6315199" y="2492728"/>
            <a:chExt cx="4419249" cy="511504"/>
          </a:xfrm>
        </p:grpSpPr>
        <p:sp>
          <p:nvSpPr>
            <p:cNvPr id="100" name="圆角矩形 9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组内评审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圆角矩形 101"/>
          <p:cNvSpPr/>
          <p:nvPr/>
        </p:nvSpPr>
        <p:spPr>
          <a:xfrm>
            <a:off x="7735251" y="3285778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807613" y="4077866"/>
            <a:ext cx="2472169" cy="511810"/>
            <a:chOff x="6315199" y="2492728"/>
            <a:chExt cx="4419249" cy="511504"/>
          </a:xfrm>
        </p:grpSpPr>
        <p:sp>
          <p:nvSpPr>
            <p:cNvPr id="104" name="圆角矩形 10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圆角矩形 105"/>
          <p:cNvSpPr/>
          <p:nvPr/>
        </p:nvSpPr>
        <p:spPr>
          <a:xfrm>
            <a:off x="7735252" y="4934103"/>
            <a:ext cx="794378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14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8807613" y="4934208"/>
            <a:ext cx="2472169" cy="511810"/>
            <a:chOff x="6315199" y="2492728"/>
            <a:chExt cx="4419249" cy="511504"/>
          </a:xfrm>
        </p:grpSpPr>
        <p:sp>
          <p:nvSpPr>
            <p:cNvPr id="108" name="圆角矩形 10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圆角矩形 109"/>
          <p:cNvSpPr/>
          <p:nvPr/>
        </p:nvSpPr>
        <p:spPr>
          <a:xfrm>
            <a:off x="7751390" y="4085620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768772" y="2493690"/>
            <a:ext cx="2472169" cy="511810"/>
            <a:chOff x="6315199" y="2492728"/>
            <a:chExt cx="4419249" cy="511504"/>
          </a:xfrm>
        </p:grpSpPr>
        <p:sp>
          <p:nvSpPr>
            <p:cNvPr id="80" name="圆角矩形 7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79837" y="2522897"/>
              <a:ext cx="4354611" cy="4306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用户手册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7739721" y="2493690"/>
            <a:ext cx="794379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6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6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60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5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60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6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1" dur="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600"/>
                            </p:stCondLst>
                            <p:childTnLst>
                              <p:par>
                                <p:cTn id="13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76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44" dur="7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600"/>
                            </p:stCondLst>
                            <p:childTnLst>
                              <p:par>
                                <p:cTn id="1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6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57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600"/>
                            </p:stCondLst>
                            <p:childTnLst>
                              <p:par>
                                <p:cTn id="15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16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70" dur="7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600"/>
                            </p:stCondLst>
                            <p:childTnLst>
                              <p:par>
                                <p:cTn id="1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36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83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4600"/>
                            </p:stCondLst>
                            <p:childTnLst>
                              <p:par>
                                <p:cTn id="18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6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96" dur="7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6600"/>
                            </p:stCondLst>
                            <p:childTnLst>
                              <p:par>
                                <p:cTn id="19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76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09" dur="7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8600"/>
                            </p:stCondLst>
                            <p:childTnLst>
                              <p:par>
                                <p:cTn id="2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54" grpId="0" bldLvl="0" animBg="1"/>
      <p:bldP spid="54" grpId="1" bldLvl="0" animBg="1"/>
      <p:bldP spid="54" grpId="2" bldLvl="0" animBg="1"/>
      <p:bldP spid="58" grpId="0" bldLvl="0" animBg="1"/>
      <p:bldP spid="58" grpId="1" bldLvl="0" animBg="1"/>
      <p:bldP spid="58" grpId="2" bldLvl="0" animBg="1"/>
      <p:bldP spid="62" grpId="0" bldLvl="0" animBg="1"/>
      <p:bldP spid="62" grpId="1" bldLvl="0" animBg="1"/>
      <p:bldP spid="62" grpId="2" bldLvl="0" animBg="1"/>
      <p:bldP spid="66" grpId="0" bldLvl="0" animBg="1"/>
      <p:bldP spid="66" grpId="1" bldLvl="0" animBg="1"/>
      <p:bldP spid="66" grpId="2" bldLvl="0" animBg="1"/>
      <p:bldP spid="70" grpId="0" bldLvl="0" animBg="1"/>
      <p:bldP spid="70" grpId="1" bldLvl="0" animBg="1"/>
      <p:bldP spid="70" grpId="2" bldLvl="0" animBg="1"/>
      <p:bldP spid="74" grpId="0" bldLvl="0" animBg="1"/>
      <p:bldP spid="74" grpId="1" bldLvl="0" animBg="1"/>
      <p:bldP spid="74" grpId="2" bldLvl="0" animBg="1"/>
      <p:bldP spid="86" grpId="0" bldLvl="0" animBg="1"/>
      <p:bldP spid="86" grpId="1" bldLvl="0" animBg="1"/>
      <p:bldP spid="86" grpId="2" bldLvl="0" animBg="1"/>
      <p:bldP spid="94" grpId="0" bldLvl="0" animBg="1"/>
      <p:bldP spid="94" grpId="1" bldLvl="0" animBg="1"/>
      <p:bldP spid="94" grpId="2" bldLvl="0" animBg="1"/>
      <p:bldP spid="98" grpId="0" bldLvl="0" animBg="1"/>
      <p:bldP spid="98" grpId="1" bldLvl="0" animBg="1"/>
      <p:bldP spid="98" grpId="2" bldLvl="0" animBg="1"/>
      <p:bldP spid="102" grpId="0" bldLvl="0" animBg="1"/>
      <p:bldP spid="102" grpId="1" bldLvl="0" animBg="1"/>
      <p:bldP spid="102" grpId="2" bldLvl="0" animBg="1"/>
      <p:bldP spid="106" grpId="0" bldLvl="0" animBg="1"/>
      <p:bldP spid="106" grpId="1" bldLvl="0" animBg="1"/>
      <p:bldP spid="106" grpId="2" bldLvl="0" animBg="1"/>
      <p:bldP spid="110" grpId="0" bldLvl="0" animBg="1"/>
      <p:bldP spid="110" grpId="1" bldLvl="0" animBg="1"/>
      <p:bldP spid="110" grpId="2" bldLvl="0" animBg="1"/>
      <p:bldP spid="82" grpId="0" bldLvl="0" animBg="1"/>
      <p:bldP spid="82" grpId="1" bldLvl="0" animBg="1"/>
      <p:bldP spid="82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需求用例（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0" y="779981"/>
            <a:ext cx="5953716" cy="432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1773610"/>
            <a:ext cx="5001988" cy="48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4064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62" y="1053530"/>
            <a:ext cx="5976664" cy="54291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详见数据字典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数据字典（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5606" y="6053012"/>
            <a:ext cx="2376264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1125538"/>
            <a:ext cx="887755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842934"/>
      </p:ext>
    </p:extLst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需求冲突处理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8"/>
          <p:cNvSpPr txBox="1"/>
          <p:nvPr/>
        </p:nvSpPr>
        <p:spPr>
          <a:xfrm>
            <a:off x="1486694" y="1341562"/>
            <a:ext cx="9300070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在召开</a:t>
            </a:r>
            <a:r>
              <a:rPr lang="en-US" alt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JAD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会议时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学生代表吕迪同学对答疑室的删除功能持有否定态度，认为已经结束的答疑室不能删除，这样有助于学生浏览历史记录，加强学习。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教师代表杨枨老师强烈坚持一定要有结束答疑室的删除，认为已经回答过的问题学生就应该铭记于心。</a:t>
            </a:r>
            <a:endParaRPr lang="en-US" alt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最终学生代表吕迪与教师代表杨枨达成一致的观点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认为已经结束的答疑室的删除功能是必要的。</a:t>
            </a:r>
            <a:endParaRPr lang="zh-CN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图例（对话框图）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详见对话框图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8" y="923997"/>
            <a:ext cx="5976664" cy="5242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084085" y="1269554"/>
            <a:ext cx="4091720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学生，教师用户编写文章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604886"/>
      </p:ext>
    </p:extLst>
  </p:cSld>
  <p:clrMapOvr>
    <a:masterClrMapping/>
  </p:clrMapOvr>
  <p:transition spd="slow" advClick="0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图例（顺序图）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9581" y="6166098"/>
            <a:ext cx="2710831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见顺序图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70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1364762"/>
            <a:ext cx="5400600" cy="438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67382" y="1269554"/>
            <a:ext cx="4091720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学生，教师用户编写文章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125711"/>
      </p:ext>
    </p:extLst>
  </p:cSld>
  <p:clrMapOvr>
    <a:masterClrMapping/>
  </p:clrMapOvr>
  <p:transition spd="slow" advClick="0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82" y="1125538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86694" y="167168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18851"/>
              </p:ext>
            </p:extLst>
          </p:nvPr>
        </p:nvGraphicFramePr>
        <p:xfrm>
          <a:off x="2710830" y="1773610"/>
          <a:ext cx="5774737" cy="1499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124">
                  <a:extLst>
                    <a:ext uri="{9D8B030D-6E8A-4147-A177-3AD203B41FA5}">
                      <a16:colId xmlns:a16="http://schemas.microsoft.com/office/drawing/2014/main" val="3294363003"/>
                    </a:ext>
                  </a:extLst>
                </a:gridCol>
                <a:gridCol w="4791613">
                  <a:extLst>
                    <a:ext uri="{9D8B030D-6E8A-4147-A177-3AD203B41FA5}">
                      <a16:colId xmlns:a16="http://schemas.microsoft.com/office/drawing/2014/main" val="4199230382"/>
                    </a:ext>
                  </a:extLst>
                </a:gridCol>
              </a:tblGrid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接口信息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941960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r>
                        <a:rPr lang="zh-CN" sz="2000" dirty="0">
                          <a:effectLst/>
                        </a:rPr>
                        <a:t>核</a:t>
                      </a:r>
                      <a:r>
                        <a:rPr lang="en-US" sz="2000" dirty="0">
                          <a:effectLst/>
                        </a:rPr>
                        <a:t>CPU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79154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1T</a:t>
                      </a:r>
                      <a:r>
                        <a:rPr lang="zh-CN" sz="2000" dirty="0" smtClean="0">
                          <a:effectLst/>
                        </a:rPr>
                        <a:t>机械</a:t>
                      </a:r>
                      <a:r>
                        <a:rPr lang="zh-CN" sz="2000" dirty="0">
                          <a:effectLst/>
                        </a:rPr>
                        <a:t>硬盘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179648"/>
                  </a:ext>
                </a:extLst>
              </a:tr>
              <a:tr h="374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内存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64G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00456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86694" y="3789834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434869"/>
              </p:ext>
            </p:extLst>
          </p:nvPr>
        </p:nvGraphicFramePr>
        <p:xfrm>
          <a:off x="2710830" y="4408229"/>
          <a:ext cx="6049866" cy="1597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832">
                  <a:extLst>
                    <a:ext uri="{9D8B030D-6E8A-4147-A177-3AD203B41FA5}">
                      <a16:colId xmlns:a16="http://schemas.microsoft.com/office/drawing/2014/main" val="2226984564"/>
                    </a:ext>
                  </a:extLst>
                </a:gridCol>
                <a:gridCol w="4834034">
                  <a:extLst>
                    <a:ext uri="{9D8B030D-6E8A-4147-A177-3AD203B41FA5}">
                      <a16:colId xmlns:a16="http://schemas.microsoft.com/office/drawing/2014/main" val="449956606"/>
                    </a:ext>
                  </a:extLst>
                </a:gridCol>
              </a:tblGrid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项目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要求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952497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硬件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苹果手机，安卓手机，普通</a:t>
                      </a:r>
                      <a:r>
                        <a:rPr lang="en-US" sz="2000">
                          <a:effectLst/>
                        </a:rPr>
                        <a:t>PC</a:t>
                      </a:r>
                      <a:r>
                        <a:rPr lang="zh-CN" sz="2000">
                          <a:effectLst/>
                        </a:rPr>
                        <a:t>机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644925"/>
                  </a:ext>
                </a:extLst>
              </a:tr>
              <a:tr h="493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网络环境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zh-CN" sz="2000" dirty="0" smtClean="0">
                          <a:effectLst/>
                        </a:rPr>
                        <a:t>浙江大学城市学院校园网</a:t>
                      </a:r>
                      <a:r>
                        <a:rPr lang="zh-CN" altLang="en-US" sz="2000" dirty="0" smtClean="0">
                          <a:effectLst/>
                        </a:rPr>
                        <a:t>，移动客户端内嵌</a:t>
                      </a:r>
                      <a:r>
                        <a:rPr lang="en-US" altLang="zh-CN" sz="2000" dirty="0" smtClean="0">
                          <a:effectLst/>
                        </a:rPr>
                        <a:t>VPN</a:t>
                      </a:r>
                      <a:r>
                        <a:rPr lang="zh-CN" altLang="en-US" sz="2000" dirty="0" smtClean="0">
                          <a:effectLst/>
                        </a:rPr>
                        <a:t>访问校园网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1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492399"/>
      </p:ext>
    </p:extLst>
  </p:cSld>
  <p:clrMapOvr>
    <a:masterClrMapping/>
  </p:clrMapOvr>
  <p:transition spd="slow" advClick="0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10324" y="6166098"/>
            <a:ext cx="2592288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详见测试用例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1197546"/>
            <a:ext cx="5250635" cy="1539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04" y="909514"/>
            <a:ext cx="4892464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49891"/>
      </p:ext>
    </p:extLst>
  </p:cSld>
  <p:clrMapOvr>
    <a:masterClrMapping/>
  </p:clrMapOvr>
  <p:transition spd="slow" advClick="0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0" y="1485578"/>
            <a:ext cx="6172200" cy="401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110" y="1989634"/>
            <a:ext cx="7410616" cy="33843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4606" y="914523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网站界面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342465"/>
      </p:ext>
    </p:extLst>
  </p:cSld>
  <p:clrMapOvr>
    <a:masterClrMapping/>
  </p:clrMapOvr>
  <p:transition spd="slow" advClick="0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6" y="765498"/>
            <a:ext cx="7092950" cy="5926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622" y="1125538"/>
            <a:ext cx="18002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915961"/>
      </p:ext>
    </p:extLst>
  </p:cSld>
  <p:clrMapOvr>
    <a:masterClrMapping/>
  </p:clrMapOvr>
  <p:transition spd="slow"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1550" y="6238106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详见</a:t>
            </a:r>
            <a:r>
              <a:rPr lang="en-US" altLang="zh-CN" dirty="0" err="1" smtClean="0">
                <a:solidFill>
                  <a:srgbClr val="FF0000"/>
                </a:solidFill>
              </a:rPr>
              <a:t>Vision&amp;Scope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1" y="885007"/>
            <a:ext cx="7154320" cy="2600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50" y="673186"/>
            <a:ext cx="5410200" cy="52197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136617"/>
            <a:ext cx="2376264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组内评审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86" y="675372"/>
            <a:ext cx="4958189" cy="592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2405"/>
      </p:ext>
    </p:extLst>
  </p:cSld>
  <p:clrMapOvr>
    <a:masterClrMapping/>
  </p:clrMapOvr>
  <p:transition spd="slow" advClick="0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969583"/>
            <a:ext cx="7526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[1] UML2 </a:t>
            </a:r>
            <a:r>
              <a:rPr lang="zh-CN" altLang="en-US" sz="2000" dirty="0"/>
              <a:t>基础，建模与设计教程  杨弘平 等 编著  清华大学出版社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460493"/>
            <a:ext cx="4361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[2]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en-US" altLang="zh-CN" sz="2000" dirty="0" smtClean="0"/>
              <a:t>SRS</a:t>
            </a:r>
            <a:r>
              <a:rPr lang="zh-CN" altLang="en-US" sz="2000" dirty="0" smtClean="0"/>
              <a:t>需求规格</a:t>
            </a:r>
            <a:r>
              <a:rPr lang="zh-CN" altLang="en-US" sz="2000" dirty="0"/>
              <a:t>说明书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1948652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[3]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1-用户手册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2" y="2442313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[4]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1-用例文档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2941476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[5]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1-测试用例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1" y="3424133"/>
            <a:ext cx="398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[6] </a:t>
            </a:r>
            <a:r>
              <a:rPr lang="zh-CN" altLang="en-US" sz="2000" dirty="0"/>
              <a:t>PRD-</a:t>
            </a:r>
            <a:r>
              <a:rPr lang="zh-CN" altLang="en-US" sz="2000" dirty="0" smtClean="0"/>
              <a:t>201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-G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1-</a:t>
            </a:r>
            <a:r>
              <a:rPr lang="zh-CN" altLang="en-US" sz="2000" dirty="0"/>
              <a:t>愿景与</a:t>
            </a:r>
            <a:r>
              <a:rPr lang="zh-CN" altLang="en-US" sz="2000" dirty="0" smtClean="0"/>
              <a:t>范围文档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03106C-4AA6-4823-816F-096976E18F1D}"/>
              </a:ext>
            </a:extLst>
          </p:cNvPr>
          <p:cNvSpPr txBox="1"/>
          <p:nvPr/>
        </p:nvSpPr>
        <p:spPr>
          <a:xfrm>
            <a:off x="3696930" y="3917794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[7]</a:t>
            </a:r>
            <a:r>
              <a:rPr lang="zh-CN" altLang="en-US" sz="2000" dirty="0"/>
              <a:t>软件需求规格说明</a:t>
            </a:r>
            <a:r>
              <a:rPr lang="en-US" altLang="zh-CN" sz="2000" dirty="0"/>
              <a:t>(IEEE-830-</a:t>
            </a:r>
            <a:r>
              <a:rPr lang="zh-CN" altLang="en-US" sz="2000" dirty="0"/>
              <a:t>标准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77321"/>
              </p:ext>
            </p:extLst>
          </p:nvPr>
        </p:nvGraphicFramePr>
        <p:xfrm>
          <a:off x="3214886" y="78530"/>
          <a:ext cx="8424936" cy="60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74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总评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黄为波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测试用例的编写，手机部分界面原型，网页版界面原型修改，数据字典，</a:t>
                      </a:r>
                      <a:r>
                        <a:rPr lang="en-US" altLang="zh-CN" sz="2000" dirty="0" smtClean="0"/>
                        <a:t>ER</a:t>
                      </a:r>
                      <a:r>
                        <a:rPr lang="zh-CN" altLang="en-US" sz="2000" dirty="0" smtClean="0"/>
                        <a:t>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9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江亮儒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用例描述，用例图，编写</a:t>
                      </a:r>
                      <a:r>
                        <a:rPr lang="en-US" altLang="zh-CN" sz="2000" dirty="0" smtClean="0"/>
                        <a:t>QFD</a:t>
                      </a:r>
                      <a:r>
                        <a:rPr lang="zh-CN" altLang="en-US" sz="2000" dirty="0" smtClean="0"/>
                        <a:t>打分表的编写，编写</a:t>
                      </a:r>
                      <a:r>
                        <a:rPr lang="en-US" altLang="zh-CN" sz="2000" dirty="0" smtClean="0"/>
                        <a:t>UML</a:t>
                      </a:r>
                      <a:r>
                        <a:rPr lang="zh-CN" altLang="en-US" sz="2000" dirty="0" smtClean="0"/>
                        <a:t>图例，</a:t>
                      </a:r>
                      <a:r>
                        <a:rPr lang="en-US" altLang="zh-CN" sz="2000" dirty="0" smtClean="0"/>
                        <a:t>SRS</a:t>
                      </a:r>
                      <a:r>
                        <a:rPr lang="zh-CN" altLang="en-US" sz="2000" dirty="0" smtClean="0"/>
                        <a:t>文档的部分编写，</a:t>
                      </a:r>
                      <a:r>
                        <a:rPr lang="en-US" altLang="zh-CN" sz="2000" dirty="0" smtClean="0"/>
                        <a:t>SRS</a:t>
                      </a:r>
                      <a:r>
                        <a:rPr lang="zh-CN" altLang="en-US" sz="2000" dirty="0" smtClean="0"/>
                        <a:t>评审</a:t>
                      </a:r>
                      <a:r>
                        <a:rPr lang="en-US" altLang="zh-CN" sz="2000" dirty="0" smtClean="0"/>
                        <a:t>PPT</a:t>
                      </a:r>
                      <a:r>
                        <a:rPr lang="zh-CN" altLang="en-US" sz="2000" dirty="0" smtClean="0"/>
                        <a:t>的制作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网页界面原型（含管理员界面），用户手册的编写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蔡峰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用例描述编写，编写</a:t>
                      </a:r>
                      <a:r>
                        <a:rPr lang="en-US" altLang="zh-CN" sz="2000" dirty="0" smtClean="0"/>
                        <a:t>UML</a:t>
                      </a:r>
                      <a:r>
                        <a:rPr lang="zh-CN" altLang="en-US" sz="2000" dirty="0" smtClean="0"/>
                        <a:t>图例，</a:t>
                      </a:r>
                      <a:r>
                        <a:rPr lang="en-US" altLang="zh-CN" sz="2000" dirty="0" smtClean="0"/>
                        <a:t>SRS</a:t>
                      </a:r>
                      <a:r>
                        <a:rPr lang="zh-CN" altLang="en-US" sz="2000" dirty="0" smtClean="0"/>
                        <a:t>文档的管理员部分编写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1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手机部分界面原型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85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4842197" y="479777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err="1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Vision&amp;Scope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1550" y="6238106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详见</a:t>
            </a:r>
            <a:r>
              <a:rPr lang="en-US" altLang="zh-CN" dirty="0" err="1" smtClean="0">
                <a:solidFill>
                  <a:srgbClr val="FF0000"/>
                </a:solidFill>
              </a:rPr>
              <a:t>Vision&amp;Scope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26" y="866819"/>
            <a:ext cx="8778007" cy="53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29976"/>
      </p:ext>
    </p:extLst>
  </p:cSld>
  <p:clrMapOvr>
    <a:masterClrMapping/>
  </p:clrMapOvr>
  <p:transition spd="slow"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4406"/>
              </p:ext>
            </p:extLst>
          </p:nvPr>
        </p:nvGraphicFramePr>
        <p:xfrm>
          <a:off x="1270670" y="1125539"/>
          <a:ext cx="9721080" cy="5040560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78332712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744606053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52821088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用户群分类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用户角色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用户描述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78158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客户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项目发起人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项目的发起方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868351"/>
                  </a:ext>
                </a:extLst>
              </a:tr>
              <a:tr h="1003660">
                <a:tc rowSpan="4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直接用户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教授学生知识的代表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92079"/>
                  </a:ext>
                </a:extLst>
              </a:tr>
              <a:tr h="1003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需要在网站上获取教学信息的学生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08110"/>
                  </a:ext>
                </a:extLst>
              </a:tr>
              <a:tr h="100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负责网站后台维护的工作人员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10601"/>
                  </a:ext>
                </a:extLst>
              </a:tr>
              <a:tr h="1004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能提供简单的浏览网站的功能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215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24005"/>
              </p:ext>
            </p:extLst>
          </p:nvPr>
        </p:nvGraphicFramePr>
        <p:xfrm>
          <a:off x="406574" y="832158"/>
          <a:ext cx="11593288" cy="5442927"/>
        </p:xfrm>
        <a:graphic>
          <a:graphicData uri="http://schemas.openxmlformats.org/drawingml/2006/table">
            <a:tbl>
              <a:tblPr/>
              <a:tblGrid>
                <a:gridCol w="2898322">
                  <a:extLst>
                    <a:ext uri="{9D8B030D-6E8A-4147-A177-3AD203B41FA5}">
                      <a16:colId xmlns:a16="http://schemas.microsoft.com/office/drawing/2014/main" val="3744606053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752821088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3925142631"/>
                    </a:ext>
                  </a:extLst>
                </a:gridCol>
                <a:gridCol w="2898322">
                  <a:extLst>
                    <a:ext uri="{9D8B030D-6E8A-4147-A177-3AD203B41FA5}">
                      <a16:colId xmlns:a16="http://schemas.microsoft.com/office/drawing/2014/main" val="2782185554"/>
                    </a:ext>
                  </a:extLst>
                </a:gridCol>
              </a:tblGrid>
              <a:tr h="512033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用户角色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用户描述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用户代表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代表简介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78158"/>
                  </a:ext>
                </a:extLst>
              </a:tr>
              <a:tr h="51203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项目发起人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项目的发起方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杨枨老师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软件需求分析与设计的教学老师，对需求开发有着丰富的经验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868351"/>
                  </a:ext>
                </a:extLst>
              </a:tr>
              <a:tr h="100366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教授学生知识的代表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杨枨老师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软件工程专业教学负责人，具有相当丰富的教学经验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492079"/>
                  </a:ext>
                </a:extLst>
              </a:tr>
              <a:tr h="100366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需要在网站上获取教学信息的学生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吕迪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软件工程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级学生，对软件工程有着浓厚的兴趣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08110"/>
                  </a:ext>
                </a:extLst>
              </a:tr>
              <a:tr h="100458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负责网站后台维护的工作人员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陈尚辉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浙江大学计算机专业研究生，对沪太管理有一定的经验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10601"/>
                  </a:ext>
                </a:extLst>
              </a:tr>
              <a:tr h="100458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能提供简单的浏览网站的功能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周朴杰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法学院的学生，对教学网站使用有丰富的经验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221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724724"/>
      </p:ext>
    </p:extLst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客户</a:t>
            </a:r>
            <a:r>
              <a:rPr lang="zh-CN" altLang="en-US" sz="2400" dirty="0" smtClean="0"/>
              <a:t>代表确认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7" y="1711065"/>
            <a:ext cx="9168986" cy="33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09202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教师</a:t>
            </a:r>
            <a:r>
              <a:rPr lang="zh-CN" altLang="en-US" sz="2400" dirty="0" smtClean="0"/>
              <a:t>代表确认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715260"/>
            <a:ext cx="8179919" cy="3737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66" y="1688523"/>
            <a:ext cx="6385686" cy="44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2593"/>
      </p:ext>
    </p:extLst>
  </p:cSld>
  <p:clrMapOvr>
    <a:masterClrMapping/>
  </p:clrMapOvr>
  <p:transition spd="slow" advClick="0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90750" y="21199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用户群分类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622" y="9815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游客代表确认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0" y="1575755"/>
            <a:ext cx="8335159" cy="4782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00" y="1630911"/>
            <a:ext cx="5745213" cy="32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9082"/>
      </p:ext>
    </p:extLst>
  </p:cSld>
  <p:clrMapOvr>
    <a:masterClrMapping/>
  </p:clrMapOvr>
  <p:transition spd="slow"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917</Words>
  <Application>Microsoft Office PowerPoint</Application>
  <PresentationFormat>自定义</PresentationFormat>
  <Paragraphs>243</Paragraphs>
  <Slides>33</Slides>
  <Notes>22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+中文标题</vt:lpstr>
      <vt:lpstr>Arial Unicode MS</vt:lpstr>
      <vt:lpstr>宋体</vt:lpstr>
      <vt:lpstr>微软雅黑</vt:lpstr>
      <vt:lpstr>Arial</vt:lpstr>
      <vt:lpstr>Calibri</vt:lpstr>
      <vt:lpstr>Eras Bold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jiang liangru</cp:lastModifiedBy>
  <cp:revision>462</cp:revision>
  <dcterms:created xsi:type="dcterms:W3CDTF">2015-04-23T03:04:00Z</dcterms:created>
  <dcterms:modified xsi:type="dcterms:W3CDTF">2019-01-13T02:30:45Z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  <property fmtid="{D5CDD505-2E9C-101B-9397-08002B2CF9AE}" pid="3" name="KSORubyTemplateID">
    <vt:lpwstr>13</vt:lpwstr>
  </property>
</Properties>
</file>