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370" r:id="rId2"/>
    <p:sldId id="411" r:id="rId3"/>
    <p:sldId id="418" r:id="rId4"/>
    <p:sldId id="419" r:id="rId5"/>
    <p:sldId id="420" r:id="rId6"/>
    <p:sldId id="439" r:id="rId7"/>
    <p:sldId id="476" r:id="rId8"/>
    <p:sldId id="475" r:id="rId9"/>
    <p:sldId id="477" r:id="rId10"/>
    <p:sldId id="478" r:id="rId11"/>
    <p:sldId id="479" r:id="rId12"/>
    <p:sldId id="480" r:id="rId13"/>
    <p:sldId id="481" r:id="rId14"/>
    <p:sldId id="482" r:id="rId15"/>
    <p:sldId id="485" r:id="rId16"/>
    <p:sldId id="484" r:id="rId17"/>
    <p:sldId id="483" r:id="rId18"/>
    <p:sldId id="450" r:id="rId19"/>
    <p:sldId id="437" r:id="rId20"/>
    <p:sldId id="456" r:id="rId21"/>
    <p:sldId id="458" r:id="rId22"/>
    <p:sldId id="457" r:id="rId23"/>
    <p:sldId id="459" r:id="rId24"/>
    <p:sldId id="461" r:id="rId25"/>
    <p:sldId id="462" r:id="rId26"/>
    <p:sldId id="463" r:id="rId27"/>
    <p:sldId id="464" r:id="rId28"/>
    <p:sldId id="465" r:id="rId29"/>
    <p:sldId id="471" r:id="rId30"/>
    <p:sldId id="472" r:id="rId31"/>
    <p:sldId id="473" r:id="rId32"/>
    <p:sldId id="474" r:id="rId33"/>
    <p:sldId id="466" r:id="rId34"/>
    <p:sldId id="455" r:id="rId35"/>
    <p:sldId id="451" r:id="rId36"/>
    <p:sldId id="436" r:id="rId37"/>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9">
          <p15:clr>
            <a:srgbClr val="A4A3A4"/>
          </p15:clr>
        </p15:guide>
        <p15:guide id="3" pos="3839">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79298" autoAdjust="0"/>
  </p:normalViewPr>
  <p:slideViewPr>
    <p:cSldViewPr>
      <p:cViewPr>
        <p:scale>
          <a:sx n="66" d="100"/>
          <a:sy n="66" d="100"/>
        </p:scale>
        <p:origin x="2150" y="322"/>
      </p:cViewPr>
      <p:guideLst>
        <p:guide orient="horz" pos="2160"/>
        <p:guide orient="horz" pos="383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smtClean="0"/>
              <a:t>WBS.GANNT,</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a:t>
            </a:r>
            <a:r>
              <a:rPr lang="zh-CN" altLang="en-US" sz="1200" b="1" kern="10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沟通管理，风险，人力，参考，项目章程</a:t>
            </a:r>
            <a:endParaRPr lang="zh-CN"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mailto:31601390@stu.zucc.edu.c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21463;&#25511;&#25991;&#26723;/02-&#38656;&#27714;&#24037;&#31243;&#39033;&#30446;&#35745;&#21010;/PRD2018-G11-&#38656;&#27714;&#24037;&#31243;&#35745;&#21010;&#29976;&#29305;&#22270;.mpp" TargetMode="External"/><Relationship Id="rId3" Type="http://schemas.openxmlformats.org/officeDocument/2006/relationships/hyperlink" Target="PRD2018-G11-&#39033;&#30446;&#31456;&#31243;.doc" TargetMode="External"/><Relationship Id="rId7" Type="http://schemas.openxmlformats.org/officeDocument/2006/relationships/hyperlink" Target="PRD2018-G11-&#38656;&#27714;&#24037;&#31243;&#39033;&#30446;&#35745;&#21010;WBS-io.vsdx" TargetMode="External"/><Relationship Id="rId2" Type="http://schemas.openxmlformats.org/officeDocument/2006/relationships/hyperlink" Target="../01-&#27743;&#20142;&#20754;/PRD2018-G11-&#21487;&#34892;&#24615;&#20998;&#26512;&#25253;&#21578;.docx" TargetMode="External"/><Relationship Id="rId1" Type="http://schemas.openxmlformats.org/officeDocument/2006/relationships/slideLayout" Target="../slideLayouts/slideLayout7.xml"/><Relationship Id="rId6" Type="http://schemas.openxmlformats.org/officeDocument/2006/relationships/hyperlink" Target="../02-&#40644;&#20026;&#27874;/PRD2018-G11-&#39033;&#30446;&#24635;&#20307;&#35745;&#21010;WBS.vsdx" TargetMode="External"/><Relationship Id="rId5" Type="http://schemas.openxmlformats.org/officeDocument/2006/relationships/hyperlink" Target="../../&#21463;&#25511;&#25991;&#26723;/04-&#20250;&#35758;&#32426;&#35201;&#21644;&#24405;&#38899;/PRD2018-G11-&#20250;&#35758;&#35760;&#24405;-10.12.docx" TargetMode="External"/><Relationship Id="rId4" Type="http://schemas.openxmlformats.org/officeDocument/2006/relationships/hyperlink" Target="../../&#21463;&#25511;&#25991;&#26723;/02-&#38656;&#27714;&#24037;&#31243;&#39033;&#30446;&#35745;&#21010;/PRD2018-G11-&#38656;&#27714;&#24037;&#31243;&#39033;&#30446;&#35745;&#21010;.doc" TargetMode="External"/><Relationship Id="rId9" Type="http://schemas.openxmlformats.org/officeDocument/2006/relationships/hyperlink" Target="../03-&#34081;&#23792;/PRD2018-G11-OBS-v1.0.0.vsdx"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smtClean="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a:t>
            </a:r>
            <a:r>
              <a:rPr lang="zh-CN" altLang="en-US" sz="4400" dirty="0" smtClean="0">
                <a:solidFill>
                  <a:srgbClr val="38B1BF"/>
                </a:solidFill>
                <a:latin typeface="微软雅黑" panose="020B0503020204020204" pitchFamily="34" charset="-122"/>
                <a:ea typeface="微软雅黑" panose="020B0503020204020204" pitchFamily="34" charset="-122"/>
              </a:rPr>
              <a:t>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r>
              <a:rPr lang="en-US" altLang="zh-CN" sz="2665" dirty="0" smtClean="0">
                <a:solidFill>
                  <a:srgbClr val="183A5D"/>
                </a:solidFill>
                <a:latin typeface="微软雅黑" panose="020B0503020204020204" pitchFamily="34" charset="-122"/>
                <a:ea typeface="微软雅黑" panose="020B0503020204020204" pitchFamily="34" charset="-122"/>
              </a:rPr>
              <a:t>IOS</a:t>
            </a:r>
            <a:r>
              <a:rPr lang="zh-CN" altLang="en-US" sz="2665" dirty="0" smtClean="0">
                <a:solidFill>
                  <a:srgbClr val="183A5D"/>
                </a:solidFill>
                <a:latin typeface="微软雅黑" panose="020B0503020204020204" pitchFamily="34" charset="-122"/>
                <a:ea typeface="微软雅黑" panose="020B0503020204020204" pitchFamily="34" charset="-122"/>
              </a:rPr>
              <a:t>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73903360"/>
              </p:ext>
            </p:extLst>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1566233014"/>
                    </a:ext>
                  </a:extLst>
                </a:gridCol>
                <a:gridCol w="3408379">
                  <a:extLst>
                    <a:ext uri="{9D8B030D-6E8A-4147-A177-3AD203B41FA5}">
                      <a16:colId xmlns:a16="http://schemas.microsoft.com/office/drawing/2014/main" val="1815829013"/>
                    </a:ext>
                  </a:extLst>
                </a:gridCol>
                <a:gridCol w="3408379">
                  <a:extLst>
                    <a:ext uri="{9D8B030D-6E8A-4147-A177-3AD203B41FA5}">
                      <a16:colId xmlns:a16="http://schemas.microsoft.com/office/drawing/2014/main" val="382403935"/>
                    </a:ext>
                  </a:extLst>
                </a:gridCol>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17551"/>
                  </a:ext>
                </a:extLst>
              </a:tr>
              <a:tr h="1046886">
                <a:tc vMerge="1">
                  <a:txBody>
                    <a:bodyPr/>
                    <a:lstStyle/>
                    <a:p>
                      <a:endParaRPr lang="zh-CN" altLang="en-US"/>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71705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842786"/>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95896"/>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18518"/>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38917"/>
                  </a:ext>
                </a:extLst>
              </a:tr>
            </a:tbl>
          </a:graphicData>
        </a:graphic>
      </p:graphicFrame>
    </p:spTree>
    <p:extLst>
      <p:ext uri="{BB962C8B-B14F-4D97-AF65-F5344CB8AC3E}">
        <p14:creationId xmlns:p14="http://schemas.microsoft.com/office/powerpoint/2010/main" val="1422130130"/>
      </p:ext>
    </p:extLst>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分析（网页）</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966822858"/>
              </p:ext>
            </p:extLst>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1566233014"/>
                    </a:ext>
                  </a:extLst>
                </a:gridCol>
                <a:gridCol w="3408379">
                  <a:extLst>
                    <a:ext uri="{9D8B030D-6E8A-4147-A177-3AD203B41FA5}">
                      <a16:colId xmlns:a16="http://schemas.microsoft.com/office/drawing/2014/main" val="1815829013"/>
                    </a:ext>
                  </a:extLst>
                </a:gridCol>
                <a:gridCol w="3408379">
                  <a:extLst>
                    <a:ext uri="{9D8B030D-6E8A-4147-A177-3AD203B41FA5}">
                      <a16:colId xmlns:a16="http://schemas.microsoft.com/office/drawing/2014/main" val="382403935"/>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17551"/>
                  </a:ext>
                </a:extLst>
              </a:tr>
              <a:tr h="1046886">
                <a:tc vMerge="1">
                  <a:txBody>
                    <a:bodyPr/>
                    <a:lstStyle/>
                    <a:p>
                      <a:endParaRPr lang="zh-CN" altLang="en-US"/>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71705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842786"/>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95896"/>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18518"/>
                  </a:ext>
                </a:extLst>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38917"/>
                  </a:ext>
                </a:extLst>
              </a:tr>
            </a:tbl>
          </a:graphicData>
        </a:graphic>
      </p:graphicFrame>
    </p:spTree>
    <p:extLst>
      <p:ext uri="{BB962C8B-B14F-4D97-AF65-F5344CB8AC3E}">
        <p14:creationId xmlns:p14="http://schemas.microsoft.com/office/powerpoint/2010/main" val="3604141160"/>
      </p:ext>
    </p:extLst>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68679376"/>
              </p:ext>
            </p:extLst>
          </p:nvPr>
        </p:nvGraphicFramePr>
        <p:xfrm>
          <a:off x="1126654" y="1629594"/>
          <a:ext cx="10225137" cy="5089819"/>
        </p:xfrm>
        <a:graphic>
          <a:graphicData uri="http://schemas.openxmlformats.org/drawingml/2006/table">
            <a:tbl>
              <a:tblPr firstRow="1" firstCol="1" bandRow="1"/>
              <a:tblGrid>
                <a:gridCol w="3408379">
                  <a:extLst>
                    <a:ext uri="{9D8B030D-6E8A-4147-A177-3AD203B41FA5}">
                      <a16:colId xmlns:a16="http://schemas.microsoft.com/office/drawing/2014/main" val="1566233014"/>
                    </a:ext>
                  </a:extLst>
                </a:gridCol>
                <a:gridCol w="3408379">
                  <a:extLst>
                    <a:ext uri="{9D8B030D-6E8A-4147-A177-3AD203B41FA5}">
                      <a16:colId xmlns:a16="http://schemas.microsoft.com/office/drawing/2014/main" val="1815829013"/>
                    </a:ext>
                  </a:extLst>
                </a:gridCol>
                <a:gridCol w="3408379">
                  <a:extLst>
                    <a:ext uri="{9D8B030D-6E8A-4147-A177-3AD203B41FA5}">
                      <a16:colId xmlns:a16="http://schemas.microsoft.com/office/drawing/2014/main" val="382403935"/>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17551"/>
                  </a:ext>
                </a:extLst>
              </a:tr>
              <a:tr h="1046886">
                <a:tc vMerge="1">
                  <a:txBody>
                    <a:bodyPr/>
                    <a:lstStyle/>
                    <a:p>
                      <a:endParaRPr lang="zh-CN" altLang="en-US"/>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71705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842786"/>
                  </a:ext>
                </a:extLst>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95896"/>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18518"/>
                  </a:ext>
                </a:extLst>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38917"/>
                  </a:ext>
                </a:extLst>
              </a:tr>
            </a:tbl>
          </a:graphicData>
        </a:graphic>
      </p:graphicFrame>
    </p:spTree>
    <p:extLst>
      <p:ext uri="{BB962C8B-B14F-4D97-AF65-F5344CB8AC3E}">
        <p14:creationId xmlns:p14="http://schemas.microsoft.com/office/powerpoint/2010/main" val="2747779122"/>
      </p:ext>
    </p:extLst>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en-US" altLang="zh-CN" sz="2400" dirty="0" smtClean="0">
                <a:latin typeface="宋体" panose="02010600030101010101" pitchFamily="2" charset="-122"/>
                <a:cs typeface="宋体" panose="02010600030101010101" pitchFamily="2" charset="-122"/>
              </a:rPr>
              <a:t> </a:t>
            </a:r>
            <a:r>
              <a:rPr lang="zh-CN" altLang="zh-CN" sz="2400" dirty="0" smtClean="0">
                <a:cs typeface="宋体" panose="02010600030101010101" pitchFamily="2" charset="-122"/>
              </a:rPr>
              <a:t>综</a:t>
            </a:r>
            <a:r>
              <a:rPr lang="zh-CN" altLang="zh-CN" sz="2400" dirty="0">
                <a:cs typeface="宋体" panose="02010600030101010101" pitchFamily="2" charset="-122"/>
              </a:rPr>
              <a:t>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extLst>
      <p:ext uri="{BB962C8B-B14F-4D97-AF65-F5344CB8AC3E}">
        <p14:creationId xmlns:p14="http://schemas.microsoft.com/office/powerpoint/2010/main" val="3676772591"/>
      </p:ext>
    </p:extLst>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2313836304"/>
              </p:ext>
            </p:extLst>
          </p:nvPr>
        </p:nvGraphicFramePr>
        <p:xfrm>
          <a:off x="1504521" y="2846719"/>
          <a:ext cx="9570453" cy="3764280"/>
        </p:xfrm>
        <a:graphic>
          <a:graphicData uri="http://schemas.openxmlformats.org/drawingml/2006/table">
            <a:tbl>
              <a:tblPr firstRow="1" firstCol="1" bandRow="1"/>
              <a:tblGrid>
                <a:gridCol w="924785">
                  <a:extLst>
                    <a:ext uri="{9D8B030D-6E8A-4147-A177-3AD203B41FA5}">
                      <a16:colId xmlns:a16="http://schemas.microsoft.com/office/drawing/2014/main" val="4179537373"/>
                    </a:ext>
                  </a:extLst>
                </a:gridCol>
                <a:gridCol w="1052693">
                  <a:extLst>
                    <a:ext uri="{9D8B030D-6E8A-4147-A177-3AD203B41FA5}">
                      <a16:colId xmlns:a16="http://schemas.microsoft.com/office/drawing/2014/main" val="1034079527"/>
                    </a:ext>
                  </a:extLst>
                </a:gridCol>
                <a:gridCol w="4074942">
                  <a:extLst>
                    <a:ext uri="{9D8B030D-6E8A-4147-A177-3AD203B41FA5}">
                      <a16:colId xmlns:a16="http://schemas.microsoft.com/office/drawing/2014/main" val="1334060607"/>
                    </a:ext>
                  </a:extLst>
                </a:gridCol>
                <a:gridCol w="3518033">
                  <a:extLst>
                    <a:ext uri="{9D8B030D-6E8A-4147-A177-3AD203B41FA5}">
                      <a16:colId xmlns:a16="http://schemas.microsoft.com/office/drawing/2014/main" val="3348401819"/>
                    </a:ext>
                  </a:extLst>
                </a:gridCol>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101512091"/>
                  </a:ext>
                </a:extLst>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67021"/>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635886"/>
                  </a:ext>
                </a:extLst>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220534"/>
                  </a:ext>
                </a:extLst>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013482"/>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172100"/>
                  </a:ext>
                </a:extLst>
              </a:tr>
            </a:tbl>
          </a:graphicData>
        </a:graphic>
      </p:graphicFrame>
    </p:spTree>
    <p:extLst>
      <p:ext uri="{BB962C8B-B14F-4D97-AF65-F5344CB8AC3E}">
        <p14:creationId xmlns:p14="http://schemas.microsoft.com/office/powerpoint/2010/main" val="3850652549"/>
      </p:ext>
    </p:extLst>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extLst>
                    <a:ext uri="{9D8B030D-6E8A-4147-A177-3AD203B41FA5}">
                      <a16:colId xmlns:a16="http://schemas.microsoft.com/office/drawing/2014/main" val="2929915237"/>
                    </a:ext>
                  </a:extLst>
                </a:gridCol>
                <a:gridCol w="1272954">
                  <a:extLst>
                    <a:ext uri="{9D8B030D-6E8A-4147-A177-3AD203B41FA5}">
                      <a16:colId xmlns:a16="http://schemas.microsoft.com/office/drawing/2014/main" val="4285911665"/>
                    </a:ext>
                  </a:extLst>
                </a:gridCol>
                <a:gridCol w="4927567">
                  <a:extLst>
                    <a:ext uri="{9D8B030D-6E8A-4147-A177-3AD203B41FA5}">
                      <a16:colId xmlns:a16="http://schemas.microsoft.com/office/drawing/2014/main" val="2927200388"/>
                    </a:ext>
                  </a:extLst>
                </a:gridCol>
                <a:gridCol w="4254133">
                  <a:extLst>
                    <a:ext uri="{9D8B030D-6E8A-4147-A177-3AD203B41FA5}">
                      <a16:colId xmlns:a16="http://schemas.microsoft.com/office/drawing/2014/main" val="886285834"/>
                    </a:ext>
                  </a:extLst>
                </a:gridCol>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857064635"/>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10628"/>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344899"/>
                  </a:ext>
                </a:extLst>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950010"/>
                  </a:ext>
                </a:extLst>
              </a:tr>
            </a:tbl>
          </a:graphicData>
        </a:graphic>
      </p:graphicFrame>
    </p:spTree>
    <p:extLst>
      <p:ext uri="{BB962C8B-B14F-4D97-AF65-F5344CB8AC3E}">
        <p14:creationId xmlns:p14="http://schemas.microsoft.com/office/powerpoint/2010/main" val="3066962580"/>
      </p:ext>
    </p:extLst>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zh-CN" altLang="en-US" sz="2665" dirty="0">
                <a:solidFill>
                  <a:srgbClr val="183A5D"/>
                </a:solidFill>
                <a:latin typeface="微软雅黑" panose="020B0503020204020204" pitchFamily="34" charset="-122"/>
                <a:ea typeface="微软雅黑" panose="020B0503020204020204" pitchFamily="34" charset="-122"/>
              </a:rPr>
              <a:t>技术可行性</a:t>
            </a:r>
            <a:r>
              <a:rPr lang="zh-CN" altLang="en-US" sz="2665" dirty="0" smtClean="0">
                <a:solidFill>
                  <a:srgbClr val="183A5D"/>
                </a:solidFill>
                <a:latin typeface="微软雅黑" panose="020B0503020204020204" pitchFamily="34" charset="-122"/>
                <a:ea typeface="微软雅黑" panose="020B0503020204020204" pitchFamily="34" charset="-122"/>
              </a:rPr>
              <a:t>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smtClean="0"/>
          </a:p>
          <a:p>
            <a:r>
              <a:rPr lang="zh-CN" altLang="zh-CN" sz="2400" dirty="0" smtClean="0"/>
              <a:t>网页</a:t>
            </a:r>
            <a:r>
              <a:rPr lang="zh-CN" altLang="zh-CN" sz="2400" dirty="0"/>
              <a:t>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r>
              <a:rPr lang="zh-CN" altLang="zh-CN" sz="2400" dirty="0" smtClean="0"/>
              <a:t>。</a:t>
            </a:r>
            <a:endParaRPr lang="en-US" altLang="zh-CN" sz="2400" dirty="0" smtClean="0"/>
          </a:p>
          <a:p>
            <a:endParaRPr lang="zh-CN" altLang="zh-CN" sz="2400" dirty="0"/>
          </a:p>
          <a:p>
            <a:r>
              <a:rPr lang="zh-CN" altLang="zh-CN" sz="2400" dirty="0"/>
              <a:t>上述这些小组成员基本都学过，所以技术上是可行的。</a:t>
            </a:r>
          </a:p>
        </p:txBody>
      </p:sp>
    </p:spTree>
    <p:extLst>
      <p:ext uri="{BB962C8B-B14F-4D97-AF65-F5344CB8AC3E}">
        <p14:creationId xmlns:p14="http://schemas.microsoft.com/office/powerpoint/2010/main" val="3723279598"/>
      </p:ext>
    </p:extLst>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经济可行性：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en-US" dirty="0"/>
              <a:t>本</a:t>
            </a:r>
            <a:r>
              <a:rPr lang="zh-CN" altLang="en-US" dirty="0"/>
              <a:t>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smtClean="0"/>
              <a:t>本</a:t>
            </a:r>
            <a:r>
              <a:rPr lang="zh-CN" altLang="zh-CN" dirty="0"/>
              <a:t>项目受众用户是在校的教师学生，比较熟悉网站和手机的操作，本项目的功能基本上都是贴近教师和学生的日常行为，所以操作起来基本没什么难度</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法律可行性：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3647636"/>
      </p:ext>
    </p:extLst>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支持条件</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89267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smtClean="0"/>
              <a:t>办公</a:t>
            </a:r>
            <a:r>
              <a:rPr lang="zh-CN" altLang="en-US" sz="2400" dirty="0" smtClean="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a:t>
            </a:r>
            <a:r>
              <a:rPr lang="en-US" altLang="zh-CN" sz="2400" smtClean="0"/>
              <a:t>RP</a:t>
            </a:r>
            <a:endParaRPr lang="zh-CN" altLang="zh-CN" sz="2400" dirty="0"/>
          </a:p>
          <a:p>
            <a:pPr lvl="0"/>
            <a:r>
              <a:rPr lang="zh-CN" altLang="zh-CN" sz="2400" dirty="0"/>
              <a:t>软件测试工具</a:t>
            </a:r>
            <a:r>
              <a:rPr lang="en-US" altLang="zh-CN" sz="2400" dirty="0" smtClean="0"/>
              <a:t>Bugzilla</a:t>
            </a:r>
          </a:p>
          <a:p>
            <a:pPr lvl="0"/>
            <a:r>
              <a:rPr lang="en-US" altLang="zh-CN" sz="2400" dirty="0" smtClean="0"/>
              <a:t>UML</a:t>
            </a:r>
            <a:r>
              <a:rPr lang="zh-CN" altLang="en-US" sz="2400" dirty="0" smtClean="0"/>
              <a:t>绘图工具</a:t>
            </a:r>
            <a:r>
              <a:rPr lang="en-US" altLang="zh-CN" sz="2400" dirty="0" smtClean="0"/>
              <a:t>RSA</a:t>
            </a:r>
          </a:p>
          <a:p>
            <a:pPr lvl="0"/>
            <a:r>
              <a:rPr lang="zh-CN" altLang="en-US" sz="2400" dirty="0" smtClean="0"/>
              <a:t>需求文档管理工具</a:t>
            </a:r>
            <a:r>
              <a:rPr lang="en-US" altLang="zh-CN" sz="2400" dirty="0" smtClean="0"/>
              <a:t>Rational </a:t>
            </a:r>
            <a:r>
              <a:rPr lang="en-US" altLang="zh-CN" sz="2400" dirty="0" err="1" smtClean="0"/>
              <a:t>RequisitePro</a:t>
            </a:r>
            <a:endParaRPr lang="en-US" altLang="zh-CN" sz="2400" dirty="0" smtClean="0"/>
          </a:p>
          <a:p>
            <a:pPr lvl="0"/>
            <a:r>
              <a:rPr lang="en-US" altLang="zh-CN" sz="2400" dirty="0" smtClean="0"/>
              <a:t>E-R</a:t>
            </a:r>
            <a:r>
              <a:rPr lang="zh-CN" altLang="en-US" sz="2400" dirty="0" smtClean="0"/>
              <a:t>图绘制工具</a:t>
            </a:r>
            <a:r>
              <a:rPr lang="en-US" altLang="zh-CN" sz="2400" dirty="0" smtClean="0"/>
              <a:t>Power Designed</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extLst>
                    <a:ext uri="{9D8B030D-6E8A-4147-A177-3AD203B41FA5}">
                      <a16:colId xmlns:a16="http://schemas.microsoft.com/office/drawing/2014/main" val="20000"/>
                    </a:ext>
                  </a:extLst>
                </a:gridCol>
                <a:gridCol w="858639">
                  <a:extLst>
                    <a:ext uri="{9D8B030D-6E8A-4147-A177-3AD203B41FA5}">
                      <a16:colId xmlns:a16="http://schemas.microsoft.com/office/drawing/2014/main" val="20001"/>
                    </a:ext>
                  </a:extLst>
                </a:gridCol>
                <a:gridCol w="858639">
                  <a:extLst>
                    <a:ext uri="{9D8B030D-6E8A-4147-A177-3AD203B41FA5}">
                      <a16:colId xmlns:a16="http://schemas.microsoft.com/office/drawing/2014/main" val="20002"/>
                    </a:ext>
                  </a:extLst>
                </a:gridCol>
                <a:gridCol w="858639">
                  <a:extLst>
                    <a:ext uri="{9D8B030D-6E8A-4147-A177-3AD203B41FA5}">
                      <a16:colId xmlns:a16="http://schemas.microsoft.com/office/drawing/2014/main" val="20003"/>
                    </a:ext>
                  </a:extLst>
                </a:gridCol>
                <a:gridCol w="858639">
                  <a:extLst>
                    <a:ext uri="{9D8B030D-6E8A-4147-A177-3AD203B41FA5}">
                      <a16:colId xmlns:a16="http://schemas.microsoft.com/office/drawing/2014/main" val="20004"/>
                    </a:ext>
                  </a:extLst>
                </a:gridCol>
                <a:gridCol w="1000658">
                  <a:extLst>
                    <a:ext uri="{9D8B030D-6E8A-4147-A177-3AD203B41FA5}">
                      <a16:colId xmlns:a16="http://schemas.microsoft.com/office/drawing/2014/main" val="20005"/>
                    </a:ext>
                  </a:extLst>
                </a:gridCol>
                <a:gridCol w="859363">
                  <a:extLst>
                    <a:ext uri="{9D8B030D-6E8A-4147-A177-3AD203B41FA5}">
                      <a16:colId xmlns:a16="http://schemas.microsoft.com/office/drawing/2014/main" val="20006"/>
                    </a:ext>
                  </a:extLst>
                </a:gridCol>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1"/>
                  </a:ext>
                </a:extLst>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charset="0"/>
                          <a:cs typeface="Calibri" panose="020F050202020403020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charset="0"/>
                          <a:cs typeface="Calibri" panose="020F0502020204030204" charset="0"/>
                        </a:rPr>
                        <a:t>31501166</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nchor="ctr"/>
                </a:tc>
                <a:tc>
                  <a:txBody>
                    <a:bodyPr/>
                    <a:lstStyle/>
                    <a:p>
                      <a:pPr indent="0">
                        <a:buNone/>
                      </a:pPr>
                      <a:r>
                        <a:rPr lang="en-US" sz="1000" b="0">
                          <a:latin typeface="Calibri" panose="020F0502020204030204" charset="0"/>
                          <a:cs typeface="Calibri" panose="020F0502020204030204" charset="0"/>
                        </a:rPr>
                        <a:t>15858276362</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510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610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710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810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910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1010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1110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1210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1310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410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510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610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710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810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910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2010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2110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2210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2310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2410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2510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2610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710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810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910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3010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extLst>
                    <a:ext uri="{9D8B030D-6E8A-4147-A177-3AD203B41FA5}">
                      <a16:colId xmlns:a16="http://schemas.microsoft.com/office/drawing/2014/main" val="20000"/>
                    </a:ext>
                  </a:extLst>
                </a:gridCol>
                <a:gridCol w="726440">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48030">
                  <a:extLst>
                    <a:ext uri="{9D8B030D-6E8A-4147-A177-3AD203B41FA5}">
                      <a16:colId xmlns:a16="http://schemas.microsoft.com/office/drawing/2014/main" val="20004"/>
                    </a:ext>
                  </a:extLst>
                </a:gridCol>
                <a:gridCol w="870585">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2281074" cy="461665"/>
          </a:xfrm>
          <a:prstGeom prst="rect">
            <a:avLst/>
          </a:prstGeom>
        </p:spPr>
        <p:txBody>
          <a:bodyPr wrap="none">
            <a:spAutoFit/>
          </a:bodyPr>
          <a:lstStyle/>
          <a:p>
            <a:pPr lvl="1"/>
            <a:r>
              <a:rPr lang="zh-CN" altLang="zh-CN" sz="2400" b="1" dirty="0"/>
              <a:t>干系人手册</a:t>
            </a:r>
          </a:p>
        </p:txBody>
      </p:sp>
      <p:graphicFrame>
        <p:nvGraphicFramePr>
          <p:cNvPr id="8" name="表格 7"/>
          <p:cNvGraphicFramePr>
            <a:graphicFrameLocks noGrp="1"/>
          </p:cNvGraphicFramePr>
          <p:nvPr/>
        </p:nvGraphicFramePr>
        <p:xfrm>
          <a:off x="1414686" y="1557586"/>
          <a:ext cx="8640960" cy="4392486"/>
        </p:xfrm>
        <a:graphic>
          <a:graphicData uri="http://schemas.openxmlformats.org/drawingml/2006/table">
            <a:tbl>
              <a:tblPr/>
              <a:tblGrid>
                <a:gridCol w="1758935">
                  <a:extLst>
                    <a:ext uri="{9D8B030D-6E8A-4147-A177-3AD203B41FA5}">
                      <a16:colId xmlns:a16="http://schemas.microsoft.com/office/drawing/2014/main" val="20000"/>
                    </a:ext>
                  </a:extLst>
                </a:gridCol>
                <a:gridCol w="878975">
                  <a:extLst>
                    <a:ext uri="{9D8B030D-6E8A-4147-A177-3AD203B41FA5}">
                      <a16:colId xmlns:a16="http://schemas.microsoft.com/office/drawing/2014/main" val="20001"/>
                    </a:ext>
                  </a:extLst>
                </a:gridCol>
                <a:gridCol w="2781524">
                  <a:extLst>
                    <a:ext uri="{9D8B030D-6E8A-4147-A177-3AD203B41FA5}">
                      <a16:colId xmlns:a16="http://schemas.microsoft.com/office/drawing/2014/main" val="20002"/>
                    </a:ext>
                  </a:extLst>
                </a:gridCol>
                <a:gridCol w="1317944">
                  <a:extLst>
                    <a:ext uri="{9D8B030D-6E8A-4147-A177-3AD203B41FA5}">
                      <a16:colId xmlns:a16="http://schemas.microsoft.com/office/drawing/2014/main" val="20003"/>
                    </a:ext>
                  </a:extLst>
                </a:gridCol>
                <a:gridCol w="1903582">
                  <a:extLst>
                    <a:ext uri="{9D8B030D-6E8A-4147-A177-3AD203B41FA5}">
                      <a16:colId xmlns:a16="http://schemas.microsoft.com/office/drawing/2014/main" val="20004"/>
                    </a:ext>
                  </a:extLst>
                </a:gridCol>
              </a:tblGrid>
              <a:tr h="298340">
                <a:tc>
                  <a:txBody>
                    <a:bodyPr/>
                    <a:lstStyle/>
                    <a:p>
                      <a:pPr algn="just">
                        <a:spcAft>
                          <a:spcPts val="0"/>
                        </a:spcAft>
                      </a:pPr>
                      <a:r>
                        <a:rPr lang="zh-CN" sz="1800" b="1" kern="100" dirty="0">
                          <a:effectLst/>
                          <a:latin typeface="Calibri" panose="020F0502020204030204"/>
                          <a:ea typeface="宋体" panose="02010600030101010101" pitchFamily="2" charset="-122"/>
                          <a:cs typeface="Times New Roman" panose="02020603050405020304"/>
                        </a:rPr>
                        <a:t>积极干系人</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提出者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联系方式</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所在地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角色</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杨枨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yangc@zucc.edu.cn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侯宏仑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ubilabs@zucc.edu.cn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4-501</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67482">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助教陈栩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31601341@stu.zucc.edu.cn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问源</a:t>
                      </a:r>
                      <a:r>
                        <a:rPr lang="en-US" sz="1800" kern="100">
                          <a:effectLst/>
                          <a:latin typeface="Calibri" panose="020F0502020204030204"/>
                          <a:ea typeface="宋体" panose="02010600030101010101" pitchFamily="2" charset="-122"/>
                          <a:cs typeface="Times New Roman" panose="02020603050405020304"/>
                        </a:rPr>
                        <a:t>1-636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助教冯一鸣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u="none" strike="noStrike" kern="100" dirty="0">
                          <a:solidFill>
                            <a:srgbClr val="0000FF"/>
                          </a:solidFill>
                          <a:effectLst/>
                          <a:latin typeface="Calibri" panose="020F0502020204030204"/>
                          <a:ea typeface="宋体" panose="02010600030101010101" pitchFamily="2" charset="-122"/>
                          <a:cs typeface="Times New Roman" panose="02020603050405020304"/>
                          <a:hlinkClick r:id="rId2"/>
                        </a:rPr>
                        <a:t>31601390@stu.zucc.edu.cn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弘毅</a:t>
                      </a:r>
                      <a:r>
                        <a:rPr lang="en-US" sz="1800" kern="100" dirty="0">
                          <a:effectLst/>
                          <a:latin typeface="Calibri" panose="020F0502020204030204"/>
                          <a:ea typeface="宋体" panose="02010600030101010101" pitchFamily="2" charset="-122"/>
                          <a:cs typeface="Times New Roman" panose="02020603050405020304"/>
                        </a:rPr>
                        <a:t>1-610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助教陈妍蓝</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31501391@stu.zucc.edu.cn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问源</a:t>
                      </a:r>
                      <a:r>
                        <a:rPr lang="en-US" sz="1800" kern="100" dirty="0">
                          <a:effectLst/>
                          <a:latin typeface="Calibri" panose="020F0502020204030204"/>
                          <a:ea typeface="宋体" panose="02010600030101010101" pitchFamily="2" charset="-122"/>
                          <a:cs typeface="Times New Roman" panose="02020603050405020304"/>
                        </a:rPr>
                        <a:t>1-646</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游客用户代表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游客用户代表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212215">
                  <a:extLst>
                    <a:ext uri="{9D8B030D-6E8A-4147-A177-3AD203B41FA5}">
                      <a16:colId xmlns:a16="http://schemas.microsoft.com/office/drawing/2014/main" val="20002"/>
                    </a:ext>
                  </a:extLst>
                </a:gridCol>
                <a:gridCol w="1200785">
                  <a:extLst>
                    <a:ext uri="{9D8B030D-6E8A-4147-A177-3AD203B41FA5}">
                      <a16:colId xmlns:a16="http://schemas.microsoft.com/office/drawing/2014/main" val="20003"/>
                    </a:ext>
                  </a:extLst>
                </a:gridCol>
                <a:gridCol w="1147445">
                  <a:extLst>
                    <a:ext uri="{9D8B030D-6E8A-4147-A177-3AD203B41FA5}">
                      <a16:colId xmlns:a16="http://schemas.microsoft.com/office/drawing/2014/main" val="20004"/>
                    </a:ext>
                  </a:extLst>
                </a:gridCol>
                <a:gridCol w="1110615">
                  <a:extLst>
                    <a:ext uri="{9D8B030D-6E8A-4147-A177-3AD203B41FA5}">
                      <a16:colId xmlns:a16="http://schemas.microsoft.com/office/drawing/2014/main" val="20005"/>
                    </a:ext>
                  </a:extLst>
                </a:gridCol>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val="10000"/>
                  </a:ext>
                </a:extLst>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charset="0"/>
                          <a:cs typeface="Calibri" panose="020F050202020403020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charset="0"/>
                          <a:cs typeface="Calibri" panose="020F050202020403020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extLst>
                    <a:ext uri="{9D8B030D-6E8A-4147-A177-3AD203B41FA5}">
                      <a16:colId xmlns:a16="http://schemas.microsoft.com/office/drawing/2014/main" val="20000"/>
                    </a:ext>
                  </a:extLst>
                </a:gridCol>
                <a:gridCol w="1069737">
                  <a:extLst>
                    <a:ext uri="{9D8B030D-6E8A-4147-A177-3AD203B41FA5}">
                      <a16:colId xmlns:a16="http://schemas.microsoft.com/office/drawing/2014/main" val="20001"/>
                    </a:ext>
                  </a:extLst>
                </a:gridCol>
                <a:gridCol w="1197903">
                  <a:extLst>
                    <a:ext uri="{9D8B030D-6E8A-4147-A177-3AD203B41FA5}">
                      <a16:colId xmlns:a16="http://schemas.microsoft.com/office/drawing/2014/main" val="20002"/>
                    </a:ext>
                  </a:extLst>
                </a:gridCol>
                <a:gridCol w="1995879">
                  <a:extLst>
                    <a:ext uri="{9D8B030D-6E8A-4147-A177-3AD203B41FA5}">
                      <a16:colId xmlns:a16="http://schemas.microsoft.com/office/drawing/2014/main" val="20003"/>
                    </a:ext>
                  </a:extLst>
                </a:gridCol>
                <a:gridCol w="1127493">
                  <a:extLst>
                    <a:ext uri="{9D8B030D-6E8A-4147-A177-3AD203B41FA5}">
                      <a16:colId xmlns:a16="http://schemas.microsoft.com/office/drawing/2014/main" val="20004"/>
                    </a:ext>
                  </a:extLst>
                </a:gridCol>
                <a:gridCol w="1401622">
                  <a:extLst>
                    <a:ext uri="{9D8B030D-6E8A-4147-A177-3AD203B41FA5}">
                      <a16:colId xmlns:a16="http://schemas.microsoft.com/office/drawing/2014/main" val="20005"/>
                    </a:ext>
                  </a:extLst>
                </a:gridCol>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1009811" y="909514"/>
            <a:ext cx="2339102" cy="415498"/>
          </a:xfrm>
          <a:prstGeom prst="rect">
            <a:avLst/>
          </a:prstGeom>
        </p:spPr>
        <p:txBody>
          <a:bodyPr wrap="none">
            <a:spAutoFit/>
          </a:bodyPr>
          <a:lstStyle/>
          <a:p>
            <a:r>
              <a:rPr lang="zh-CN" altLang="zh-CN" dirty="0"/>
              <a:t>风险评估及其对策</a:t>
            </a:r>
            <a:endParaRPr lang="zh-CN" altLang="en-US" dirty="0"/>
          </a:p>
        </p:txBody>
      </p:sp>
      <p:pic>
        <p:nvPicPr>
          <p:cNvPr id="8" name="图片 7"/>
          <p:cNvPicPr>
            <a:picLocks noChangeAspect="1"/>
          </p:cNvPicPr>
          <p:nvPr/>
        </p:nvPicPr>
        <p:blipFill>
          <a:blip r:embed="rId2"/>
          <a:stretch>
            <a:fillRect/>
          </a:stretch>
        </p:blipFill>
        <p:spPr>
          <a:xfrm>
            <a:off x="4709160" y="1270"/>
            <a:ext cx="6549390" cy="658177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206068" y="1701602"/>
            <a:ext cx="6092825" cy="1938992"/>
          </a:xfrm>
          <a:prstGeom prst="rect">
            <a:avLst/>
          </a:prstGeom>
        </p:spPr>
        <p:txBody>
          <a:bodyPr>
            <a:spAutoFit/>
          </a:bodyPr>
          <a:lstStyle/>
          <a:p>
            <a:pPr lvl="2"/>
            <a:r>
              <a:rPr lang="zh-CN" altLang="zh-CN" sz="2400" b="1" dirty="0"/>
              <a:t>版本格式</a:t>
            </a:r>
          </a:p>
          <a:p>
            <a:r>
              <a:rPr lang="zh-CN" altLang="zh-CN" sz="2400" dirty="0"/>
              <a:t>每一个文档的版本格式为</a:t>
            </a:r>
            <a:r>
              <a:rPr lang="en-US" altLang="zh-CN" sz="2400" dirty="0"/>
              <a:t>[</a:t>
            </a:r>
            <a:r>
              <a:rPr lang="zh-CN" altLang="zh-CN" sz="2400" dirty="0"/>
              <a:t>主版本号</a:t>
            </a:r>
            <a:r>
              <a:rPr lang="en-US" altLang="zh-CN" sz="2400" dirty="0"/>
              <a:t>.</a:t>
            </a:r>
            <a:r>
              <a:rPr lang="zh-CN" altLang="zh-CN" sz="2400" dirty="0"/>
              <a:t>子版本号</a:t>
            </a:r>
            <a:r>
              <a:rPr lang="en-US" altLang="zh-CN" sz="2400" dirty="0"/>
              <a:t>.</a:t>
            </a:r>
            <a:r>
              <a:rPr lang="zh-CN" altLang="zh-CN" sz="2400" dirty="0"/>
              <a:t>修正版本号。</a:t>
            </a:r>
          </a:p>
          <a:p>
            <a:r>
              <a:rPr lang="zh-CN" altLang="zh-CN" sz="2400" dirty="0"/>
              <a:t>示例：</a:t>
            </a:r>
            <a:r>
              <a:rPr lang="en-US" altLang="zh-CN" sz="2400" dirty="0"/>
              <a:t>0.1.1</a:t>
            </a:r>
            <a:endParaRPr lang="zh-CN" altLang="zh-CN" sz="2400" dirty="0"/>
          </a:p>
          <a:p>
            <a:r>
              <a:rPr lang="zh-CN" altLang="zh-CN" sz="2400" dirty="0"/>
              <a:t>文档的初始版本为</a:t>
            </a:r>
            <a:r>
              <a:rPr lang="en-US" altLang="zh-CN" sz="2400" dirty="0"/>
              <a:t>0.1.0</a:t>
            </a:r>
            <a:r>
              <a:rPr lang="zh-CN" altLang="zh-CN" sz="2400" dirty="0"/>
              <a:t>。</a:t>
            </a:r>
          </a:p>
        </p:txBody>
      </p:sp>
      <p:sp>
        <p:nvSpPr>
          <p:cNvPr id="9" name="矩形 8"/>
          <p:cNvSpPr/>
          <p:nvPr/>
        </p:nvSpPr>
        <p:spPr>
          <a:xfrm>
            <a:off x="1342678" y="4005858"/>
            <a:ext cx="1261884" cy="415498"/>
          </a:xfrm>
          <a:prstGeom prst="rect">
            <a:avLst/>
          </a:prstGeom>
        </p:spPr>
        <p:txBody>
          <a:bodyPr wrap="none">
            <a:spAutoFit/>
          </a:bodyPr>
          <a:lstStyle/>
          <a:p>
            <a:r>
              <a:rPr lang="zh-CN" altLang="zh-CN" dirty="0"/>
              <a:t>版本更新</a:t>
            </a:r>
            <a:endParaRPr lang="zh-CN" altLang="en-US" dirty="0"/>
          </a:p>
        </p:txBody>
      </p:sp>
      <p:sp>
        <p:nvSpPr>
          <p:cNvPr id="10" name="矩形 9"/>
          <p:cNvSpPr/>
          <p:nvPr/>
        </p:nvSpPr>
        <p:spPr>
          <a:xfrm>
            <a:off x="2494806" y="4005858"/>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837506"/>
            <a:ext cx="1731243" cy="461665"/>
          </a:xfrm>
          <a:prstGeom prst="rect">
            <a:avLst/>
          </a:prstGeom>
        </p:spPr>
        <p:txBody>
          <a:bodyPr wrap="none">
            <a:spAutoFit/>
          </a:bodyPr>
          <a:lstStyle/>
          <a:p>
            <a:pPr lvl="1"/>
            <a:r>
              <a:rPr lang="en-US" altLang="zh-CN" sz="2400" b="1" dirty="0" err="1"/>
              <a:t>Git</a:t>
            </a:r>
            <a:r>
              <a:rPr lang="zh-CN" altLang="zh-CN" sz="2400" b="1" dirty="0"/>
              <a:t>规范</a:t>
            </a:r>
          </a:p>
        </p:txBody>
      </p:sp>
      <p:sp>
        <p:nvSpPr>
          <p:cNvPr id="6" name="矩形 5"/>
          <p:cNvSpPr/>
          <p:nvPr/>
        </p:nvSpPr>
        <p:spPr>
          <a:xfrm>
            <a:off x="1335888" y="1701602"/>
            <a:ext cx="6092825" cy="1569660"/>
          </a:xfrm>
          <a:prstGeom prst="rect">
            <a:avLst/>
          </a:prstGeom>
        </p:spPr>
        <p:txBody>
          <a:bodyPr>
            <a:spAutoFit/>
          </a:bodyPr>
          <a:lstStyle/>
          <a:p>
            <a:pPr lvl="2"/>
            <a:r>
              <a:rPr lang="en-US" altLang="zh-CN" sz="2400" b="1" dirty="0" err="1"/>
              <a:t>Git</a:t>
            </a:r>
            <a:r>
              <a:rPr lang="zh-CN" altLang="zh-CN" sz="2400" b="1" dirty="0"/>
              <a:t>配置结构</a:t>
            </a:r>
          </a:p>
          <a:p>
            <a:r>
              <a:rPr lang="en-US" altLang="zh-CN" sz="2400" dirty="0"/>
              <a:t>-master</a:t>
            </a:r>
            <a:endParaRPr lang="zh-CN" altLang="zh-CN" sz="2400" dirty="0"/>
          </a:p>
          <a:p>
            <a:r>
              <a:rPr lang="en-US" altLang="zh-CN" sz="2400" dirty="0"/>
              <a:t>-develop</a:t>
            </a:r>
            <a:endParaRPr lang="zh-CN" altLang="zh-CN" sz="2400" dirty="0"/>
          </a:p>
          <a:p>
            <a:r>
              <a:rPr lang="en-US" altLang="zh-CN" sz="2400" dirty="0"/>
              <a:t>	</a:t>
            </a:r>
            <a:endParaRPr lang="zh-CN" altLang="zh-CN" sz="2400" dirty="0"/>
          </a:p>
        </p:txBody>
      </p:sp>
      <p:sp>
        <p:nvSpPr>
          <p:cNvPr id="11" name="矩形 10"/>
          <p:cNvSpPr/>
          <p:nvPr/>
        </p:nvSpPr>
        <p:spPr>
          <a:xfrm>
            <a:off x="-97482" y="4408086"/>
            <a:ext cx="2899512" cy="461665"/>
          </a:xfrm>
          <a:prstGeom prst="rect">
            <a:avLst/>
          </a:prstGeom>
        </p:spPr>
        <p:txBody>
          <a:bodyPr wrap="none">
            <a:spAutoFit/>
          </a:bodyPr>
          <a:lstStyle/>
          <a:p>
            <a:pPr lvl="2"/>
            <a:r>
              <a:rPr lang="en-US" altLang="zh-CN" sz="2400" b="1" dirty="0" err="1"/>
              <a:t>Git</a:t>
            </a:r>
            <a:r>
              <a:rPr lang="zh-CN" altLang="zh-CN" sz="2400" b="1" dirty="0"/>
              <a:t>提交规范</a:t>
            </a:r>
          </a:p>
        </p:txBody>
      </p:sp>
      <p:sp>
        <p:nvSpPr>
          <p:cNvPr id="12" name="矩形 11"/>
          <p:cNvSpPr/>
          <p:nvPr/>
        </p:nvSpPr>
        <p:spPr>
          <a:xfrm>
            <a:off x="2854846" y="4420805"/>
            <a:ext cx="7764491" cy="2354491"/>
          </a:xfrm>
          <a:prstGeom prst="rect">
            <a:avLst/>
          </a:prstGeom>
        </p:spPr>
        <p:txBody>
          <a:bodyPr wrap="square">
            <a:spAutoFit/>
          </a:bodyPr>
          <a:lstStyle/>
          <a:p>
            <a:pPr lvl="0"/>
            <a:r>
              <a:rPr lang="en-US" altLang="zh-CN" dirty="0"/>
              <a:t>push</a:t>
            </a:r>
            <a:r>
              <a:rPr lang="zh-CN" altLang="zh-CN" dirty="0"/>
              <a:t>之前请先</a:t>
            </a:r>
            <a:r>
              <a:rPr lang="en-US" altLang="zh-CN" dirty="0"/>
              <a:t>fetch</a:t>
            </a:r>
            <a:r>
              <a:rPr lang="zh-CN" altLang="zh-CN" dirty="0"/>
              <a:t>，看看远程仓库目前是不是最新版本，如果是的话先</a:t>
            </a:r>
            <a:r>
              <a:rPr lang="en-US" altLang="zh-CN" dirty="0"/>
              <a:t>pull</a:t>
            </a:r>
            <a:r>
              <a:rPr lang="zh-CN" altLang="zh-CN" dirty="0"/>
              <a:t>下来，再</a:t>
            </a:r>
            <a:r>
              <a:rPr lang="en-US" altLang="zh-CN" dirty="0"/>
              <a:t>push</a:t>
            </a:r>
            <a:r>
              <a:rPr lang="zh-CN" altLang="zh-CN" dirty="0"/>
              <a:t>，防止冲突。</a:t>
            </a:r>
          </a:p>
          <a:p>
            <a:pPr lvl="0"/>
            <a:r>
              <a:rPr lang="zh-CN" altLang="zh-CN" dirty="0"/>
              <a:t>每人在自己的分支上上传文件到非受控文档中的个人目录下，文件上传之后合并到</a:t>
            </a:r>
            <a:r>
              <a:rPr lang="en-US" altLang="zh-CN" dirty="0" err="1"/>
              <a:t>devlop</a:t>
            </a:r>
            <a:r>
              <a:rPr lang="zh-CN" altLang="zh-CN" dirty="0"/>
              <a:t>分支。每周的任务完成后，由项目经理审核，配置管理员负责把整合后的文件合并到</a:t>
            </a:r>
            <a:r>
              <a:rPr lang="en-US" altLang="zh-CN" dirty="0"/>
              <a:t>master</a:t>
            </a:r>
            <a:r>
              <a:rPr lang="zh-CN" altLang="zh-CN" dirty="0"/>
              <a:t>主分支上</a:t>
            </a:r>
          </a:p>
          <a:p>
            <a:pPr lvl="0"/>
            <a:r>
              <a:rPr lang="zh-CN" altLang="zh-CN" dirty="0"/>
              <a:t>每次上传都需要注释自己详细行为：如“江亮儒</a:t>
            </a:r>
            <a:r>
              <a:rPr lang="en-US" altLang="zh-CN" dirty="0"/>
              <a:t>-</a:t>
            </a:r>
            <a:r>
              <a:rPr lang="zh-CN" altLang="zh-CN" dirty="0"/>
              <a:t>上传可行性分析报告</a:t>
            </a:r>
          </a:p>
        </p:txBody>
      </p:sp>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薪酬：元</a:t>
            </a:r>
          </a:p>
          <a:p>
            <a:pPr lvl="0"/>
            <a:r>
              <a:rPr lang="zh-CN" altLang="zh-CN" sz="2400" dirty="0"/>
              <a:t>时薪：元</a:t>
            </a:r>
            <a:r>
              <a:rPr lang="en-US" altLang="zh-CN" sz="2400" dirty="0"/>
              <a:t>/</a:t>
            </a:r>
            <a:r>
              <a:rPr lang="zh-CN" altLang="zh-CN" sz="2400" dirty="0"/>
              <a:t>小时</a:t>
            </a:r>
          </a:p>
          <a:p>
            <a:pPr lvl="0"/>
            <a:r>
              <a:rPr lang="zh-CN" altLang="zh-CN" sz="2400" dirty="0"/>
              <a:t>工时：时</a:t>
            </a:r>
          </a:p>
          <a:p>
            <a:pPr lvl="0"/>
            <a:r>
              <a:rPr lang="zh-CN" altLang="zh-CN" sz="2400" dirty="0"/>
              <a:t>费用：元</a:t>
            </a:r>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成本管理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334566" y="837506"/>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1008867" y="1534460"/>
            <a:ext cx="1261884" cy="415498"/>
          </a:xfrm>
          <a:prstGeom prst="rect">
            <a:avLst/>
          </a:prstGeom>
        </p:spPr>
        <p:txBody>
          <a:bodyPr wrap="none">
            <a:spAutoFit/>
          </a:bodyPr>
          <a:lstStyle/>
          <a:p>
            <a:r>
              <a:rPr lang="zh-CN" altLang="zh-CN" dirty="0"/>
              <a:t>员工时薪</a:t>
            </a:r>
            <a:endParaRPr lang="zh-CN" altLang="en-US" dirty="0"/>
          </a:p>
        </p:txBody>
      </p:sp>
      <p:graphicFrame>
        <p:nvGraphicFramePr>
          <p:cNvPr id="9" name="表格 8"/>
          <p:cNvGraphicFramePr>
            <a:graphicFrameLocks noGrp="1"/>
          </p:cNvGraphicFramePr>
          <p:nvPr/>
        </p:nvGraphicFramePr>
        <p:xfrm>
          <a:off x="982638" y="2277666"/>
          <a:ext cx="5622290" cy="1040765"/>
        </p:xfrm>
        <a:graphic>
          <a:graphicData uri="http://schemas.openxmlformats.org/drawingml/2006/table">
            <a:tbl>
              <a:tblPr>
                <a:tableStyleId>{5C22544A-7EE6-4342-B048-85BDC9FD1C3A}</a:tableStyleId>
              </a:tblPr>
              <a:tblGrid>
                <a:gridCol w="1407795">
                  <a:extLst>
                    <a:ext uri="{9D8B030D-6E8A-4147-A177-3AD203B41FA5}">
                      <a16:colId xmlns:a16="http://schemas.microsoft.com/office/drawing/2014/main" val="20000"/>
                    </a:ext>
                  </a:extLst>
                </a:gridCol>
                <a:gridCol w="1407795">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401445">
                  <a:extLst>
                    <a:ext uri="{9D8B030D-6E8A-4147-A177-3AD203B41FA5}">
                      <a16:colId xmlns:a16="http://schemas.microsoft.com/office/drawing/2014/main" val="20003"/>
                    </a:ext>
                  </a:extLst>
                </a:gridCol>
              </a:tblGrid>
              <a:tr h="0">
                <a:tc>
                  <a:txBody>
                    <a:bodyPr/>
                    <a:lstStyle/>
                    <a:p>
                      <a:pPr algn="ctr">
                        <a:spcAft>
                          <a:spcPts val="0"/>
                        </a:spcAft>
                      </a:pPr>
                      <a:r>
                        <a:rPr lang="zh-CN" sz="1050" kern="100" dirty="0">
                          <a:effectLst/>
                        </a:rPr>
                        <a:t>组员名称</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050" kern="100" dirty="0">
                          <a:effectLst/>
                        </a:rPr>
                        <a:t>工作分配</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50" kern="100" dirty="0">
                          <a:effectLst/>
                        </a:rPr>
                        <a:t>时薪</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050" kern="100">
                          <a:effectLst/>
                        </a:rPr>
                        <a:t>加班时薪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50" kern="100">
                          <a:effectLst/>
                        </a:rPr>
                        <a:t>质量保证员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29.85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1050" kern="100" dirty="0">
                          <a:effectLst/>
                        </a:rPr>
                        <a:t>29.85</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1050" kern="100" dirty="0">
                          <a:effectLst/>
                        </a:rPr>
                        <a:t>蔡峰</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50" kern="100">
                          <a:effectLst/>
                        </a:rPr>
                        <a:t>业务管理员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29.85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1050" kern="100">
                          <a:effectLst/>
                        </a:rPr>
                        <a:t>29.85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2"/>
                  </a:ext>
                </a:extLst>
              </a:tr>
              <a:tr h="198120">
                <a:tc>
                  <a:txBody>
                    <a:bodyPr/>
                    <a:lstStyle/>
                    <a:p>
                      <a:pPr algn="ctr">
                        <a:spcAft>
                          <a:spcPts val="0"/>
                        </a:spcAft>
                      </a:pPr>
                      <a:r>
                        <a:rPr lang="zh-CN" sz="1050" kern="100">
                          <a:effectLst/>
                        </a:rPr>
                        <a:t>江亮儒</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50" kern="100">
                          <a:effectLst/>
                        </a:rPr>
                        <a:t>配置管理员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29.85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1050" kern="100">
                          <a:effectLst/>
                        </a:rPr>
                        <a:t>29.85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3"/>
                  </a:ext>
                </a:extLst>
              </a:tr>
              <a:tr h="198120">
                <a:tc>
                  <a:txBody>
                    <a:bodyPr/>
                    <a:lstStyle/>
                    <a:p>
                      <a:pPr algn="ctr">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29.85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1050" kern="100">
                          <a:effectLst/>
                        </a:rPr>
                        <a:t>29.85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4"/>
                  </a:ext>
                </a:extLst>
              </a:tr>
              <a:tr h="164465">
                <a:tc>
                  <a:txBody>
                    <a:bodyPr/>
                    <a:lstStyle/>
                    <a:p>
                      <a:pPr algn="ctr">
                        <a:spcAft>
                          <a:spcPts val="0"/>
                        </a:spcAft>
                      </a:pPr>
                      <a:r>
                        <a:rPr lang="zh-CN" sz="1050" kern="100">
                          <a:effectLst/>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50" kern="100">
                          <a:effectLst/>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050" kern="100">
                          <a:effectLst/>
                        </a:rPr>
                        <a:t>29.85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sz="1050" kern="100" dirty="0">
                          <a:effectLst/>
                        </a:rPr>
                        <a:t>29.85</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5"/>
                  </a:ext>
                </a:extLst>
              </a:tr>
            </a:tbl>
          </a:graphicData>
        </a:graphic>
      </p:graphicFrame>
      <p:sp>
        <p:nvSpPr>
          <p:cNvPr id="10" name="矩形 9"/>
          <p:cNvSpPr/>
          <p:nvPr/>
        </p:nvSpPr>
        <p:spPr>
          <a:xfrm>
            <a:off x="7463358" y="606673"/>
            <a:ext cx="1902444" cy="461665"/>
          </a:xfrm>
          <a:prstGeom prst="rect">
            <a:avLst/>
          </a:prstGeom>
        </p:spPr>
        <p:txBody>
          <a:bodyPr wrap="none">
            <a:spAutoFit/>
          </a:bodyPr>
          <a:lstStyle/>
          <a:p>
            <a:pPr lvl="2" algn="ctr"/>
            <a:r>
              <a:rPr lang="zh-CN" altLang="zh-CN" sz="2400" b="1" dirty="0"/>
              <a:t>预算</a:t>
            </a:r>
          </a:p>
        </p:txBody>
      </p:sp>
      <p:pic>
        <p:nvPicPr>
          <p:cNvPr id="5" name="图片 4"/>
          <p:cNvPicPr>
            <a:picLocks noChangeAspect="1"/>
          </p:cNvPicPr>
          <p:nvPr/>
        </p:nvPicPr>
        <p:blipFill>
          <a:blip r:embed="rId2"/>
          <a:stretch>
            <a:fillRect/>
          </a:stretch>
        </p:blipFill>
        <p:spPr>
          <a:xfrm>
            <a:off x="6879590" y="1299210"/>
            <a:ext cx="4949190" cy="481266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会议记录</a:t>
            </a:r>
          </a:p>
        </p:txBody>
      </p:sp>
      <p:pic>
        <p:nvPicPr>
          <p:cNvPr id="5" name="图片 4"/>
          <p:cNvPicPr>
            <a:picLocks noChangeAspect="1"/>
          </p:cNvPicPr>
          <p:nvPr/>
        </p:nvPicPr>
        <p:blipFill>
          <a:blip r:embed="rId2"/>
          <a:stretch>
            <a:fillRect/>
          </a:stretch>
        </p:blipFill>
        <p:spPr>
          <a:xfrm>
            <a:off x="4938395" y="73025"/>
            <a:ext cx="6903085" cy="64979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项目</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基地。</a:t>
            </a:r>
            <a:endParaRPr lang="zh-CN" altLang="en-US" i="1" dirty="0" smtClean="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项目总体计划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909514"/>
            <a:ext cx="10646014" cy="577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90" y="765498"/>
            <a:ext cx="11122885" cy="6030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WBS-io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909514"/>
            <a:ext cx="10631487" cy="576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smtClean="0">
                <a:hlinkClick r:id="rId2" action="ppaction://hlinkfile"/>
              </a:rPr>
              <a:t>《PRD2018-G11-</a:t>
            </a:r>
            <a:r>
              <a:rPr lang="zh-CN" altLang="en-US" dirty="0" smtClean="0">
                <a:hlinkClick r:id="rId2" action="ppaction://hlinkfile"/>
              </a:rPr>
              <a:t>可行性分析报告</a:t>
            </a:r>
            <a:r>
              <a:rPr lang="en-US" altLang="zh-CN" dirty="0" smtClean="0">
                <a:hlinkClick r:id="rId2" action="ppaction://hlinkfile"/>
              </a:rPr>
              <a:t>》</a:t>
            </a:r>
            <a:endParaRPr lang="en-US" altLang="zh-CN" dirty="0" smtClean="0"/>
          </a:p>
          <a:p>
            <a:pPr>
              <a:lnSpc>
                <a:spcPct val="150000"/>
              </a:lnSpc>
            </a:pPr>
            <a:r>
              <a:rPr lang="en-US" altLang="zh-CN" dirty="0">
                <a:hlinkClick r:id="rId3" action="ppaction://hlinkfile"/>
              </a:rPr>
              <a:t>《PRD2018-G11-</a:t>
            </a:r>
            <a:r>
              <a:rPr lang="zh-CN" altLang="en-US" dirty="0">
                <a:hlinkClick r:id="rId3" action="ppaction://hlinkfile"/>
              </a:rPr>
              <a:t>项目章程</a:t>
            </a:r>
            <a:r>
              <a:rPr lang="en-US" altLang="zh-CN" dirty="0" smtClean="0">
                <a:hlinkClick r:id="rId3" action="ppaction://hlinkfile"/>
              </a:rPr>
              <a:t>》</a:t>
            </a:r>
            <a:endParaRPr lang="en-US" altLang="zh-CN" dirty="0" smtClean="0"/>
          </a:p>
          <a:p>
            <a:pPr>
              <a:lnSpc>
                <a:spcPct val="150000"/>
              </a:lnSpc>
            </a:pPr>
            <a:r>
              <a:rPr lang="en-US" altLang="zh-CN" dirty="0">
                <a:hlinkClick r:id="rId4" action="ppaction://hlinkfile"/>
              </a:rPr>
              <a:t>《PRD2018-G11-</a:t>
            </a:r>
            <a:r>
              <a:rPr lang="zh-CN" altLang="en-US" dirty="0">
                <a:hlinkClick r:id="rId4" action="ppaction://hlinkfile"/>
              </a:rPr>
              <a:t>需求工程项目计划</a:t>
            </a:r>
            <a:r>
              <a:rPr lang="en-US" altLang="zh-CN" dirty="0" smtClean="0">
                <a:hlinkClick r:id="rId4" action="ppaction://hlinkfile"/>
              </a:rPr>
              <a:t>》</a:t>
            </a:r>
            <a:endParaRPr lang="en-US" altLang="zh-CN" dirty="0" smtClean="0"/>
          </a:p>
          <a:p>
            <a:pPr>
              <a:lnSpc>
                <a:spcPct val="150000"/>
              </a:lnSpc>
            </a:pPr>
            <a:r>
              <a:rPr lang="en-US" altLang="zh-CN" dirty="0">
                <a:hlinkClick r:id="rId5" action="ppaction://hlinkfile"/>
              </a:rPr>
              <a:t>《PRD2018-G11-</a:t>
            </a:r>
            <a:r>
              <a:rPr lang="zh-CN" altLang="en-US" dirty="0">
                <a:hlinkClick r:id="rId5" action="ppaction://hlinkfile"/>
              </a:rPr>
              <a:t>会议记录</a:t>
            </a:r>
            <a:r>
              <a:rPr lang="en-US" altLang="zh-CN" dirty="0" smtClean="0">
                <a:hlinkClick r:id="rId5"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项目总体计划</a:t>
            </a:r>
            <a:r>
              <a:rPr lang="en-US" altLang="zh-CN" dirty="0">
                <a:hlinkClick r:id="rId6" action="ppaction://hlinkfile"/>
              </a:rPr>
              <a:t>WBS</a:t>
            </a:r>
            <a:r>
              <a:rPr lang="en-US" altLang="zh-CN" dirty="0" smtClean="0">
                <a:hlinkClick r:id="rId6"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smtClean="0">
                <a:hlinkClick r:id="rId7"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err="1">
                <a:hlinkClick r:id="rId7" action="ppaction://hlinkfile"/>
              </a:rPr>
              <a:t>io</a:t>
            </a:r>
            <a:r>
              <a:rPr lang="en-US" altLang="zh-CN" dirty="0" smtClean="0">
                <a:hlinkClick r:id="rId7" action="ppaction://hlinkfile"/>
              </a:rPr>
              <a:t>》</a:t>
            </a:r>
            <a:endParaRPr lang="en-US" altLang="zh-CN" dirty="0" smtClean="0"/>
          </a:p>
          <a:p>
            <a:pPr>
              <a:lnSpc>
                <a:spcPct val="150000"/>
              </a:lnSpc>
            </a:pPr>
            <a:r>
              <a:rPr lang="en-US" altLang="zh-CN" dirty="0">
                <a:hlinkClick r:id="rId8" action="ppaction://hlinkfile"/>
              </a:rPr>
              <a:t>《PRD2018-G11-</a:t>
            </a:r>
            <a:r>
              <a:rPr lang="zh-CN" altLang="en-US" dirty="0">
                <a:hlinkClick r:id="rId8" action="ppaction://hlinkfile"/>
              </a:rPr>
              <a:t>需求工程计划甘特图</a:t>
            </a:r>
            <a:r>
              <a:rPr lang="en-US" altLang="zh-CN" dirty="0" smtClean="0">
                <a:hlinkClick r:id="rId8" action="ppaction://hlinkfile"/>
              </a:rPr>
              <a:t>》</a:t>
            </a:r>
            <a:endParaRPr lang="en-US" altLang="zh-CN" dirty="0" smtClean="0"/>
          </a:p>
          <a:p>
            <a:pPr>
              <a:lnSpc>
                <a:spcPct val="150000"/>
              </a:lnSpc>
            </a:pPr>
            <a:r>
              <a:rPr lang="en-US" altLang="zh-CN" dirty="0">
                <a:hlinkClick r:id="rId9" action="ppaction://hlinkfile"/>
              </a:rPr>
              <a:t>《PRD2018-G11-OBS-v1.0.0》</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smtClean="0">
                          <a:solidFill>
                            <a:schemeClr val="tx1"/>
                          </a:solidFill>
                        </a:rPr>
                        <a:t>《</a:t>
                      </a:r>
                      <a:r>
                        <a:rPr lang="zh-CN" altLang="en-US" sz="2400" b="0" dirty="0" smtClean="0">
                          <a:solidFill>
                            <a:schemeClr val="tx1"/>
                          </a:solidFill>
                        </a:rPr>
                        <a:t>风险评估：理论方法与应用</a:t>
                      </a:r>
                      <a:r>
                        <a:rPr lang="en-US" altLang="zh-CN" sz="2400" b="0" dirty="0" smtClean="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:Marvin </a:t>
                      </a:r>
                      <a:r>
                        <a:rPr lang="en-US" altLang="zh-CN" sz="2400" b="0" dirty="0" err="1" smtClean="0">
                          <a:solidFill>
                            <a:schemeClr val="tx1"/>
                          </a:solidFill>
                        </a:rPr>
                        <a:t>Rausand</a:t>
                      </a:r>
                      <a:r>
                        <a:rPr lang="en-US" altLang="zh-CN" sz="2400" b="0" dirty="0" smtClean="0">
                          <a:solidFill>
                            <a:schemeClr val="tx1"/>
                          </a:solidFill>
                        </a:rPr>
                        <a:t>     </a:t>
                      </a:r>
                    </a:p>
                    <a:p>
                      <a:pPr algn="l"/>
                      <a:r>
                        <a:rPr lang="zh-CN" altLang="en-US" sz="2400" b="0" dirty="0" smtClean="0">
                          <a:solidFill>
                            <a:schemeClr val="tx1"/>
                          </a:solidFill>
                        </a:rPr>
                        <a:t>清华大学出版社</a:t>
                      </a:r>
                      <a:endParaRPr lang="en-US" altLang="zh-CN" sz="2400" b="0" dirty="0" smtClean="0">
                        <a:solidFill>
                          <a:schemeClr val="tx1"/>
                        </a:solidFill>
                      </a:endParaRPr>
                    </a:p>
                    <a:p>
                      <a:pPr algn="l"/>
                      <a:r>
                        <a:rPr lang="en-US" altLang="zh-CN" sz="2400" b="0" dirty="0" smtClean="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r h="1270000">
                <a:tc>
                  <a:txBody>
                    <a:bodyPr/>
                    <a:lstStyle/>
                    <a:p>
                      <a:pPr algn="l">
                        <a:buNone/>
                      </a:pPr>
                      <a:r>
                        <a:rPr lang="en-US" altLang="zh-CN" dirty="0" smtClean="0">
                          <a:solidFill>
                            <a:schemeClr val="tx1"/>
                          </a:solidFill>
                        </a:rPr>
                        <a:t>《</a:t>
                      </a:r>
                      <a:r>
                        <a:rPr lang="zh-CN" altLang="en-US" dirty="0" smtClean="0">
                          <a:solidFill>
                            <a:schemeClr val="tx1"/>
                          </a:solidFill>
                        </a:rPr>
                        <a:t>软件需求（第</a:t>
                      </a:r>
                      <a:r>
                        <a:rPr lang="en-US" altLang="zh-CN" dirty="0" smtClean="0">
                          <a:solidFill>
                            <a:schemeClr val="tx1"/>
                          </a:solidFill>
                        </a:rPr>
                        <a:t>3</a:t>
                      </a:r>
                      <a:r>
                        <a:rPr lang="zh-CN" altLang="en-US" dirty="0" smtClean="0">
                          <a:solidFill>
                            <a:schemeClr val="tx1"/>
                          </a:solidFill>
                        </a:rPr>
                        <a:t>版）</a:t>
                      </a:r>
                      <a:r>
                        <a:rPr lang="en-US" altLang="zh-CN" dirty="0" smtClean="0">
                          <a:solidFill>
                            <a:schemeClr val="tx1"/>
                          </a:solidFill>
                        </a:rPr>
                        <a:t>》</a:t>
                      </a:r>
                    </a:p>
                    <a:p>
                      <a:pPr algn="l">
                        <a:buNone/>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版）</a:t>
                      </a:r>
                      <a:endParaRPr lang="zh-CN" altLang="en-US" dirty="0">
                        <a:solidFill>
                          <a:schemeClr val="tx1"/>
                        </a:solidFill>
                      </a:endParaRPr>
                    </a:p>
                  </a:txBody>
                  <a:tcPr/>
                </a:tc>
                <a:tc>
                  <a:txBody>
                    <a:bodyPr/>
                    <a:lstStyle/>
                    <a:p>
                      <a:pPr algn="l">
                        <a:buNone/>
                      </a:pPr>
                      <a:r>
                        <a:rPr lang="zh-CN" altLang="en-US" dirty="0" smtClean="0">
                          <a:solidFill>
                            <a:schemeClr val="tx1"/>
                          </a:solidFill>
                        </a:rPr>
                        <a:t>作者：</a:t>
                      </a:r>
                      <a:r>
                        <a:rPr lang="en-US" altLang="zh-CN" dirty="0" smtClean="0">
                          <a:solidFill>
                            <a:schemeClr val="tx1"/>
                          </a:solidFill>
                        </a:rPr>
                        <a:t>Karl </a:t>
                      </a:r>
                      <a:r>
                        <a:rPr lang="en-US" altLang="zh-CN" dirty="0" err="1" smtClean="0">
                          <a:solidFill>
                            <a:schemeClr val="tx1"/>
                          </a:solidFill>
                        </a:rPr>
                        <a:t>Wigers</a:t>
                      </a:r>
                      <a:r>
                        <a:rPr lang="en-US" altLang="zh-CN" baseline="0" dirty="0" smtClean="0">
                          <a:solidFill>
                            <a:schemeClr val="tx1"/>
                          </a:solidFill>
                        </a:rPr>
                        <a:t>   Joy Beatty</a:t>
                      </a: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2013</a:t>
                      </a:r>
                      <a:r>
                        <a:rPr lang="zh-CN" altLang="en-US" baseline="0" dirty="0" smtClean="0">
                          <a:solidFill>
                            <a:schemeClr val="tx1"/>
                          </a:solidFill>
                        </a:rPr>
                        <a:t>年</a:t>
                      </a:r>
                      <a:r>
                        <a:rPr lang="en-US" altLang="zh-CN" baseline="0" dirty="0" smtClean="0">
                          <a:solidFill>
                            <a:schemeClr val="tx1"/>
                          </a:solidFill>
                        </a:rPr>
                        <a:t>8</a:t>
                      </a:r>
                      <a:r>
                        <a:rPr lang="zh-CN" altLang="en-US" baseline="0" dirty="0" smtClean="0">
                          <a:solidFill>
                            <a:schemeClr val="tx1"/>
                          </a:solidFill>
                        </a:rPr>
                        <a:t>月第</a:t>
                      </a:r>
                      <a:r>
                        <a:rPr lang="en-US" altLang="zh-CN" baseline="0" dirty="0" smtClean="0">
                          <a:solidFill>
                            <a:schemeClr val="tx1"/>
                          </a:solidFill>
                        </a:rPr>
                        <a:t>6</a:t>
                      </a:r>
                      <a:r>
                        <a:rPr lang="zh-CN" altLang="en-US" baseline="0" dirty="0" smtClean="0">
                          <a:solidFill>
                            <a:schemeClr val="tx1"/>
                          </a:solidFill>
                        </a:rPr>
                        <a:t>版</a:t>
                      </a:r>
                      <a:endParaRPr lang="en-US" altLang="zh-CN" dirty="0" smtClean="0">
                        <a:solidFill>
                          <a:schemeClr val="tx1"/>
                        </a:solidFill>
                      </a:endParaRPr>
                    </a:p>
                  </a:txBody>
                  <a:tcPr/>
                </a:tc>
                <a:extLst>
                  <a:ext uri="{0D108BD9-81ED-4DB2-BD59-A6C34878D82A}">
                    <a16:rowId xmlns:a16="http://schemas.microsoft.com/office/drawing/2014/main" val="10001"/>
                  </a:ext>
                </a:extLst>
              </a:tr>
              <a:tr h="1271270">
                <a:tc>
                  <a:txBody>
                    <a:bodyPr/>
                    <a:lstStyle/>
                    <a:p>
                      <a:pPr algn="l">
                        <a:buNone/>
                      </a:pPr>
                      <a:r>
                        <a:rPr lang="en-US" altLang="zh-CN" dirty="0" smtClean="0">
                          <a:solidFill>
                            <a:schemeClr val="tx1"/>
                          </a:solidFill>
                        </a:rPr>
                        <a:t>《</a:t>
                      </a:r>
                      <a:r>
                        <a:rPr lang="zh-CN" altLang="en-US" dirty="0" smtClean="0">
                          <a:solidFill>
                            <a:schemeClr val="tx1"/>
                          </a:solidFill>
                        </a:rPr>
                        <a:t>软件开发的过程与管理</a:t>
                      </a:r>
                      <a:r>
                        <a:rPr lang="en-US" altLang="zh-CN" dirty="0" smtClean="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作者：张湘辉</a:t>
                      </a:r>
                      <a:endParaRPr lang="en-US" altLang="zh-CN" dirty="0" smtClean="0">
                        <a:solidFill>
                          <a:schemeClr val="tx1"/>
                        </a:solidFill>
                      </a:endParaRPr>
                    </a:p>
                    <a:p>
                      <a:pPr algn="l">
                        <a:buNone/>
                      </a:pPr>
                      <a:r>
                        <a:rPr lang="zh-CN" altLang="en-US" dirty="0" smtClean="0">
                          <a:solidFill>
                            <a:schemeClr val="tx1"/>
                          </a:solidFill>
                        </a:rPr>
                        <a:t>清华大学出版社</a:t>
                      </a:r>
                      <a:endParaRPr lang="en-US" altLang="zh-CN" dirty="0" smtClean="0">
                        <a:solidFill>
                          <a:schemeClr val="tx1"/>
                        </a:solidFill>
                      </a:endParaRPr>
                    </a:p>
                    <a:p>
                      <a:pPr algn="l">
                        <a:buNone/>
                      </a:pPr>
                      <a:r>
                        <a:rPr lang="en-US" altLang="zh-CN" dirty="0" smtClean="0">
                          <a:solidFill>
                            <a:schemeClr val="tx1"/>
                          </a:solidFill>
                        </a:rPr>
                        <a:t>2005</a:t>
                      </a:r>
                      <a:r>
                        <a:rPr lang="zh-CN" altLang="en-US" dirty="0" smtClean="0">
                          <a:solidFill>
                            <a:schemeClr val="tx1"/>
                          </a:solidFill>
                        </a:rPr>
                        <a:t>年</a:t>
                      </a: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分工及考评</a:t>
            </a:r>
          </a:p>
        </p:txBody>
      </p:sp>
      <p:graphicFrame>
        <p:nvGraphicFramePr>
          <p:cNvPr id="4" name="表格 3"/>
          <p:cNvGraphicFramePr>
            <a:graphicFrameLocks noGrp="1"/>
          </p:cNvGraphicFramePr>
          <p:nvPr/>
        </p:nvGraphicFramePr>
        <p:xfrm>
          <a:off x="3214886" y="1485578"/>
          <a:ext cx="8126943" cy="4389120"/>
        </p:xfrm>
        <a:graphic>
          <a:graphicData uri="http://schemas.openxmlformats.org/drawingml/2006/table">
            <a:tbl>
              <a:tblPr firstRow="1" bandRow="1">
                <a:tableStyleId>{5C22544A-7EE6-4342-B048-85BDC9FD1C3A}</a:tableStyleId>
              </a:tblPr>
              <a:tblGrid>
                <a:gridCol w="2708981">
                  <a:extLst>
                    <a:ext uri="{9D8B030D-6E8A-4147-A177-3AD203B41FA5}">
                      <a16:colId xmlns:a16="http://schemas.microsoft.com/office/drawing/2014/main" val="20000"/>
                    </a:ext>
                  </a:extLst>
                </a:gridCol>
                <a:gridCol w="2708981">
                  <a:extLst>
                    <a:ext uri="{9D8B030D-6E8A-4147-A177-3AD203B41FA5}">
                      <a16:colId xmlns:a16="http://schemas.microsoft.com/office/drawing/2014/main" val="20001"/>
                    </a:ext>
                  </a:extLst>
                </a:gridCol>
                <a:gridCol w="2708981">
                  <a:extLst>
                    <a:ext uri="{9D8B030D-6E8A-4147-A177-3AD203B41FA5}">
                      <a16:colId xmlns:a16="http://schemas.microsoft.com/office/drawing/2014/main" val="20002"/>
                    </a:ext>
                  </a:extLst>
                </a:gridCol>
              </a:tblGrid>
              <a:tr h="370840">
                <a:tc>
                  <a:txBody>
                    <a:bodyPr/>
                    <a:lstStyle/>
                    <a:p>
                      <a:r>
                        <a:rPr lang="zh-CN" altLang="en-US" dirty="0" smtClean="0"/>
                        <a:t>组员</a:t>
                      </a:r>
                      <a:endParaRPr lang="zh-CN" altLang="en-US" dirty="0"/>
                    </a:p>
                  </a:txBody>
                  <a:tcPr/>
                </a:tc>
                <a:tc>
                  <a:txBody>
                    <a:bodyPr/>
                    <a:lstStyle/>
                    <a:p>
                      <a:r>
                        <a:rPr lang="zh-CN" altLang="en-US" dirty="0" smtClean="0"/>
                        <a:t>工作内容</a:t>
                      </a:r>
                      <a:endParaRPr lang="zh-CN" altLang="en-US" dirty="0"/>
                    </a:p>
                  </a:txBody>
                  <a:tcPr/>
                </a:tc>
                <a:tc>
                  <a:txBody>
                    <a:bodyPr/>
                    <a:lstStyle/>
                    <a:p>
                      <a:r>
                        <a:rPr lang="zh-CN" altLang="en-US" dirty="0" smtClean="0"/>
                        <a:t>评价</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smtClean="0"/>
                        <a:t>黄为波</a:t>
                      </a:r>
                      <a:endParaRPr lang="zh-CN" altLang="en-US" dirty="0"/>
                    </a:p>
                  </a:txBody>
                  <a:tcPr/>
                </a:tc>
                <a:tc>
                  <a:txBody>
                    <a:bodyPr/>
                    <a:lstStyle/>
                    <a:p>
                      <a:r>
                        <a:rPr lang="zh-CN" altLang="en-US" dirty="0" smtClean="0"/>
                        <a:t>甘特图</a:t>
                      </a:r>
                      <a:r>
                        <a:rPr lang="en-US" altLang="zh-CN" dirty="0" smtClean="0"/>
                        <a:t>,wbs,</a:t>
                      </a:r>
                      <a:r>
                        <a:rPr lang="zh-CN" altLang="en-US" dirty="0" smtClean="0"/>
                        <a:t> 需求</a:t>
                      </a:r>
                      <a:r>
                        <a:rPr lang="zh-CN" altLang="en-US" dirty="0"/>
                        <a:t>工程项目计划书</a:t>
                      </a:r>
                      <a:r>
                        <a:rPr lang="zh-CN" altLang="en-US" dirty="0" smtClean="0"/>
                        <a:t>起草，完善可行性分析报告</a:t>
                      </a:r>
                      <a:endParaRPr lang="zh-CN" altLang="en-US" dirty="0"/>
                    </a:p>
                  </a:txBody>
                  <a:tcPr/>
                </a:tc>
                <a:tc>
                  <a:txBody>
                    <a:bodyPr/>
                    <a:lstStyle/>
                    <a:p>
                      <a:r>
                        <a:rPr lang="en-US" altLang="zh-CN" dirty="0" smtClean="0"/>
                        <a:t>9.6</a:t>
                      </a:r>
                      <a:endParaRPr lang="en-US" altLang="zh-CN" dirty="0"/>
                    </a:p>
                  </a:txBody>
                  <a:tcPr/>
                </a:tc>
                <a:extLst>
                  <a:ext uri="{0D108BD9-81ED-4DB2-BD59-A6C34878D82A}">
                    <a16:rowId xmlns:a16="http://schemas.microsoft.com/office/drawing/2014/main" val="10001"/>
                  </a:ext>
                </a:extLst>
              </a:tr>
              <a:tr h="731520">
                <a:tc>
                  <a:txBody>
                    <a:bodyPr/>
                    <a:lstStyle/>
                    <a:p>
                      <a:r>
                        <a:rPr lang="zh-CN" altLang="en-US" dirty="0" smtClean="0"/>
                        <a:t>江亮儒</a:t>
                      </a:r>
                      <a:endParaRPr lang="zh-CN" altLang="en-US" dirty="0"/>
                    </a:p>
                  </a:txBody>
                  <a:tcPr/>
                </a:tc>
                <a:tc>
                  <a:txBody>
                    <a:bodyPr/>
                    <a:lstStyle/>
                    <a:p>
                      <a:r>
                        <a:rPr lang="zh-CN" altLang="en-US" dirty="0"/>
                        <a:t>可行性分析报告，</a:t>
                      </a:r>
                      <a:r>
                        <a:rPr lang="en-US" altLang="zh-CN" dirty="0"/>
                        <a:t>GIT</a:t>
                      </a:r>
                      <a:r>
                        <a:rPr lang="zh-CN" altLang="en-US" dirty="0"/>
                        <a:t>管理，支持条件，</a:t>
                      </a:r>
                    </a:p>
                  </a:txBody>
                  <a:tcPr/>
                </a:tc>
                <a:tc>
                  <a:txBody>
                    <a:bodyPr/>
                    <a:lstStyle/>
                    <a:p>
                      <a:r>
                        <a:rPr lang="en-US" altLang="zh-CN" dirty="0" smtClean="0"/>
                        <a:t>9.7</a:t>
                      </a:r>
                      <a:endParaRPr lang="en-US" altLang="zh-CN" dirty="0"/>
                    </a:p>
                  </a:txBody>
                  <a:tcPr/>
                </a:tc>
                <a:extLst>
                  <a:ext uri="{0D108BD9-81ED-4DB2-BD59-A6C34878D82A}">
                    <a16:rowId xmlns:a16="http://schemas.microsoft.com/office/drawing/2014/main" val="10002"/>
                  </a:ext>
                </a:extLst>
              </a:tr>
              <a:tr h="370840">
                <a:tc>
                  <a:txBody>
                    <a:bodyPr/>
                    <a:lstStyle/>
                    <a:p>
                      <a:r>
                        <a:rPr lang="zh-CN" altLang="en-US" dirty="0" smtClean="0"/>
                        <a:t>陈子卿</a:t>
                      </a:r>
                      <a:endParaRPr lang="zh-CN" altLang="en-US" dirty="0"/>
                    </a:p>
                  </a:txBody>
                  <a:tcPr/>
                </a:tc>
                <a:tc>
                  <a:txBody>
                    <a:bodyPr/>
                    <a:lstStyle/>
                    <a:p>
                      <a:r>
                        <a:rPr lang="zh-CN" altLang="en-US"/>
                        <a:t>项目预算，成本管理，风险计划</a:t>
                      </a:r>
                    </a:p>
                  </a:txBody>
                  <a:tcPr/>
                </a:tc>
                <a:tc>
                  <a:txBody>
                    <a:bodyPr/>
                    <a:lstStyle/>
                    <a:p>
                      <a:r>
                        <a:rPr lang="en-US" altLang="zh-CN"/>
                        <a:t>9.4</a:t>
                      </a:r>
                    </a:p>
                  </a:txBody>
                  <a:tcPr/>
                </a:tc>
                <a:extLst>
                  <a:ext uri="{0D108BD9-81ED-4DB2-BD59-A6C34878D82A}">
                    <a16:rowId xmlns:a16="http://schemas.microsoft.com/office/drawing/2014/main" val="10003"/>
                  </a:ext>
                </a:extLst>
              </a:tr>
              <a:tr h="731520">
                <a:tc>
                  <a:txBody>
                    <a:bodyPr/>
                    <a:lstStyle/>
                    <a:p>
                      <a:r>
                        <a:rPr lang="zh-CN" altLang="en-US" dirty="0" smtClean="0"/>
                        <a:t>蔡峰</a:t>
                      </a:r>
                      <a:endParaRPr lang="zh-CN" altLang="en-US" dirty="0"/>
                    </a:p>
                  </a:txBody>
                  <a:tcPr/>
                </a:tc>
                <a:tc>
                  <a:txBody>
                    <a:bodyPr/>
                    <a:lstStyle/>
                    <a:p>
                      <a:r>
                        <a:rPr lang="en-US" altLang="zh-CN"/>
                        <a:t>OBS</a:t>
                      </a:r>
                      <a:r>
                        <a:rPr lang="zh-CN" altLang="en-US"/>
                        <a:t>，人力资源管理，沟通管理</a:t>
                      </a:r>
                    </a:p>
                  </a:txBody>
                  <a:tcPr/>
                </a:tc>
                <a:tc>
                  <a:txBody>
                    <a:bodyPr/>
                    <a:lstStyle/>
                    <a:p>
                      <a:r>
                        <a:rPr lang="en-US" altLang="zh-CN" dirty="0" smtClean="0"/>
                        <a:t>9.3</a:t>
                      </a:r>
                      <a:endParaRPr lang="en-US" altLang="zh-CN" dirty="0"/>
                    </a:p>
                  </a:txBody>
                  <a:tcPr/>
                </a:tc>
                <a:extLst>
                  <a:ext uri="{0D108BD9-81ED-4DB2-BD59-A6C34878D82A}">
                    <a16:rowId xmlns:a16="http://schemas.microsoft.com/office/drawing/2014/main" val="10004"/>
                  </a:ext>
                </a:extLst>
              </a:tr>
              <a:tr h="370840">
                <a:tc>
                  <a:txBody>
                    <a:bodyPr/>
                    <a:lstStyle/>
                    <a:p>
                      <a:r>
                        <a:rPr lang="zh-CN" altLang="en-US" dirty="0" smtClean="0"/>
                        <a:t>苏雨豪</a:t>
                      </a:r>
                      <a:endParaRPr lang="zh-CN" altLang="en-US" dirty="0"/>
                    </a:p>
                  </a:txBody>
                  <a:tcPr/>
                </a:tc>
                <a:tc>
                  <a:txBody>
                    <a:bodyPr/>
                    <a:lstStyle/>
                    <a:p>
                      <a:r>
                        <a:rPr lang="zh-CN" altLang="en-US" dirty="0"/>
                        <a:t>答辩</a:t>
                      </a:r>
                      <a:r>
                        <a:rPr lang="en-US" altLang="zh-CN" dirty="0"/>
                        <a:t>PPT</a:t>
                      </a:r>
                      <a:r>
                        <a:rPr lang="zh-CN" altLang="en-US" dirty="0"/>
                        <a:t>的制作，</a:t>
                      </a:r>
                      <a:r>
                        <a:rPr lang="en-US" altLang="zh-CN" dirty="0"/>
                        <a:t>wbs-</a:t>
                      </a:r>
                      <a:r>
                        <a:rPr lang="en-US" altLang="zh-CN" dirty="0" err="1"/>
                        <a:t>io</a:t>
                      </a:r>
                      <a:r>
                        <a:rPr lang="zh-CN" altLang="en-US" dirty="0"/>
                        <a:t>的</a:t>
                      </a:r>
                      <a:r>
                        <a:rPr lang="zh-CN" altLang="en-US" dirty="0" smtClean="0"/>
                        <a:t>制作，项目章程</a:t>
                      </a:r>
                      <a:endParaRPr lang="zh-CN" altLang="en-US" dirty="0"/>
                    </a:p>
                  </a:txBody>
                  <a:tcPr/>
                </a:tc>
                <a:tc>
                  <a:txBody>
                    <a:bodyPr/>
                    <a:lstStyle/>
                    <a:p>
                      <a:r>
                        <a:rPr lang="en-US" altLang="zh-CN" dirty="0"/>
                        <a:t>9.5</a:t>
                      </a:r>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val="20000"/>
                    </a:ext>
                  </a:extLst>
                </a:gridCol>
                <a:gridCol w="2049145">
                  <a:extLst>
                    <a:ext uri="{9D8B030D-6E8A-4147-A177-3AD203B41FA5}">
                      <a16:colId xmlns:a16="http://schemas.microsoft.com/office/drawing/2014/main" val="20001"/>
                    </a:ext>
                  </a:extLst>
                </a:gridCol>
                <a:gridCol w="3168015">
                  <a:extLst>
                    <a:ext uri="{9D8B030D-6E8A-4147-A177-3AD203B41FA5}">
                      <a16:colId xmlns:a16="http://schemas.microsoft.com/office/drawing/2014/main" val="20002"/>
                    </a:ext>
                  </a:extLst>
                </a:gridCol>
                <a:gridCol w="1623060">
                  <a:extLst>
                    <a:ext uri="{9D8B030D-6E8A-4147-A177-3AD203B41FA5}">
                      <a16:colId xmlns:a16="http://schemas.microsoft.com/office/drawing/2014/main"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0"/>
                  </a:ext>
                </a:extLst>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a:t>
                      </a:r>
                      <a:r>
                        <a:rPr sz="1800" kern="100" dirty="0" smtClean="0">
                          <a:effectLst/>
                          <a:latin typeface="+mn-ea"/>
                          <a:ea typeface="+mn-ea"/>
                          <a:cs typeface="Times New Roman" panose="02020603050405020304" pitchFamily="18" charset="0"/>
                        </a:rPr>
                        <a:t>504</a:t>
                      </a:r>
                      <a:endParaRPr lang="en-US" sz="1800" kern="100" dirty="0" smtClean="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63575">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smtClean="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smtClean="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理四</a:t>
                      </a:r>
                      <a:r>
                        <a:rPr lang="en-US" altLang="zh-CN" sz="1800" kern="100" dirty="0" smtClean="0">
                          <a:effectLst/>
                          <a:latin typeface="+mn-ea"/>
                          <a:ea typeface="+mn-ea"/>
                          <a:cs typeface="Times New Roman" panose="02020603050405020304" pitchFamily="18" charset="0"/>
                        </a:rPr>
                        <a:t>501</a:t>
                      </a:r>
                      <a:endParaRPr lang="en-US" sz="1800" kern="100" dirty="0" smtClean="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extLst>
                    <a:ext uri="{9D8B030D-6E8A-4147-A177-3AD203B41FA5}">
                      <a16:colId xmlns:a16="http://schemas.microsoft.com/office/drawing/2014/main" val="20000"/>
                    </a:ext>
                  </a:extLst>
                </a:gridCol>
                <a:gridCol w="2031736">
                  <a:extLst>
                    <a:ext uri="{9D8B030D-6E8A-4147-A177-3AD203B41FA5}">
                      <a16:colId xmlns:a16="http://schemas.microsoft.com/office/drawing/2014/main" val="20001"/>
                    </a:ext>
                  </a:extLst>
                </a:gridCol>
                <a:gridCol w="2031736">
                  <a:extLst>
                    <a:ext uri="{9D8B030D-6E8A-4147-A177-3AD203B41FA5}">
                      <a16:colId xmlns:a16="http://schemas.microsoft.com/office/drawing/2014/main" val="20002"/>
                    </a:ext>
                  </a:extLst>
                </a:gridCol>
                <a:gridCol w="2031736">
                  <a:extLst>
                    <a:ext uri="{9D8B030D-6E8A-4147-A177-3AD203B41FA5}">
                      <a16:colId xmlns:a16="http://schemas.microsoft.com/office/drawing/2014/main" val="20003"/>
                    </a:ext>
                  </a:extLst>
                </a:gridCol>
              </a:tblGrid>
              <a:tr h="370840">
                <a:tc>
                  <a:txBody>
                    <a:bodyPr/>
                    <a:lstStyle/>
                    <a:p>
                      <a:r>
                        <a:rPr lang="zh-CN" altLang="en-US" dirty="0" smtClean="0"/>
                        <a:t>姓名</a:t>
                      </a:r>
                      <a:endParaRPr lang="zh-CN" altLang="en-US" dirty="0"/>
                    </a:p>
                  </a:txBody>
                  <a:tcPr/>
                </a:tc>
                <a:tc>
                  <a:txBody>
                    <a:bodyPr/>
                    <a:lstStyle/>
                    <a:p>
                      <a:r>
                        <a:rPr lang="zh-CN" altLang="en-US" dirty="0" smtClean="0"/>
                        <a:t>学号</a:t>
                      </a:r>
                      <a:endParaRPr lang="zh-CN" altLang="en-US" dirty="0"/>
                    </a:p>
                  </a:txBody>
                  <a:tcPr/>
                </a:tc>
                <a:tc>
                  <a:txBody>
                    <a:bodyPr/>
                    <a:lstStyle/>
                    <a:p>
                      <a:r>
                        <a:rPr lang="zh-CN" altLang="en-US" dirty="0" smtClean="0"/>
                        <a:t>联系方式</a:t>
                      </a:r>
                      <a:endParaRPr lang="zh-CN" altLang="en-US" dirty="0"/>
                    </a:p>
                  </a:txBody>
                  <a:tcPr/>
                </a:tc>
                <a:tc>
                  <a:txBody>
                    <a:bodyPr/>
                    <a:lstStyle/>
                    <a:p>
                      <a:r>
                        <a:rPr lang="zh-CN" altLang="en-US" dirty="0" smtClean="0"/>
                        <a:t>邮箱</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smtClean="0"/>
                        <a:t>黄为波</a:t>
                      </a:r>
                      <a:endParaRPr lang="zh-CN" altLang="en-US" dirty="0"/>
                    </a:p>
                  </a:txBody>
                  <a:tcPr/>
                </a:tc>
                <a:tc>
                  <a:txBody>
                    <a:bodyPr/>
                    <a:lstStyle/>
                    <a:p>
                      <a:r>
                        <a:rPr lang="en-US" altLang="zh-CN" dirty="0" smtClean="0"/>
                        <a:t>31601351</a:t>
                      </a:r>
                      <a:endParaRPr lang="zh-CN" altLang="en-US" dirty="0"/>
                    </a:p>
                  </a:txBody>
                  <a:tcPr/>
                </a:tc>
                <a:tc>
                  <a:txBody>
                    <a:bodyPr/>
                    <a:lstStyle/>
                    <a:p>
                      <a:r>
                        <a:rPr lang="en-US" altLang="zh-CN" dirty="0" smtClean="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31601351.stu.zucc.edu.cn</a:t>
                      </a:r>
                      <a:endParaRPr lang="zh-CN" altLang="en-US" dirty="0" smtClean="0"/>
                    </a:p>
                  </a:txBody>
                  <a:tcPr/>
                </a:tc>
                <a:extLst>
                  <a:ext uri="{0D108BD9-81ED-4DB2-BD59-A6C34878D82A}">
                    <a16:rowId xmlns:a16="http://schemas.microsoft.com/office/drawing/2014/main" val="10001"/>
                  </a:ext>
                </a:extLst>
              </a:tr>
              <a:tr h="370840">
                <a:tc>
                  <a:txBody>
                    <a:bodyPr/>
                    <a:lstStyle/>
                    <a:p>
                      <a:r>
                        <a:rPr lang="zh-CN" altLang="en-US" dirty="0" smtClean="0"/>
                        <a:t>江亮儒</a:t>
                      </a:r>
                      <a:endParaRPr lang="zh-CN" altLang="en-US" dirty="0"/>
                    </a:p>
                  </a:txBody>
                  <a:tcPr/>
                </a:tc>
                <a:tc>
                  <a:txBody>
                    <a:bodyPr/>
                    <a:lstStyle/>
                    <a:p>
                      <a:r>
                        <a:rPr lang="en-US" altLang="zh-CN" dirty="0" smtClean="0"/>
                        <a:t>31601352</a:t>
                      </a:r>
                      <a:endParaRPr lang="zh-CN" altLang="en-US" dirty="0"/>
                    </a:p>
                  </a:txBody>
                  <a:tcPr/>
                </a:tc>
                <a:tc>
                  <a:txBody>
                    <a:bodyPr/>
                    <a:lstStyle/>
                    <a:p>
                      <a:r>
                        <a:rPr lang="en-US" altLang="zh-CN" dirty="0" smtClean="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31601352.stu.zucc.edu.cn</a:t>
                      </a:r>
                      <a:endParaRPr lang="zh-CN" altLang="en-US" dirty="0" smtClean="0"/>
                    </a:p>
                  </a:txBody>
                  <a:tcPr/>
                </a:tc>
                <a:extLst>
                  <a:ext uri="{0D108BD9-81ED-4DB2-BD59-A6C34878D82A}">
                    <a16:rowId xmlns:a16="http://schemas.microsoft.com/office/drawing/2014/main" val="10002"/>
                  </a:ext>
                </a:extLst>
              </a:tr>
              <a:tr h="370840">
                <a:tc>
                  <a:txBody>
                    <a:bodyPr/>
                    <a:lstStyle/>
                    <a:p>
                      <a:r>
                        <a:rPr lang="zh-CN" altLang="en-US" dirty="0" smtClean="0"/>
                        <a:t>陈子卿</a:t>
                      </a:r>
                      <a:endParaRPr lang="zh-CN" altLang="en-US" dirty="0"/>
                    </a:p>
                  </a:txBody>
                  <a:tcPr/>
                </a:tc>
                <a:tc>
                  <a:txBody>
                    <a:bodyPr/>
                    <a:lstStyle/>
                    <a:p>
                      <a:r>
                        <a:rPr lang="en-US" altLang="zh-CN" dirty="0" smtClean="0"/>
                        <a:t>31601347</a:t>
                      </a:r>
                      <a:endParaRPr lang="zh-CN" altLang="en-US" dirty="0"/>
                    </a:p>
                  </a:txBody>
                  <a:tcPr/>
                </a:tc>
                <a:tc>
                  <a:txBody>
                    <a:bodyPr/>
                    <a:lstStyle/>
                    <a:p>
                      <a:r>
                        <a:rPr lang="en-US" altLang="zh-CN" dirty="0" smtClean="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31601347.stu.zucc.edu.cn</a:t>
                      </a:r>
                      <a:endParaRPr lang="zh-CN" altLang="en-US" dirty="0" smtClean="0"/>
                    </a:p>
                  </a:txBody>
                  <a:tcPr/>
                </a:tc>
                <a:extLst>
                  <a:ext uri="{0D108BD9-81ED-4DB2-BD59-A6C34878D82A}">
                    <a16:rowId xmlns:a16="http://schemas.microsoft.com/office/drawing/2014/main" val="10003"/>
                  </a:ext>
                </a:extLst>
              </a:tr>
              <a:tr h="370840">
                <a:tc>
                  <a:txBody>
                    <a:bodyPr/>
                    <a:lstStyle/>
                    <a:p>
                      <a:r>
                        <a:rPr lang="zh-CN" altLang="en-US" dirty="0" smtClean="0"/>
                        <a:t>蔡峰</a:t>
                      </a:r>
                      <a:endParaRPr lang="zh-CN" altLang="en-US" dirty="0"/>
                    </a:p>
                  </a:txBody>
                  <a:tcPr/>
                </a:tc>
                <a:tc>
                  <a:txBody>
                    <a:bodyPr/>
                    <a:lstStyle/>
                    <a:p>
                      <a:r>
                        <a:rPr lang="en-US" altLang="zh-CN" dirty="0" smtClean="0"/>
                        <a:t>31601344</a:t>
                      </a:r>
                      <a:endParaRPr lang="zh-CN" altLang="en-US" dirty="0"/>
                    </a:p>
                  </a:txBody>
                  <a:tcPr/>
                </a:tc>
                <a:tc>
                  <a:txBody>
                    <a:bodyPr/>
                    <a:lstStyle/>
                    <a:p>
                      <a:r>
                        <a:rPr lang="en-US" altLang="zh-CN" dirty="0" smtClean="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31601344.stu.zucc.edu.cn</a:t>
                      </a:r>
                      <a:endParaRPr lang="zh-CN" altLang="en-US" dirty="0" smtClean="0"/>
                    </a:p>
                  </a:txBody>
                  <a:tcPr/>
                </a:tc>
                <a:extLst>
                  <a:ext uri="{0D108BD9-81ED-4DB2-BD59-A6C34878D82A}">
                    <a16:rowId xmlns:a16="http://schemas.microsoft.com/office/drawing/2014/main" val="10004"/>
                  </a:ext>
                </a:extLst>
              </a:tr>
              <a:tr h="370840">
                <a:tc>
                  <a:txBody>
                    <a:bodyPr/>
                    <a:lstStyle/>
                    <a:p>
                      <a:r>
                        <a:rPr lang="zh-CN" altLang="en-US" dirty="0" smtClean="0"/>
                        <a:t>苏雨豪</a:t>
                      </a:r>
                      <a:endParaRPr lang="zh-CN" altLang="en-US" dirty="0"/>
                    </a:p>
                  </a:txBody>
                  <a:tcPr/>
                </a:tc>
                <a:tc>
                  <a:txBody>
                    <a:bodyPr/>
                    <a:lstStyle/>
                    <a:p>
                      <a:r>
                        <a:rPr lang="en-US" altLang="zh-CN" dirty="0" smtClean="0"/>
                        <a:t>31501166</a:t>
                      </a:r>
                      <a:endParaRPr lang="zh-CN" altLang="en-US" dirty="0"/>
                    </a:p>
                  </a:txBody>
                  <a:tcPr/>
                </a:tc>
                <a:tc>
                  <a:txBody>
                    <a:bodyPr/>
                    <a:lstStyle/>
                    <a:p>
                      <a:r>
                        <a:rPr lang="en-US" altLang="zh-CN" dirty="0" smtClean="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31501166.stu.zucc.edu.cn</a:t>
                      </a:r>
                      <a:endParaRPr lang="zh-CN" altLang="en-US" dirty="0" smtClean="0"/>
                    </a:p>
                  </a:txBody>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378325" y="255270"/>
            <a:ext cx="6946900" cy="61258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5" name="图片 4"/>
          <p:cNvPicPr>
            <a:picLocks noChangeAspect="1"/>
          </p:cNvPicPr>
          <p:nvPr/>
        </p:nvPicPr>
        <p:blipFill>
          <a:blip r:embed="rId3"/>
          <a:stretch>
            <a:fillRect/>
          </a:stretch>
        </p:blipFill>
        <p:spPr>
          <a:xfrm>
            <a:off x="5951190" y="1065124"/>
            <a:ext cx="6135786" cy="56246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185410224"/>
              </p:ext>
            </p:extLst>
          </p:nvPr>
        </p:nvGraphicFramePr>
        <p:xfrm>
          <a:off x="1558702" y="1826542"/>
          <a:ext cx="9865095" cy="4858657"/>
        </p:xfrm>
        <a:graphic>
          <a:graphicData uri="http://schemas.openxmlformats.org/drawingml/2006/table">
            <a:tbl>
              <a:tblPr firstRow="1" firstCol="1" bandRow="1"/>
              <a:tblGrid>
                <a:gridCol w="3288365">
                  <a:extLst>
                    <a:ext uri="{9D8B030D-6E8A-4147-A177-3AD203B41FA5}">
                      <a16:colId xmlns:a16="http://schemas.microsoft.com/office/drawing/2014/main" val="4125479588"/>
                    </a:ext>
                  </a:extLst>
                </a:gridCol>
                <a:gridCol w="3288365">
                  <a:extLst>
                    <a:ext uri="{9D8B030D-6E8A-4147-A177-3AD203B41FA5}">
                      <a16:colId xmlns:a16="http://schemas.microsoft.com/office/drawing/2014/main" val="3850147360"/>
                    </a:ext>
                  </a:extLst>
                </a:gridCol>
                <a:gridCol w="3288365">
                  <a:extLst>
                    <a:ext uri="{9D8B030D-6E8A-4147-A177-3AD203B41FA5}">
                      <a16:colId xmlns:a16="http://schemas.microsoft.com/office/drawing/2014/main" val="2691928905"/>
                    </a:ext>
                  </a:extLst>
                </a:gridCol>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775808"/>
                  </a:ext>
                </a:extLst>
              </a:tr>
              <a:tr h="1658257">
                <a:tc vMerge="1">
                  <a:txBody>
                    <a:bodyPr/>
                    <a:lstStyle/>
                    <a:p>
                      <a:endParaRPr lang="zh-CN" altLang="en-US"/>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012338"/>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0555267"/>
                  </a:ext>
                </a:extLst>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7964065"/>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5231370"/>
                  </a:ext>
                </a:extLst>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715763"/>
                  </a:ext>
                </a:extLst>
              </a:tr>
            </a:tbl>
          </a:graphicData>
        </a:graphic>
      </p:graphicFrame>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a:t>
            </a:r>
            <a:r>
              <a:rPr lang="zh-CN" altLang="en-US" sz="2665" dirty="0" smtClean="0">
                <a:solidFill>
                  <a:srgbClr val="183A5D"/>
                </a:solidFill>
                <a:latin typeface="微软雅黑" panose="020B0503020204020204" pitchFamily="34" charset="-122"/>
                <a:ea typeface="微软雅黑" panose="020B0503020204020204" pitchFamily="34" charset="-122"/>
              </a:rPr>
              <a:t>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分析（安卓版本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16154384"/>
              </p:ext>
            </p:extLst>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1566233014"/>
                    </a:ext>
                  </a:extLst>
                </a:gridCol>
                <a:gridCol w="3408379">
                  <a:extLst>
                    <a:ext uri="{9D8B030D-6E8A-4147-A177-3AD203B41FA5}">
                      <a16:colId xmlns:a16="http://schemas.microsoft.com/office/drawing/2014/main" val="1815829013"/>
                    </a:ext>
                  </a:extLst>
                </a:gridCol>
                <a:gridCol w="3408379">
                  <a:extLst>
                    <a:ext uri="{9D8B030D-6E8A-4147-A177-3AD203B41FA5}">
                      <a16:colId xmlns:a16="http://schemas.microsoft.com/office/drawing/2014/main" val="382403935"/>
                    </a:ext>
                  </a:extLst>
                </a:gridCol>
              </a:tblGrid>
              <a:tr h="348962">
                <a:tc rowSpan="2">
                  <a:txBody>
                    <a:bodyPr/>
                    <a:lstStyle/>
                    <a:p>
                      <a:pPr indent="762000" algn="just">
                        <a:lnSpc>
                          <a:spcPct val="150000"/>
                        </a:lnSpc>
                        <a:spcAft>
                          <a:spcPts val="0"/>
                        </a:spcAft>
                      </a:pP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17551"/>
                  </a:ext>
                </a:extLst>
              </a:tr>
              <a:tr h="1046886">
                <a:tc vMerge="1">
                  <a:txBody>
                    <a:bodyPr/>
                    <a:lstStyle/>
                    <a:p>
                      <a:endParaRPr lang="zh-CN" altLang="en-US"/>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71705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842786"/>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95896"/>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18518"/>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038917"/>
                  </a:ext>
                </a:extLst>
              </a:tr>
            </a:tbl>
          </a:graphicData>
        </a:graphic>
      </p:graphicFrame>
    </p:spTree>
    <p:extLst>
      <p:ext uri="{BB962C8B-B14F-4D97-AF65-F5344CB8AC3E}">
        <p14:creationId xmlns:p14="http://schemas.microsoft.com/office/powerpoint/2010/main" val="994119309"/>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3029</Words>
  <Application>Microsoft Office PowerPoint</Application>
  <PresentationFormat>自定义</PresentationFormat>
  <Paragraphs>664</Paragraphs>
  <Slides>36</Slides>
  <Notes>8</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+中文标题</vt:lpstr>
      <vt:lpstr>Arial Unicode MS</vt:lpstr>
      <vt:lpstr>宋体</vt:lpstr>
      <vt:lpstr>微软雅黑</vt:lpstr>
      <vt:lpstr>Arial</vt:lpstr>
      <vt:lpstr>Calibri</vt:lpstr>
      <vt:lpstr>Eras Bold ITC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279</cp:revision>
  <dcterms:created xsi:type="dcterms:W3CDTF">2015-04-23T03:04:00Z</dcterms:created>
  <dcterms:modified xsi:type="dcterms:W3CDTF">2018-11-23T09:18:36Z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