
<file path=[Content_Types].xml><?xml version="1.0" encoding="utf-8"?>
<Types xmlns="http://schemas.openxmlformats.org/package/2006/content-types">
  <Default Extension="mp3" ContentType="audio/mpeg"/>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370" r:id="rId2"/>
    <p:sldId id="411" r:id="rId3"/>
    <p:sldId id="418" r:id="rId4"/>
    <p:sldId id="419" r:id="rId5"/>
    <p:sldId id="420" r:id="rId6"/>
    <p:sldId id="476" r:id="rId7"/>
    <p:sldId id="475" r:id="rId8"/>
    <p:sldId id="477" r:id="rId9"/>
    <p:sldId id="478" r:id="rId10"/>
    <p:sldId id="479" r:id="rId11"/>
    <p:sldId id="480" r:id="rId12"/>
    <p:sldId id="481" r:id="rId13"/>
    <p:sldId id="482" r:id="rId14"/>
    <p:sldId id="485" r:id="rId15"/>
    <p:sldId id="484" r:id="rId16"/>
    <p:sldId id="483" r:id="rId17"/>
    <p:sldId id="450" r:id="rId18"/>
    <p:sldId id="511" r:id="rId19"/>
    <p:sldId id="437" r:id="rId20"/>
    <p:sldId id="456" r:id="rId21"/>
    <p:sldId id="458" r:id="rId22"/>
    <p:sldId id="457" r:id="rId23"/>
    <p:sldId id="459" r:id="rId24"/>
    <p:sldId id="461" r:id="rId25"/>
    <p:sldId id="486" r:id="rId26"/>
    <p:sldId id="487" r:id="rId27"/>
    <p:sldId id="462" r:id="rId28"/>
    <p:sldId id="488" r:id="rId29"/>
    <p:sldId id="464" r:id="rId30"/>
    <p:sldId id="465" r:id="rId31"/>
    <p:sldId id="513" r:id="rId32"/>
    <p:sldId id="514" r:id="rId33"/>
    <p:sldId id="473" r:id="rId34"/>
    <p:sldId id="474" r:id="rId35"/>
    <p:sldId id="472" r:id="rId36"/>
    <p:sldId id="471" r:id="rId37"/>
    <p:sldId id="538" r:id="rId38"/>
    <p:sldId id="455" r:id="rId39"/>
    <p:sldId id="451" r:id="rId40"/>
    <p:sldId id="535" r:id="rId41"/>
    <p:sldId id="512" r:id="rId42"/>
    <p:sldId id="436" r:id="rId43"/>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59">
          <p15:clr>
            <a:srgbClr val="A4A3A4"/>
          </p15:clr>
        </p15:guide>
        <p15:guide id="3" pos="3839">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3" autoAdjust="0"/>
    <p:restoredTop sz="84414" autoAdjust="0"/>
  </p:normalViewPr>
  <p:slideViewPr>
    <p:cSldViewPr>
      <p:cViewPr varScale="1">
        <p:scale>
          <a:sx n="98" d="100"/>
          <a:sy n="98" d="100"/>
        </p:scale>
        <p:origin x="720" y="101"/>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0A6B-412A-A426-904E57EA6678}"/>
            </c:ext>
          </c:extLst>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extLst>
            <c:ext xmlns:c16="http://schemas.microsoft.com/office/drawing/2014/chart" uri="{C3380CC4-5D6E-409C-BE32-E72D297353CC}">
              <c16:uniqueId val="{00000001-0A6B-412A-A426-904E57EA6678}"/>
            </c:ext>
          </c:extLst>
        </c:ser>
        <c:dLbls>
          <c:showLegendKey val="0"/>
          <c:showVal val="0"/>
          <c:showCatName val="0"/>
          <c:showSerName val="0"/>
          <c:showPercent val="0"/>
          <c:showBubbleSize val="0"/>
        </c:dLbls>
        <c:axId val="387485184"/>
        <c:axId val="145384000"/>
      </c:radarChart>
      <c:catAx>
        <c:axId val="387485184"/>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45384000"/>
        <c:crosses val="autoZero"/>
        <c:auto val="1"/>
        <c:lblAlgn val="ctr"/>
        <c:lblOffset val="100"/>
        <c:noMultiLvlLbl val="0"/>
      </c:catAx>
      <c:valAx>
        <c:axId val="14538400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7485184"/>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EE54-417E-8722-5022D27C7755}"/>
            </c:ext>
          </c:extLst>
        </c:ser>
        <c:ser>
          <c:idx val="1"/>
          <c:order val="1"/>
          <c:tx>
            <c:strRef>
              <c:f>Sheet1!$C$1</c:f>
              <c:strCache>
                <c:ptCount val="1"/>
                <c:pt idx="0">
                  <c:v>蔡峰</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extLst>
            <c:ext xmlns:c16="http://schemas.microsoft.com/office/drawing/2014/chart" uri="{C3380CC4-5D6E-409C-BE32-E72D297353CC}">
              <c16:uniqueId val="{00000001-EE54-417E-8722-5022D27C7755}"/>
            </c:ext>
          </c:extLst>
        </c:ser>
        <c:dLbls>
          <c:showLegendKey val="0"/>
          <c:showVal val="0"/>
          <c:showCatName val="0"/>
          <c:showSerName val="0"/>
          <c:showPercent val="0"/>
          <c:showBubbleSize val="0"/>
        </c:dLbls>
        <c:axId val="387706368"/>
        <c:axId val="145389760"/>
      </c:radarChart>
      <c:catAx>
        <c:axId val="38770636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45389760"/>
        <c:crosses val="autoZero"/>
        <c:auto val="1"/>
        <c:lblAlgn val="ctr"/>
        <c:lblOffset val="100"/>
        <c:noMultiLvlLbl val="0"/>
      </c:catAx>
      <c:valAx>
        <c:axId val="14538976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7706368"/>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65D7-45F0-B077-8C709B5F50DF}"/>
            </c:ext>
          </c:extLst>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extLst>
            <c:ext xmlns:c16="http://schemas.microsoft.com/office/drawing/2014/chart" uri="{C3380CC4-5D6E-409C-BE32-E72D297353CC}">
              <c16:uniqueId val="{00000001-65D7-45F0-B077-8C709B5F50DF}"/>
            </c:ext>
          </c:extLst>
        </c:ser>
        <c:dLbls>
          <c:showLegendKey val="0"/>
          <c:showVal val="0"/>
          <c:showCatName val="0"/>
          <c:showSerName val="0"/>
          <c:showPercent val="0"/>
          <c:showBubbleSize val="0"/>
        </c:dLbls>
        <c:axId val="388784640"/>
        <c:axId val="202467008"/>
      </c:radarChart>
      <c:catAx>
        <c:axId val="38878464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2467008"/>
        <c:crosses val="autoZero"/>
        <c:auto val="1"/>
        <c:lblAlgn val="ctr"/>
        <c:lblOffset val="100"/>
        <c:noMultiLvlLbl val="0"/>
      </c:catAx>
      <c:valAx>
        <c:axId val="20246700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8784640"/>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5272-4761-BD34-95ABDF933F67}"/>
            </c:ext>
          </c:extLst>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extLst>
            <c:ext xmlns:c16="http://schemas.microsoft.com/office/drawing/2014/chart" uri="{C3380CC4-5D6E-409C-BE32-E72D297353CC}">
              <c16:uniqueId val="{00000001-5272-4761-BD34-95ABDF933F67}"/>
            </c:ext>
          </c:extLst>
        </c:ser>
        <c:dLbls>
          <c:showLegendKey val="0"/>
          <c:showVal val="0"/>
          <c:showCatName val="0"/>
          <c:showSerName val="0"/>
          <c:showPercent val="0"/>
          <c:showBubbleSize val="0"/>
        </c:dLbls>
        <c:axId val="388472320"/>
        <c:axId val="202468736"/>
      </c:radarChart>
      <c:catAx>
        <c:axId val="38847232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2468736"/>
        <c:crosses val="autoZero"/>
        <c:auto val="1"/>
        <c:lblAlgn val="ctr"/>
        <c:lblOffset val="100"/>
        <c:noMultiLvlLbl val="0"/>
      </c:catAx>
      <c:valAx>
        <c:axId val="20246873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8472320"/>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extLst>
            <c:ext xmlns:c16="http://schemas.microsoft.com/office/drawing/2014/chart" uri="{C3380CC4-5D6E-409C-BE32-E72D297353CC}">
              <c16:uniqueId val="{00000000-2773-49ED-8D1A-147913BCABC4}"/>
            </c:ext>
          </c:extLst>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extLst>
            <c:ext xmlns:c16="http://schemas.microsoft.com/office/drawing/2014/chart" uri="{C3380CC4-5D6E-409C-BE32-E72D297353CC}">
              <c16:uniqueId val="{00000001-2773-49ED-8D1A-147913BCABC4}"/>
            </c:ext>
          </c:extLst>
        </c:ser>
        <c:dLbls>
          <c:showLegendKey val="0"/>
          <c:showVal val="0"/>
          <c:showCatName val="0"/>
          <c:showSerName val="0"/>
          <c:showPercent val="0"/>
          <c:showBubbleSize val="0"/>
        </c:dLbls>
        <c:axId val="387483648"/>
        <c:axId val="202471040"/>
      </c:radarChart>
      <c:catAx>
        <c:axId val="38748364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2471040"/>
        <c:crosses val="autoZero"/>
        <c:auto val="1"/>
        <c:lblAlgn val="ctr"/>
        <c:lblOffset val="100"/>
        <c:noMultiLvlLbl val="0"/>
      </c:catAx>
      <c:valAx>
        <c:axId val="20247104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7483648"/>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2018/12/14</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2018/12/14</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p>
        </p:txBody>
      </p:sp>
      <p:sp>
        <p:nvSpPr>
          <p:cNvPr id="41" name="文本框 5"/>
          <p:cNvSpPr txBox="1"/>
          <p:nvPr/>
        </p:nvSpPr>
        <p:spPr>
          <a:xfrm>
            <a:off x="4939986"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20000"/>
                    </a:ext>
                  </a:extLst>
                </a:gridCol>
                <a:gridCol w="3408379">
                  <a:extLst>
                    <a:ext uri="{9D8B030D-6E8A-4147-A177-3AD203B41FA5}">
                      <a16:colId xmlns:a16="http://schemas.microsoft.com/office/drawing/2014/main" val="20001"/>
                    </a:ext>
                  </a:extLst>
                </a:gridCol>
                <a:gridCol w="3408379">
                  <a:extLst>
                    <a:ext uri="{9D8B030D-6E8A-4147-A177-3AD203B41FA5}">
                      <a16:colId xmlns:a16="http://schemas.microsoft.com/office/drawing/2014/main" val="20002"/>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extLst>
                    <a:ext uri="{9D8B030D-6E8A-4147-A177-3AD203B41FA5}">
                      <a16:colId xmlns:a16="http://schemas.microsoft.com/office/drawing/2014/main" val="20000"/>
                    </a:ext>
                  </a:extLst>
                </a:gridCol>
                <a:gridCol w="3408379">
                  <a:extLst>
                    <a:ext uri="{9D8B030D-6E8A-4147-A177-3AD203B41FA5}">
                      <a16:colId xmlns:a16="http://schemas.microsoft.com/office/drawing/2014/main" val="20001"/>
                    </a:ext>
                  </a:extLst>
                </a:gridCol>
                <a:gridCol w="3408379">
                  <a:extLst>
                    <a:ext uri="{9D8B030D-6E8A-4147-A177-3AD203B41FA5}">
                      <a16:colId xmlns:a16="http://schemas.microsoft.com/office/drawing/2014/main" val="20002"/>
                    </a:ext>
                  </a:extLst>
                </a:gridCol>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6886">
                <a:tc vMerge="1">
                  <a:txBody>
                    <a:bodyPr/>
                    <a:lstStyle/>
                    <a:p>
                      <a:endParaRPr lang="zh-CN"/>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extLst>
                    <a:ext uri="{9D8B030D-6E8A-4147-A177-3AD203B41FA5}">
                      <a16:colId xmlns:a16="http://schemas.microsoft.com/office/drawing/2014/main" val="20000"/>
                    </a:ext>
                  </a:extLst>
                </a:gridCol>
                <a:gridCol w="1052693">
                  <a:extLst>
                    <a:ext uri="{9D8B030D-6E8A-4147-A177-3AD203B41FA5}">
                      <a16:colId xmlns:a16="http://schemas.microsoft.com/office/drawing/2014/main" val="20001"/>
                    </a:ext>
                  </a:extLst>
                </a:gridCol>
                <a:gridCol w="4074942">
                  <a:extLst>
                    <a:ext uri="{9D8B030D-6E8A-4147-A177-3AD203B41FA5}">
                      <a16:colId xmlns:a16="http://schemas.microsoft.com/office/drawing/2014/main" val="20002"/>
                    </a:ext>
                  </a:extLst>
                </a:gridCol>
                <a:gridCol w="3518033">
                  <a:extLst>
                    <a:ext uri="{9D8B030D-6E8A-4147-A177-3AD203B41FA5}">
                      <a16:colId xmlns:a16="http://schemas.microsoft.com/office/drawing/2014/main" val="20003"/>
                    </a:ext>
                  </a:extLst>
                </a:gridCol>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0000"/>
                  </a:ext>
                </a:extLst>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extLst>
                    <a:ext uri="{9D8B030D-6E8A-4147-A177-3AD203B41FA5}">
                      <a16:colId xmlns:a16="http://schemas.microsoft.com/office/drawing/2014/main" val="20000"/>
                    </a:ext>
                  </a:extLst>
                </a:gridCol>
                <a:gridCol w="1272954">
                  <a:extLst>
                    <a:ext uri="{9D8B030D-6E8A-4147-A177-3AD203B41FA5}">
                      <a16:colId xmlns:a16="http://schemas.microsoft.com/office/drawing/2014/main" val="20001"/>
                    </a:ext>
                  </a:extLst>
                </a:gridCol>
                <a:gridCol w="4927567">
                  <a:extLst>
                    <a:ext uri="{9D8B030D-6E8A-4147-A177-3AD203B41FA5}">
                      <a16:colId xmlns:a16="http://schemas.microsoft.com/office/drawing/2014/main" val="20002"/>
                    </a:ext>
                  </a:extLst>
                </a:gridCol>
                <a:gridCol w="4254133">
                  <a:extLst>
                    <a:ext uri="{9D8B030D-6E8A-4147-A177-3AD203B41FA5}">
                      <a16:colId xmlns:a16="http://schemas.microsoft.com/office/drawing/2014/main" val="20003"/>
                    </a:ext>
                  </a:extLst>
                </a:gridCol>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0000"/>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extLst>
                    <a:ext uri="{9D8B030D-6E8A-4147-A177-3AD203B41FA5}">
                      <a16:colId xmlns:a16="http://schemas.microsoft.com/office/drawing/2014/main" val="20000"/>
                    </a:ext>
                  </a:extLst>
                </a:gridCol>
                <a:gridCol w="858639">
                  <a:extLst>
                    <a:ext uri="{9D8B030D-6E8A-4147-A177-3AD203B41FA5}">
                      <a16:colId xmlns:a16="http://schemas.microsoft.com/office/drawing/2014/main" val="20001"/>
                    </a:ext>
                  </a:extLst>
                </a:gridCol>
                <a:gridCol w="858639">
                  <a:extLst>
                    <a:ext uri="{9D8B030D-6E8A-4147-A177-3AD203B41FA5}">
                      <a16:colId xmlns:a16="http://schemas.microsoft.com/office/drawing/2014/main" val="20002"/>
                    </a:ext>
                  </a:extLst>
                </a:gridCol>
                <a:gridCol w="858639">
                  <a:extLst>
                    <a:ext uri="{9D8B030D-6E8A-4147-A177-3AD203B41FA5}">
                      <a16:colId xmlns:a16="http://schemas.microsoft.com/office/drawing/2014/main" val="20003"/>
                    </a:ext>
                  </a:extLst>
                </a:gridCol>
                <a:gridCol w="858639">
                  <a:extLst>
                    <a:ext uri="{9D8B030D-6E8A-4147-A177-3AD203B41FA5}">
                      <a16:colId xmlns:a16="http://schemas.microsoft.com/office/drawing/2014/main" val="20004"/>
                    </a:ext>
                  </a:extLst>
                </a:gridCol>
                <a:gridCol w="1000658">
                  <a:extLst>
                    <a:ext uri="{9D8B030D-6E8A-4147-A177-3AD203B41FA5}">
                      <a16:colId xmlns:a16="http://schemas.microsoft.com/office/drawing/2014/main" val="20005"/>
                    </a:ext>
                  </a:extLst>
                </a:gridCol>
                <a:gridCol w="859363">
                  <a:extLst>
                    <a:ext uri="{9D8B030D-6E8A-4147-A177-3AD203B41FA5}">
                      <a16:colId xmlns:a16="http://schemas.microsoft.com/office/drawing/2014/main" val="20006"/>
                    </a:ext>
                  </a:extLst>
                </a:gridCol>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extLst>
                  <a:ext uri="{0D108BD9-81ED-4DB2-BD59-A6C34878D82A}">
                    <a16:rowId xmlns:a16="http://schemas.microsoft.com/office/drawing/2014/main" val="10001"/>
                  </a:ext>
                </a:extLst>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extLst>
                    <a:ext uri="{9D8B030D-6E8A-4147-A177-3AD203B41FA5}">
                      <a16:colId xmlns:a16="http://schemas.microsoft.com/office/drawing/2014/main" val="20000"/>
                    </a:ext>
                  </a:extLst>
                </a:gridCol>
                <a:gridCol w="694055">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3105">
                  <a:extLst>
                    <a:ext uri="{9D8B030D-6E8A-4147-A177-3AD203B41FA5}">
                      <a16:colId xmlns:a16="http://schemas.microsoft.com/office/drawing/2014/main" val="20003"/>
                    </a:ext>
                  </a:extLst>
                </a:gridCol>
                <a:gridCol w="75819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706120">
                  <a:extLst>
                    <a:ext uri="{9D8B030D-6E8A-4147-A177-3AD203B41FA5}">
                      <a16:colId xmlns:a16="http://schemas.microsoft.com/office/drawing/2014/main" val="20006"/>
                    </a:ext>
                  </a:extLst>
                </a:gridCol>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extLst>
                    <a:ext uri="{9D8B030D-6E8A-4147-A177-3AD203B41FA5}">
                      <a16:colId xmlns:a16="http://schemas.microsoft.com/office/drawing/2014/main" val="20000"/>
                    </a:ext>
                  </a:extLst>
                </a:gridCol>
                <a:gridCol w="726440">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48030">
                  <a:extLst>
                    <a:ext uri="{9D8B030D-6E8A-4147-A177-3AD203B41FA5}">
                      <a16:colId xmlns:a16="http://schemas.microsoft.com/office/drawing/2014/main" val="20004"/>
                    </a:ext>
                  </a:extLst>
                </a:gridCol>
                <a:gridCol w="870585">
                  <a:extLst>
                    <a:ext uri="{9D8B030D-6E8A-4147-A177-3AD203B41FA5}">
                      <a16:colId xmlns:a16="http://schemas.microsoft.com/office/drawing/2014/main" val="20005"/>
                    </a:ext>
                  </a:extLst>
                </a:gridCol>
                <a:gridCol w="730250">
                  <a:extLst>
                    <a:ext uri="{9D8B030D-6E8A-4147-A177-3AD203B41FA5}">
                      <a16:colId xmlns:a16="http://schemas.microsoft.com/office/drawing/2014/main" val="20006"/>
                    </a:ext>
                  </a:extLst>
                </a:gridCol>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1"/>
                  </a:ext>
                </a:extLst>
              </a:tr>
            </a:tbl>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1372235">
                  <a:extLst>
                    <a:ext uri="{9D8B030D-6E8A-4147-A177-3AD203B41FA5}">
                      <a16:colId xmlns:a16="http://schemas.microsoft.com/office/drawing/2014/main" val="20003"/>
                    </a:ext>
                  </a:extLst>
                </a:gridCol>
                <a:gridCol w="1981835">
                  <a:extLst>
                    <a:ext uri="{9D8B030D-6E8A-4147-A177-3AD203B41FA5}">
                      <a16:colId xmlns:a16="http://schemas.microsoft.com/office/drawing/2014/main" val="20004"/>
                    </a:ext>
                  </a:extLst>
                </a:gridCol>
              </a:tblGrid>
              <a:tr h="23622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extLst>
                  <a:ext uri="{0D108BD9-81ED-4DB2-BD59-A6C34878D82A}">
                    <a16:rowId xmlns:a16="http://schemas.microsoft.com/office/drawing/2014/main" val="10000"/>
                  </a:ext>
                </a:extLst>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32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914400">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张</a:t>
                      </a:r>
                      <a:r>
                        <a:rPr lang="en-US" sz="2000" b="0">
                          <a:latin typeface="宋体" panose="02010600030101010101" pitchFamily="2" charset="-122"/>
                          <a:ea typeface="宋体" panose="02010600030101010101" pitchFamily="2" charset="-122"/>
                          <a:cs typeface="宋体" panose="02010600030101010101" pitchFamily="2" charset="-122"/>
                        </a:rPr>
                        <a:t>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36087" y="661501"/>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636087" y="4599546"/>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nvGraphicFramePr>
        <p:xfrm>
          <a:off x="1845445" y="5085978"/>
          <a:ext cx="7562128" cy="1683385"/>
        </p:xfrm>
        <a:graphic>
          <a:graphicData uri="http://schemas.openxmlformats.org/drawingml/2006/table">
            <a:tbl>
              <a:tblPr firstRow="1" bandRow="1">
                <a:tableStyleId>{5940675A-B579-460E-94D1-54222C63F5DA}</a:tableStyleId>
              </a:tblPr>
              <a:tblGrid>
                <a:gridCol w="1243061">
                  <a:extLst>
                    <a:ext uri="{9D8B030D-6E8A-4147-A177-3AD203B41FA5}">
                      <a16:colId xmlns:a16="http://schemas.microsoft.com/office/drawing/2014/main" val="20000"/>
                    </a:ext>
                  </a:extLst>
                </a:gridCol>
                <a:gridCol w="1264363">
                  <a:extLst>
                    <a:ext uri="{9D8B030D-6E8A-4147-A177-3AD203B41FA5}">
                      <a16:colId xmlns:a16="http://schemas.microsoft.com/office/drawing/2014/main" val="20001"/>
                    </a:ext>
                  </a:extLst>
                </a:gridCol>
                <a:gridCol w="1311777">
                  <a:extLst>
                    <a:ext uri="{9D8B030D-6E8A-4147-A177-3AD203B41FA5}">
                      <a16:colId xmlns:a16="http://schemas.microsoft.com/office/drawing/2014/main" val="20002"/>
                    </a:ext>
                  </a:extLst>
                </a:gridCol>
                <a:gridCol w="1299408">
                  <a:extLst>
                    <a:ext uri="{9D8B030D-6E8A-4147-A177-3AD203B41FA5}">
                      <a16:colId xmlns:a16="http://schemas.microsoft.com/office/drawing/2014/main" val="20003"/>
                    </a:ext>
                  </a:extLst>
                </a:gridCol>
                <a:gridCol w="1241687">
                  <a:extLst>
                    <a:ext uri="{9D8B030D-6E8A-4147-A177-3AD203B41FA5}">
                      <a16:colId xmlns:a16="http://schemas.microsoft.com/office/drawing/2014/main" val="20004"/>
                    </a:ext>
                  </a:extLst>
                </a:gridCol>
                <a:gridCol w="1201832">
                  <a:extLst>
                    <a:ext uri="{9D8B030D-6E8A-4147-A177-3AD203B41FA5}">
                      <a16:colId xmlns:a16="http://schemas.microsoft.com/office/drawing/2014/main" val="20005"/>
                    </a:ext>
                  </a:extLst>
                </a:gridCol>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extLst>
                  <a:ext uri="{0D108BD9-81ED-4DB2-BD59-A6C34878D82A}">
                    <a16:rowId xmlns:a16="http://schemas.microsoft.com/office/drawing/2014/main" val="10000"/>
                  </a:ext>
                </a:extLst>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表格 5"/>
          <p:cNvGraphicFramePr>
            <a:graphicFrameLocks noGrp="1"/>
          </p:cNvGraphicFramePr>
          <p:nvPr/>
        </p:nvGraphicFramePr>
        <p:xfrm>
          <a:off x="1845445" y="1138860"/>
          <a:ext cx="7562129" cy="3460685"/>
        </p:xfrm>
        <a:graphic>
          <a:graphicData uri="http://schemas.openxmlformats.org/drawingml/2006/table">
            <a:tbl>
              <a:tblPr/>
              <a:tblGrid>
                <a:gridCol w="1234564">
                  <a:extLst>
                    <a:ext uri="{9D8B030D-6E8A-4147-A177-3AD203B41FA5}">
                      <a16:colId xmlns:a16="http://schemas.microsoft.com/office/drawing/2014/main" val="20000"/>
                    </a:ext>
                  </a:extLst>
                </a:gridCol>
                <a:gridCol w="1016444">
                  <a:extLst>
                    <a:ext uri="{9D8B030D-6E8A-4147-A177-3AD203B41FA5}">
                      <a16:colId xmlns:a16="http://schemas.microsoft.com/office/drawing/2014/main" val="20001"/>
                    </a:ext>
                  </a:extLst>
                </a:gridCol>
                <a:gridCol w="1138225">
                  <a:extLst>
                    <a:ext uri="{9D8B030D-6E8A-4147-A177-3AD203B41FA5}">
                      <a16:colId xmlns:a16="http://schemas.microsoft.com/office/drawing/2014/main" val="20002"/>
                    </a:ext>
                  </a:extLst>
                </a:gridCol>
                <a:gridCol w="1769779">
                  <a:extLst>
                    <a:ext uri="{9D8B030D-6E8A-4147-A177-3AD203B41FA5}">
                      <a16:colId xmlns:a16="http://schemas.microsoft.com/office/drawing/2014/main" val="20003"/>
                    </a:ext>
                  </a:extLst>
                </a:gridCol>
                <a:gridCol w="1071323">
                  <a:extLst>
                    <a:ext uri="{9D8B030D-6E8A-4147-A177-3AD203B41FA5}">
                      <a16:colId xmlns:a16="http://schemas.microsoft.com/office/drawing/2014/main" val="20004"/>
                    </a:ext>
                  </a:extLst>
                </a:gridCol>
                <a:gridCol w="1331794">
                  <a:extLst>
                    <a:ext uri="{9D8B030D-6E8A-4147-A177-3AD203B41FA5}">
                      <a16:colId xmlns:a16="http://schemas.microsoft.com/office/drawing/2014/main" val="20005"/>
                    </a:ext>
                  </a:extLst>
                </a:gridCol>
              </a:tblGrid>
              <a:tr h="247192">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741575">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弘毅</a:t>
                      </a:r>
                      <a:r>
                        <a:rPr lang="en-US" sz="1400" kern="100">
                          <a:effectLst/>
                          <a:latin typeface="Calibri" panose="020F0502020204030204"/>
                          <a:ea typeface="宋体" panose="02010600030101010101" pitchFamily="2" charset="-122"/>
                          <a:cs typeface="Times New Roman" panose="02020603050405020304"/>
                        </a:rPr>
                        <a:t>1-602</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1575">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理</a:t>
                      </a:r>
                      <a:r>
                        <a:rPr lang="en-US" sz="1400" kern="100">
                          <a:effectLst/>
                          <a:latin typeface="Calibri" panose="020F0502020204030204"/>
                          <a:ea typeface="宋体" panose="02010600030101010101" pitchFamily="2" charset="-122"/>
                          <a:cs typeface="Times New Roman" panose="02020603050405020304"/>
                        </a:rPr>
                        <a:t>4-217</a:t>
                      </a:r>
                      <a:r>
                        <a:rPr lang="zh-CN" sz="1400" kern="100">
                          <a:effectLst/>
                          <a:latin typeface="Calibri" panose="020F0502020204030204"/>
                          <a:ea typeface="宋体" panose="02010600030101010101" pitchFamily="2" charset="-122"/>
                          <a:cs typeface="Times New Roman" panose="02020603050405020304"/>
                        </a:rPr>
                        <a:t>或者助教通知的地点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周三课上或助教沟通而定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43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88768">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邮件历史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7192">
                <a:tc>
                  <a:txBody>
                    <a:bodyPr/>
                    <a:lstStyle/>
                    <a:p>
                      <a:pPr algn="just">
                        <a:spcAft>
                          <a:spcPts val="0"/>
                        </a:spcAft>
                      </a:pPr>
                      <a:r>
                        <a:rPr lang="en-US" sz="1400" kern="100">
                          <a:effectLst/>
                          <a:latin typeface="Calibri" panose="020F0502020204030204"/>
                          <a:ea typeface="宋体" panose="02010600030101010101" pitchFamily="2" charset="-122"/>
                          <a:cs typeface="Times New Roman" panose="02020603050405020304"/>
                        </a:rPr>
                        <a:t>TeamBuilding</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全员聚会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extLst>
                    <a:ext uri="{9D8B030D-6E8A-4147-A177-3AD203B41FA5}">
                      <a16:colId xmlns:a16="http://schemas.microsoft.com/office/drawing/2014/main" val="20000"/>
                    </a:ext>
                  </a:extLst>
                </a:gridCol>
                <a:gridCol w="8587034">
                  <a:extLst>
                    <a:ext uri="{9D8B030D-6E8A-4147-A177-3AD203B41FA5}">
                      <a16:colId xmlns:a16="http://schemas.microsoft.com/office/drawing/2014/main" val="20001"/>
                    </a:ext>
                  </a:extLst>
                </a:gridCol>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extLst>
                    <a:ext uri="{9D8B030D-6E8A-4147-A177-3AD203B41FA5}">
                      <a16:colId xmlns:a16="http://schemas.microsoft.com/office/drawing/2014/main" val="20000"/>
                    </a:ext>
                  </a:extLst>
                </a:gridCol>
                <a:gridCol w="1530188">
                  <a:extLst>
                    <a:ext uri="{9D8B030D-6E8A-4147-A177-3AD203B41FA5}">
                      <a16:colId xmlns:a16="http://schemas.microsoft.com/office/drawing/2014/main" val="20001"/>
                    </a:ext>
                  </a:extLst>
                </a:gridCol>
                <a:gridCol w="1530188">
                  <a:extLst>
                    <a:ext uri="{9D8B030D-6E8A-4147-A177-3AD203B41FA5}">
                      <a16:colId xmlns:a16="http://schemas.microsoft.com/office/drawing/2014/main" val="20002"/>
                    </a:ext>
                  </a:extLst>
                </a:gridCol>
                <a:gridCol w="2254508">
                  <a:extLst>
                    <a:ext uri="{9D8B030D-6E8A-4147-A177-3AD203B41FA5}">
                      <a16:colId xmlns:a16="http://schemas.microsoft.com/office/drawing/2014/main" val="20003"/>
                    </a:ext>
                  </a:extLst>
                </a:gridCol>
                <a:gridCol w="2254508">
                  <a:extLst>
                    <a:ext uri="{9D8B030D-6E8A-4147-A177-3AD203B41FA5}">
                      <a16:colId xmlns:a16="http://schemas.microsoft.com/office/drawing/2014/main" val="20004"/>
                    </a:ext>
                  </a:extLst>
                </a:gridCol>
                <a:gridCol w="2114201">
                  <a:extLst>
                    <a:ext uri="{9D8B030D-6E8A-4147-A177-3AD203B41FA5}">
                      <a16:colId xmlns:a16="http://schemas.microsoft.com/office/drawing/2014/main" val="20005"/>
                    </a:ext>
                  </a:extLst>
                </a:gridCol>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extLst>
                  <a:ext uri="{0D108BD9-81ED-4DB2-BD59-A6C34878D82A}">
                    <a16:rowId xmlns:a16="http://schemas.microsoft.com/office/drawing/2014/main" val="10001"/>
                  </a:ext>
                </a:extLst>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2"/>
                  </a:ext>
                </a:extLst>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3"/>
                  </a:ext>
                </a:extLst>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16787">
                <a:tc vMerge="1">
                  <a:txBody>
                    <a:bodyPr/>
                    <a:lstStyle/>
                    <a:p>
                      <a:endParaRPr lang="zh-CN"/>
                    </a:p>
                  </a:txBody>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p>
        </p:txBody>
      </p:sp>
      <p:pic>
        <p:nvPicPr>
          <p:cNvPr id="8" name="图片 7"/>
          <p:cNvPicPr>
            <a:picLocks noChangeAspect="1"/>
          </p:cNvPicPr>
          <p:nvPr/>
        </p:nvPicPr>
        <p:blipFill>
          <a:blip r:embed="rId2"/>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p>
          <a:p>
            <a:r>
              <a:rPr lang="en-US" altLang="zh-CN" sz="2000" dirty="0"/>
              <a:t>-develop</a:t>
            </a:r>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a:t>
            </a:r>
            <a:r>
              <a:rPr lang="en-US" altLang="zh-CN" sz="2400" dirty="0"/>
              <a:t>34947.36</a:t>
            </a:r>
            <a:r>
              <a:rPr lang="zh-CN" altLang="zh-CN" sz="2400" dirty="0"/>
              <a:t>元</a:t>
            </a:r>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p>
          <a:p>
            <a:pPr lvl="0"/>
            <a:r>
              <a:rPr lang="zh-CN" altLang="zh-CN" sz="2400" dirty="0"/>
              <a:t>工时：</a:t>
            </a:r>
            <a:r>
              <a:rPr lang="en-US" altLang="zh-CN" sz="2400" dirty="0"/>
              <a:t>504</a:t>
            </a:r>
            <a:r>
              <a:rPr lang="zh-CN" altLang="zh-CN" sz="2400" dirty="0"/>
              <a:t>时</a:t>
            </a:r>
          </a:p>
          <a:p>
            <a:pPr lvl="0"/>
            <a:r>
              <a:rPr lang="zh-CN" altLang="zh-CN" sz="2400" dirty="0"/>
              <a:t>费用：</a:t>
            </a:r>
            <a:r>
              <a:rPr lang="en-US" altLang="zh-CN" sz="2400" dirty="0"/>
              <a:t>34947.36</a:t>
            </a:r>
            <a:r>
              <a:rPr lang="zh-CN" altLang="zh-CN" sz="2400" dirty="0"/>
              <a:t>元</a:t>
            </a:r>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网站和移动端的辅助</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a:t>
            </a: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a:t>
            </a:r>
            <a:r>
              <a:rPr lang="zh-CN" altLang="en-US">
                <a:solidFill>
                  <a:sysClr val="windowText" lastClr="000000"/>
                </a:solidFill>
                <a:latin typeface="微软雅黑" panose="020B0503020204020204" pitchFamily="34" charset="-122"/>
                <a:ea typeface="微软雅黑" panose="020B0503020204020204" pitchFamily="34" charset="-122"/>
                <a:sym typeface="+mn-ea"/>
              </a:rPr>
              <a:t>教学</a:t>
            </a:r>
            <a:r>
              <a:rPr lang="zh-CN" altLang="en-US" smtClean="0">
                <a:solidFill>
                  <a:sysClr val="windowText" lastClr="000000"/>
                </a:solidFill>
                <a:latin typeface="微软雅黑" panose="020B0503020204020204" pitchFamily="34" charset="-122"/>
                <a:ea typeface="微软雅黑" panose="020B0503020204020204" pitchFamily="34" charset="-122"/>
                <a:sym typeface="+mn-ea"/>
              </a:rPr>
              <a:t>辅助</a:t>
            </a:r>
            <a:r>
              <a:rPr lang="zh-CN" altLang="en-US">
                <a:solidFill>
                  <a:sysClr val="windowText" lastClr="000000"/>
                </a:solidFill>
                <a:latin typeface="微软雅黑" panose="020B0503020204020204" pitchFamily="34" charset="-122"/>
                <a:ea typeface="微软雅黑" panose="020B0503020204020204" pitchFamily="34" charset="-122"/>
                <a:sym typeface="+mn-ea"/>
              </a:rPr>
              <a:t>系统</a:t>
            </a:r>
            <a:r>
              <a:rPr lang="zh-CN" altLang="en-US" smtClean="0">
                <a:solidFill>
                  <a:sysClr val="windowText" lastClr="000000"/>
                </a:solidFill>
                <a:latin typeface="微软雅黑" panose="020B0503020204020204" pitchFamily="34" charset="-122"/>
                <a:ea typeface="微软雅黑" panose="020B0503020204020204" pitchFamily="34" charset="-122"/>
                <a:sym typeface="+mn-ea"/>
              </a:rPr>
              <a:t>将</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p>
        </p:txBody>
      </p:sp>
      <p:graphicFrame>
        <p:nvGraphicFramePr>
          <p:cNvPr id="6" name="表格 5"/>
          <p:cNvGraphicFramePr>
            <a:graphicFrameLocks noGrp="1"/>
          </p:cNvGraphicFramePr>
          <p:nvPr/>
        </p:nvGraphicFramePr>
        <p:xfrm>
          <a:off x="478790" y="2240280"/>
          <a:ext cx="4540250" cy="3693160"/>
        </p:xfrm>
        <a:graphic>
          <a:graphicData uri="http://schemas.openxmlformats.org/drawingml/2006/table">
            <a:tbl>
              <a:tblPr/>
              <a:tblGrid>
                <a:gridCol w="1513840">
                  <a:extLst>
                    <a:ext uri="{9D8B030D-6E8A-4147-A177-3AD203B41FA5}">
                      <a16:colId xmlns:a16="http://schemas.microsoft.com/office/drawing/2014/main" val="20000"/>
                    </a:ext>
                  </a:extLst>
                </a:gridCol>
                <a:gridCol w="1515110">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tblGrid>
              <a:tr h="56769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0"/>
                  </a:ext>
                </a:extLst>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35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0231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420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12" name="图片 11"/>
          <p:cNvPicPr>
            <a:picLocks noChangeAspect="1"/>
          </p:cNvPicPr>
          <p:nvPr/>
        </p:nvPicPr>
        <p:blipFill>
          <a:blip r:embed="rId2"/>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extLst>
                    <a:ext uri="{9D8B030D-6E8A-4147-A177-3AD203B41FA5}">
                      <a16:colId xmlns:a16="http://schemas.microsoft.com/office/drawing/2014/main" val="20000"/>
                    </a:ext>
                  </a:extLst>
                </a:gridCol>
                <a:gridCol w="2000866">
                  <a:extLst>
                    <a:ext uri="{9D8B030D-6E8A-4147-A177-3AD203B41FA5}">
                      <a16:colId xmlns:a16="http://schemas.microsoft.com/office/drawing/2014/main" val="20001"/>
                    </a:ext>
                  </a:extLst>
                </a:gridCol>
                <a:gridCol w="3093063">
                  <a:extLst>
                    <a:ext uri="{9D8B030D-6E8A-4147-A177-3AD203B41FA5}">
                      <a16:colId xmlns:a16="http://schemas.microsoft.com/office/drawing/2014/main" val="20002"/>
                    </a:ext>
                  </a:extLst>
                </a:gridCol>
                <a:gridCol w="2547606">
                  <a:extLst>
                    <a:ext uri="{9D8B030D-6E8A-4147-A177-3AD203B41FA5}">
                      <a16:colId xmlns:a16="http://schemas.microsoft.com/office/drawing/2014/main" val="20003"/>
                    </a:ext>
                  </a:extLst>
                </a:gridCol>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extLst>
                  <a:ext uri="{0D108BD9-81ED-4DB2-BD59-A6C34878D82A}">
                    <a16:rowId xmlns:a16="http://schemas.microsoft.com/office/drawing/2014/main" val="10000"/>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p>
        </p:txBody>
      </p:sp>
      <p:graphicFrame>
        <p:nvGraphicFramePr>
          <p:cNvPr id="5" name="对象 4"/>
          <p:cNvGraphicFramePr/>
          <p:nvPr/>
        </p:nvGraphicFramePr>
        <p:xfrm>
          <a:off x="236855" y="875030"/>
          <a:ext cx="11817350" cy="5423535"/>
        </p:xfrm>
        <a:graphic>
          <a:graphicData uri="http://schemas.openxmlformats.org/presentationml/2006/ole">
            <mc:AlternateContent xmlns:mc="http://schemas.openxmlformats.org/markup-compatibility/2006">
              <mc:Choice xmlns:v="urn:schemas-microsoft-com:vml" Requires="v">
                <p:oleObj spid="_x0000_s1028" r:id="rId3" imgW="16645890" imgH="8378825" progId="Visio.Drawing.15">
                  <p:embed/>
                </p:oleObj>
              </mc:Choice>
              <mc:Fallback>
                <p:oleObj r:id="rId3" imgW="16645890" imgH="8378825" progId="Visio.Drawing.15">
                  <p:embed/>
                  <p:pic>
                    <p:nvPicPr>
                      <p:cNvPr id="0" name="图片 6"/>
                      <p:cNvPicPr/>
                      <p:nvPr/>
                    </p:nvPicPr>
                    <p:blipFill>
                      <a:blip r:embed="rId4"/>
                      <a:stretch>
                        <a:fillRect/>
                      </a:stretch>
                    </p:blipFill>
                    <p:spPr>
                      <a:xfrm>
                        <a:off x="236855" y="875030"/>
                        <a:ext cx="11817350" cy="5423535"/>
                      </a:xfrm>
                      <a:prstGeom prst="rect">
                        <a:avLst/>
                      </a:prstGeom>
                    </p:spPr>
                  </p:pic>
                </p:oleObj>
              </mc:Fallback>
            </mc:AlternateContent>
          </a:graphicData>
        </a:graphic>
      </p:graphicFrame>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p>
        </p:txBody>
      </p:sp>
      <p:pic>
        <p:nvPicPr>
          <p:cNvPr id="6" name="图片 5"/>
          <p:cNvPicPr>
            <a:picLocks noChangeAspect="1"/>
          </p:cNvPicPr>
          <p:nvPr/>
        </p:nvPicPr>
        <p:blipFill>
          <a:blip r:embed="rId2"/>
          <a:stretch>
            <a:fillRect/>
          </a:stretch>
        </p:blipFill>
        <p:spPr>
          <a:xfrm>
            <a:off x="3214886" y="1197546"/>
            <a:ext cx="5452269" cy="5303796"/>
          </a:xfrm>
          <a:prstGeom prst="rect">
            <a:avLst/>
          </a:prstGeom>
        </p:spPr>
      </p:pic>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extLst>
                    <a:ext uri="{9D8B030D-6E8A-4147-A177-3AD203B41FA5}">
                      <a16:colId xmlns:a16="http://schemas.microsoft.com/office/drawing/2014/main" val="20000"/>
                    </a:ext>
                  </a:extLst>
                </a:gridCol>
                <a:gridCol w="5617210">
                  <a:extLst>
                    <a:ext uri="{9D8B030D-6E8A-4147-A177-3AD203B41FA5}">
                      <a16:colId xmlns:a16="http://schemas.microsoft.com/office/drawing/2014/main" val="20001"/>
                    </a:ext>
                  </a:extLst>
                </a:gridCol>
              </a:tblGrid>
              <a:tr h="411480">
                <a:tc>
                  <a:txBody>
                    <a:bodyPr/>
                    <a:lstStyle/>
                    <a:p>
                      <a:pPr>
                        <a:buNone/>
                      </a:pPr>
                      <a:r>
                        <a:rPr lang="zh-CN" altLang="en-US"/>
                        <a:t>阶段</a:t>
                      </a:r>
                    </a:p>
                  </a:txBody>
                  <a:tcPr/>
                </a:tc>
                <a:tc>
                  <a:txBody>
                    <a:bodyPr/>
                    <a:lstStyle/>
                    <a:p>
                      <a:pPr>
                        <a:buNone/>
                      </a:pPr>
                      <a:r>
                        <a:rPr lang="zh-CN" altLang="en-US"/>
                        <a:t>交付物</a:t>
                      </a:r>
                    </a:p>
                  </a:txBody>
                  <a:tcPr/>
                </a:tc>
                <a:extLst>
                  <a:ext uri="{0D108BD9-81ED-4DB2-BD59-A6C34878D82A}">
                    <a16:rowId xmlns:a16="http://schemas.microsoft.com/office/drawing/2014/main" val="10000"/>
                  </a:ext>
                </a:extLst>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01"/>
                  </a:ext>
                </a:extLst>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p>
                  </a:txBody>
                  <a:tcPr/>
                </a:tc>
                <a:extLst>
                  <a:ext uri="{0D108BD9-81ED-4DB2-BD59-A6C34878D82A}">
                    <a16:rowId xmlns:a16="http://schemas.microsoft.com/office/drawing/2014/main" val="10002"/>
                  </a:ext>
                </a:extLst>
              </a:tr>
              <a:tr h="365760">
                <a:tc vMerge="1">
                  <a:txBody>
                    <a:bodyPr/>
                    <a:lstStyle/>
                    <a:p>
                      <a:endParaRPr lang="zh-CN"/>
                    </a:p>
                  </a:txBody>
                  <a:tcPr/>
                </a:tc>
                <a:tc>
                  <a:txBody>
                    <a:bodyPr/>
                    <a:lstStyle/>
                    <a:p>
                      <a:pPr>
                        <a:buNone/>
                      </a:pPr>
                      <a:r>
                        <a:rPr lang="zh-CN" altLang="en-US" sz="1800"/>
                        <a:t>编制《总体项目计划》</a:t>
                      </a:r>
                    </a:p>
                  </a:txBody>
                  <a:tcPr/>
                </a:tc>
                <a:extLst>
                  <a:ext uri="{0D108BD9-81ED-4DB2-BD59-A6C34878D82A}">
                    <a16:rowId xmlns:a16="http://schemas.microsoft.com/office/drawing/2014/main" val="10003"/>
                  </a:ext>
                </a:extLst>
              </a:tr>
              <a:tr h="365760">
                <a:tc vMerge="1">
                  <a:txBody>
                    <a:bodyPr/>
                    <a:lstStyle/>
                    <a:p>
                      <a:endParaRPr lang="zh-CN"/>
                    </a:p>
                  </a:txBody>
                  <a:tcPr/>
                </a:tc>
                <a:tc>
                  <a:txBody>
                    <a:bodyPr/>
                    <a:lstStyle/>
                    <a:p>
                      <a:pPr>
                        <a:buNone/>
                      </a:pPr>
                      <a:r>
                        <a:rPr lang="zh-CN" altLang="en-US" sz="1800"/>
                        <a:t>编制《质量保证计划》</a:t>
                      </a:r>
                    </a:p>
                  </a:txBody>
                  <a:tcPr/>
                </a:tc>
                <a:extLst>
                  <a:ext uri="{0D108BD9-81ED-4DB2-BD59-A6C34878D82A}">
                    <a16:rowId xmlns:a16="http://schemas.microsoft.com/office/drawing/2014/main" val="10004"/>
                  </a:ext>
                </a:extLst>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p>
                  </a:txBody>
                  <a:tcPr/>
                </a:tc>
                <a:extLst>
                  <a:ext uri="{0D108BD9-81ED-4DB2-BD59-A6C34878D82A}">
                    <a16:rowId xmlns:a16="http://schemas.microsoft.com/office/drawing/2014/main" val="10005"/>
                  </a:ext>
                </a:extLst>
              </a:tr>
              <a:tr h="640080">
                <a:tc vMerge="1">
                  <a:txBody>
                    <a:bodyPr/>
                    <a:lstStyle/>
                    <a:p>
                      <a:endParaRPr lang="zh-CN"/>
                    </a:p>
                  </a:txBody>
                  <a:tcPr/>
                </a:tc>
                <a:tc>
                  <a:txBody>
                    <a:bodyPr/>
                    <a:lstStyle/>
                    <a:p>
                      <a:pPr>
                        <a:buNone/>
                      </a:pPr>
                      <a:r>
                        <a:rPr lang="zh-CN" altLang="en-US" sz="1800"/>
                        <a:t>完成本项目《愿景与范围文档》</a:t>
                      </a:r>
                    </a:p>
                    <a:p>
                      <a:pPr>
                        <a:buNone/>
                      </a:pPr>
                      <a:r>
                        <a:rPr lang="zh-CN" altLang="en-US" sz="1800"/>
                        <a:t>	</a:t>
                      </a:r>
                    </a:p>
                  </a:txBody>
                  <a:tcPr/>
                </a:tc>
                <a:extLst>
                  <a:ext uri="{0D108BD9-81ED-4DB2-BD59-A6C34878D82A}">
                    <a16:rowId xmlns:a16="http://schemas.microsoft.com/office/drawing/2014/main" val="10006"/>
                  </a:ext>
                </a:extLst>
              </a:tr>
              <a:tr h="365760">
                <a:tc vMerge="1">
                  <a:txBody>
                    <a:bodyPr/>
                    <a:lstStyle/>
                    <a:p>
                      <a:endParaRPr lang="zh-CN"/>
                    </a:p>
                  </a:txBody>
                  <a:tcPr/>
                </a:tc>
                <a:tc>
                  <a:txBody>
                    <a:bodyPr/>
                    <a:lstStyle/>
                    <a:p>
                      <a:pPr>
                        <a:buNone/>
                      </a:pPr>
                      <a:r>
                        <a:rPr lang="zh-CN" altLang="en-US" sz="1800"/>
                        <a:t>完成本项目《软件需求规格说明书》</a:t>
                      </a:r>
                    </a:p>
                  </a:txBody>
                  <a:tcPr/>
                </a:tc>
                <a:extLst>
                  <a:ext uri="{0D108BD9-81ED-4DB2-BD59-A6C34878D82A}">
                    <a16:rowId xmlns:a16="http://schemas.microsoft.com/office/drawing/2014/main" val="10007"/>
                  </a:ext>
                </a:extLst>
              </a:tr>
              <a:tr h="365760">
                <a:tc vMerge="1">
                  <a:txBody>
                    <a:bodyPr/>
                    <a:lstStyle/>
                    <a:p>
                      <a:endParaRPr lang="zh-CN"/>
                    </a:p>
                  </a:txBody>
                  <a:tcPr/>
                </a:tc>
                <a:tc>
                  <a:txBody>
                    <a:bodyPr/>
                    <a:lstStyle/>
                    <a:p>
                      <a:pPr>
                        <a:buNone/>
                      </a:pPr>
                      <a:r>
                        <a:rPr lang="zh-CN" altLang="en-US" sz="1800"/>
                        <a:t>完成本项目《测试用例》</a:t>
                      </a:r>
                    </a:p>
                  </a:txBody>
                  <a:tcPr/>
                </a:tc>
                <a:extLst>
                  <a:ext uri="{0D108BD9-81ED-4DB2-BD59-A6C34878D82A}">
                    <a16:rowId xmlns:a16="http://schemas.microsoft.com/office/drawing/2014/main" val="10008"/>
                  </a:ext>
                </a:extLst>
              </a:tr>
              <a:tr h="365760">
                <a:tc vMerge="1">
                  <a:txBody>
                    <a:bodyPr/>
                    <a:lstStyle/>
                    <a:p>
                      <a:endParaRPr lang="zh-CN"/>
                    </a:p>
                  </a:txBody>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09"/>
                  </a:ext>
                </a:extLst>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10"/>
                  </a:ext>
                </a:extLst>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11"/>
                  </a:ext>
                </a:extLst>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extLst>
                  <a:ext uri="{0D108BD9-81ED-4DB2-BD59-A6C34878D82A}">
                    <a16:rowId xmlns:a16="http://schemas.microsoft.com/office/drawing/2014/main" val="10012"/>
                  </a:ext>
                </a:extLst>
              </a:tr>
            </a:tbl>
          </a:graphicData>
        </a:graphic>
      </p:graphicFrame>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p>
        </p:txBody>
      </p:sp>
      <p:pic>
        <p:nvPicPr>
          <p:cNvPr id="5" name="图片 4"/>
          <p:cNvPicPr>
            <a:picLocks noChangeAspect="1"/>
          </p:cNvPicPr>
          <p:nvPr/>
        </p:nvPicPr>
        <p:blipFill>
          <a:blip r:embed="rId2"/>
          <a:stretch>
            <a:fillRect/>
          </a:stretch>
        </p:blipFill>
        <p:spPr>
          <a:xfrm>
            <a:off x="3999230" y="1270"/>
            <a:ext cx="7669530" cy="6788785"/>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p>
        </p:txBody>
      </p:sp>
      <p:pic>
        <p:nvPicPr>
          <p:cNvPr id="6" name="图片 5"/>
          <p:cNvPicPr>
            <a:picLocks noChangeAspect="1"/>
          </p:cNvPicPr>
          <p:nvPr/>
        </p:nvPicPr>
        <p:blipFill>
          <a:blip r:embed="rId2"/>
          <a:stretch>
            <a:fillRect/>
          </a:stretch>
        </p:blipFill>
        <p:spPr>
          <a:xfrm>
            <a:off x="5761990" y="406400"/>
            <a:ext cx="5909310" cy="6325870"/>
          </a:xfrm>
          <a:prstGeom prst="rect">
            <a:avLst/>
          </a:prstGeom>
        </p:spPr>
      </p:pic>
      <p:pic>
        <p:nvPicPr>
          <p:cNvPr id="7" name="图片 6"/>
          <p:cNvPicPr>
            <a:picLocks noChangeAspect="1"/>
          </p:cNvPicPr>
          <p:nvPr/>
        </p:nvPicPr>
        <p:blipFill>
          <a:blip r:embed="rId3"/>
          <a:stretch>
            <a:fillRect/>
          </a:stretch>
        </p:blipFill>
        <p:spPr>
          <a:xfrm>
            <a:off x="473710" y="1555750"/>
            <a:ext cx="5751830" cy="4294505"/>
          </a:xfrm>
          <a:prstGeom prst="rect">
            <a:avLst/>
          </a:prstGeom>
        </p:spPr>
      </p:pic>
    </p:spTree>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0"/>
                  </a:ext>
                </a:extLst>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extLst>
                  <a:ext uri="{0D108BD9-81ED-4DB2-BD59-A6C34878D82A}">
                    <a16:rowId xmlns:a16="http://schemas.microsoft.com/office/drawing/2014/main" val="10001"/>
                  </a:ext>
                </a:extLst>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tblGrid>
              <a:tr h="638555">
                <a:tc>
                  <a:txBody>
                    <a:bodyPr/>
                    <a:lstStyle/>
                    <a:p>
                      <a:r>
                        <a:rPr lang="zh-CN" altLang="en-US" sz="2400" dirty="0"/>
                        <a:t>组员</a:t>
                      </a:r>
                    </a:p>
                  </a:txBody>
                  <a:tcPr/>
                </a:tc>
                <a:tc>
                  <a:txBody>
                    <a:bodyPr/>
                    <a:lstStyle/>
                    <a:p>
                      <a:r>
                        <a:rPr lang="zh-CN" altLang="en-US" sz="2400" dirty="0"/>
                        <a:t>工作内容</a:t>
                      </a:r>
                    </a:p>
                  </a:txBody>
                  <a:tcPr/>
                </a:tc>
                <a:tc>
                  <a:txBody>
                    <a:bodyPr/>
                    <a:lstStyle/>
                    <a:p>
                      <a:r>
                        <a:rPr lang="zh-CN" altLang="en-US" sz="2400" dirty="0"/>
                        <a:t>总评</a:t>
                      </a:r>
                    </a:p>
                  </a:txBody>
                  <a:tcPr/>
                </a:tc>
                <a:extLst>
                  <a:ext uri="{0D108BD9-81ED-4DB2-BD59-A6C34878D82A}">
                    <a16:rowId xmlns:a16="http://schemas.microsoft.com/office/drawing/2014/main" val="10000"/>
                  </a:ext>
                </a:extLst>
              </a:tr>
              <a:tr h="1420761">
                <a:tc>
                  <a:txBody>
                    <a:bodyPr/>
                    <a:lstStyle/>
                    <a:p>
                      <a:pPr algn="ctr"/>
                      <a:r>
                        <a:rPr lang="zh-CN" altLang="en-US" sz="2400" dirty="0"/>
                        <a:t>黄为波</a:t>
                      </a:r>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p>
                  </a:txBody>
                  <a:tcPr/>
                </a:tc>
                <a:tc>
                  <a:txBody>
                    <a:bodyPr/>
                    <a:lstStyle/>
                    <a:p>
                      <a:pPr algn="ctr"/>
                      <a:r>
                        <a:rPr lang="en-US" altLang="zh-CN" sz="2400" dirty="0"/>
                        <a:t>97</a:t>
                      </a:r>
                      <a:endParaRPr lang="zh-CN" altLang="en-US" sz="2400" dirty="0"/>
                    </a:p>
                  </a:txBody>
                  <a:tcPr/>
                </a:tc>
                <a:extLst>
                  <a:ext uri="{0D108BD9-81ED-4DB2-BD59-A6C34878D82A}">
                    <a16:rowId xmlns:a16="http://schemas.microsoft.com/office/drawing/2014/main" val="10001"/>
                  </a:ext>
                </a:extLst>
              </a:tr>
              <a:tr h="1135207">
                <a:tc>
                  <a:txBody>
                    <a:bodyPr/>
                    <a:lstStyle/>
                    <a:p>
                      <a:pPr algn="ctr"/>
                      <a:r>
                        <a:rPr lang="zh-CN" altLang="en-US" sz="2400" dirty="0"/>
                        <a:t>江亮儒</a:t>
                      </a:r>
                    </a:p>
                  </a:txBody>
                  <a:tcPr/>
                </a:tc>
                <a:tc>
                  <a:txBody>
                    <a:bodyPr/>
                    <a:lstStyle/>
                    <a:p>
                      <a:r>
                        <a:rPr lang="zh-CN" altLang="en-US" sz="2400" dirty="0"/>
                        <a:t>可行性分析报告，</a:t>
                      </a:r>
                      <a:r>
                        <a:rPr lang="en-US" altLang="zh-CN" sz="2400" dirty="0"/>
                        <a:t>GIT</a:t>
                      </a:r>
                      <a:r>
                        <a:rPr lang="zh-CN" altLang="en-US" sz="2400" dirty="0"/>
                        <a:t>管理，支持条件，</a:t>
                      </a:r>
                    </a:p>
                  </a:txBody>
                  <a:tcPr/>
                </a:tc>
                <a:tc>
                  <a:txBody>
                    <a:bodyPr/>
                    <a:lstStyle/>
                    <a:p>
                      <a:pPr algn="ctr"/>
                      <a:r>
                        <a:rPr lang="en-US" altLang="zh-CN" sz="2400" dirty="0"/>
                        <a:t>96</a:t>
                      </a:r>
                      <a:endParaRPr lang="zh-CN" altLang="en-US" sz="2400" dirty="0"/>
                    </a:p>
                  </a:txBody>
                  <a:tcPr/>
                </a:tc>
                <a:extLst>
                  <a:ext uri="{0D108BD9-81ED-4DB2-BD59-A6C34878D82A}">
                    <a16:rowId xmlns:a16="http://schemas.microsoft.com/office/drawing/2014/main" val="10002"/>
                  </a:ext>
                </a:extLst>
              </a:tr>
              <a:tr h="978746">
                <a:tc>
                  <a:txBody>
                    <a:bodyPr/>
                    <a:lstStyle/>
                    <a:p>
                      <a:pPr algn="ctr"/>
                      <a:r>
                        <a:rPr lang="zh-CN" altLang="en-US" sz="2400" dirty="0"/>
                        <a:t>陈子卿</a:t>
                      </a:r>
                    </a:p>
                  </a:txBody>
                  <a:tcPr/>
                </a:tc>
                <a:tc>
                  <a:txBody>
                    <a:bodyPr/>
                    <a:lstStyle/>
                    <a:p>
                      <a:r>
                        <a:rPr lang="zh-CN" altLang="en-US" sz="2400"/>
                        <a:t>项目预算，成本管理，风险计划</a:t>
                      </a:r>
                    </a:p>
                  </a:txBody>
                  <a:tcPr/>
                </a:tc>
                <a:tc>
                  <a:txBody>
                    <a:bodyPr/>
                    <a:lstStyle/>
                    <a:p>
                      <a:pPr algn="ctr"/>
                      <a:r>
                        <a:rPr lang="en-US" altLang="zh-CN" sz="2400" dirty="0"/>
                        <a:t>95</a:t>
                      </a:r>
                      <a:endParaRPr lang="zh-CN" altLang="en-US" sz="2400" dirty="0"/>
                    </a:p>
                  </a:txBody>
                  <a:tcPr/>
                </a:tc>
                <a:extLst>
                  <a:ext uri="{0D108BD9-81ED-4DB2-BD59-A6C34878D82A}">
                    <a16:rowId xmlns:a16="http://schemas.microsoft.com/office/drawing/2014/main" val="10003"/>
                  </a:ext>
                </a:extLst>
              </a:tr>
              <a:tr h="1135207">
                <a:tc>
                  <a:txBody>
                    <a:bodyPr/>
                    <a:lstStyle/>
                    <a:p>
                      <a:pPr algn="ctr"/>
                      <a:r>
                        <a:rPr lang="zh-CN" altLang="en-US" sz="2400" dirty="0"/>
                        <a:t>蔡峰</a:t>
                      </a:r>
                    </a:p>
                  </a:txBody>
                  <a:tcPr/>
                </a:tc>
                <a:tc>
                  <a:txBody>
                    <a:bodyPr/>
                    <a:lstStyle/>
                    <a:p>
                      <a:r>
                        <a:rPr lang="en-US" altLang="zh-CN" sz="2400" dirty="0"/>
                        <a:t>OBS</a:t>
                      </a:r>
                      <a:r>
                        <a:rPr lang="zh-CN" altLang="en-US" sz="2400" dirty="0"/>
                        <a:t>，人力资源管理，沟通管理</a:t>
                      </a:r>
                    </a:p>
                  </a:txBody>
                  <a:tcPr/>
                </a:tc>
                <a:tc>
                  <a:txBody>
                    <a:bodyPr/>
                    <a:lstStyle/>
                    <a:p>
                      <a:pPr algn="ctr"/>
                      <a:r>
                        <a:rPr lang="en-US" altLang="zh-CN" sz="2400" dirty="0"/>
                        <a:t>94</a:t>
                      </a:r>
                      <a:endParaRPr lang="zh-CN" altLang="en-US" sz="2400" dirty="0"/>
                    </a:p>
                  </a:txBody>
                  <a:tcPr/>
                </a:tc>
                <a:extLst>
                  <a:ext uri="{0D108BD9-81ED-4DB2-BD59-A6C34878D82A}">
                    <a16:rowId xmlns:a16="http://schemas.microsoft.com/office/drawing/2014/main" val="10004"/>
                  </a:ext>
                </a:extLst>
              </a:tr>
              <a:tr h="1135207">
                <a:tc>
                  <a:txBody>
                    <a:bodyPr/>
                    <a:lstStyle/>
                    <a:p>
                      <a:pPr algn="ctr"/>
                      <a:r>
                        <a:rPr lang="zh-CN" altLang="en-US" sz="2400" dirty="0"/>
                        <a:t>苏雨豪</a:t>
                      </a:r>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p>
                  </a:txBody>
                  <a:tcPr/>
                </a:tc>
                <a:tc>
                  <a:txBody>
                    <a:bodyPr/>
                    <a:lstStyle/>
                    <a:p>
                      <a:pPr algn="ctr"/>
                      <a:r>
                        <a:rPr lang="en-US" altLang="zh-CN" sz="2400" dirty="0"/>
                        <a:t>93</a:t>
                      </a:r>
                      <a:endParaRPr lang="zh-CN" altLang="en-US" sz="2400"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val="20000"/>
                    </a:ext>
                  </a:extLst>
                </a:gridCol>
                <a:gridCol w="2049145">
                  <a:extLst>
                    <a:ext uri="{9D8B030D-6E8A-4147-A177-3AD203B41FA5}">
                      <a16:colId xmlns:a16="http://schemas.microsoft.com/office/drawing/2014/main" val="20001"/>
                    </a:ext>
                  </a:extLst>
                </a:gridCol>
                <a:gridCol w="3168015">
                  <a:extLst>
                    <a:ext uri="{9D8B030D-6E8A-4147-A177-3AD203B41FA5}">
                      <a16:colId xmlns:a16="http://schemas.microsoft.com/office/drawing/2014/main" val="20002"/>
                    </a:ext>
                  </a:extLst>
                </a:gridCol>
                <a:gridCol w="1623060">
                  <a:extLst>
                    <a:ext uri="{9D8B030D-6E8A-4147-A177-3AD203B41FA5}">
                      <a16:colId xmlns:a16="http://schemas.microsoft.com/office/drawing/2014/main"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000"/>
                  </a:ext>
                </a:extLst>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a:t>
            </a: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extLst>
                    <a:ext uri="{9D8B030D-6E8A-4147-A177-3AD203B41FA5}">
                      <a16:colId xmlns:a16="http://schemas.microsoft.com/office/drawing/2014/main" val="20000"/>
                    </a:ext>
                  </a:extLst>
                </a:gridCol>
                <a:gridCol w="2216785">
                  <a:extLst>
                    <a:ext uri="{9D8B030D-6E8A-4147-A177-3AD203B41FA5}">
                      <a16:colId xmlns:a16="http://schemas.microsoft.com/office/drawing/2014/main" val="20001"/>
                    </a:ext>
                  </a:extLst>
                </a:gridCol>
                <a:gridCol w="1205230">
                  <a:extLst>
                    <a:ext uri="{9D8B030D-6E8A-4147-A177-3AD203B41FA5}">
                      <a16:colId xmlns:a16="http://schemas.microsoft.com/office/drawing/2014/main" val="20002"/>
                    </a:ext>
                  </a:extLst>
                </a:gridCol>
                <a:gridCol w="2357120">
                  <a:extLst>
                    <a:ext uri="{9D8B030D-6E8A-4147-A177-3AD203B41FA5}">
                      <a16:colId xmlns:a16="http://schemas.microsoft.com/office/drawing/2014/main" val="20003"/>
                    </a:ext>
                  </a:extLst>
                </a:gridCol>
                <a:gridCol w="1604010">
                  <a:extLst>
                    <a:ext uri="{9D8B030D-6E8A-4147-A177-3AD203B41FA5}">
                      <a16:colId xmlns:a16="http://schemas.microsoft.com/office/drawing/2014/main" val="20004"/>
                    </a:ext>
                  </a:extLst>
                </a:gridCol>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0"/>
                  </a:ext>
                </a:extLst>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1"/>
                  </a:ext>
                </a:extLst>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2"/>
                  </a:ext>
                </a:extLst>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3"/>
                  </a:ext>
                </a:extLst>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4"/>
                  </a:ext>
                </a:extLst>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5"/>
                  </a:ext>
                </a:extLst>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6"/>
                  </a:ext>
                </a:extLst>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7"/>
                  </a:ext>
                </a:extLst>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8"/>
                  </a:ext>
                </a:extLst>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9"/>
                  </a:ext>
                </a:extLst>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10"/>
                  </a:ext>
                </a:extLst>
              </a:tr>
              <a:tr h="464185">
                <a:tc>
                  <a:txBody>
                    <a:bodyPr/>
                    <a:lstStyle/>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97</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95</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96</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94</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93</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4842197" y="479777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extLst>
                    <a:ext uri="{9D8B030D-6E8A-4147-A177-3AD203B41FA5}">
                      <a16:colId xmlns:a16="http://schemas.microsoft.com/office/drawing/2014/main" val="20000"/>
                    </a:ext>
                  </a:extLst>
                </a:gridCol>
                <a:gridCol w="2031736">
                  <a:extLst>
                    <a:ext uri="{9D8B030D-6E8A-4147-A177-3AD203B41FA5}">
                      <a16:colId xmlns:a16="http://schemas.microsoft.com/office/drawing/2014/main" val="20001"/>
                    </a:ext>
                  </a:extLst>
                </a:gridCol>
                <a:gridCol w="2031736">
                  <a:extLst>
                    <a:ext uri="{9D8B030D-6E8A-4147-A177-3AD203B41FA5}">
                      <a16:colId xmlns:a16="http://schemas.microsoft.com/office/drawing/2014/main" val="20002"/>
                    </a:ext>
                  </a:extLst>
                </a:gridCol>
                <a:gridCol w="2031736">
                  <a:extLst>
                    <a:ext uri="{9D8B030D-6E8A-4147-A177-3AD203B41FA5}">
                      <a16:colId xmlns:a16="http://schemas.microsoft.com/office/drawing/2014/main" val="20003"/>
                    </a:ext>
                  </a:extLst>
                </a:gridCol>
              </a:tblGrid>
              <a:tr h="370840">
                <a:tc>
                  <a:txBody>
                    <a:bodyPr/>
                    <a:lstStyle/>
                    <a:p>
                      <a:r>
                        <a:rPr lang="zh-CN" altLang="en-US" dirty="0"/>
                        <a:t>姓名</a:t>
                      </a:r>
                    </a:p>
                  </a:txBody>
                  <a:tcPr/>
                </a:tc>
                <a:tc>
                  <a:txBody>
                    <a:bodyPr/>
                    <a:lstStyle/>
                    <a:p>
                      <a:r>
                        <a:rPr lang="zh-CN" altLang="en-US" dirty="0"/>
                        <a:t>学号</a:t>
                      </a:r>
                    </a:p>
                  </a:txBody>
                  <a:tcPr/>
                </a:tc>
                <a:tc>
                  <a:txBody>
                    <a:bodyPr/>
                    <a:lstStyle/>
                    <a:p>
                      <a:r>
                        <a:rPr lang="zh-CN" altLang="en-US" dirty="0"/>
                        <a:t>联系方式</a:t>
                      </a:r>
                    </a:p>
                  </a:txBody>
                  <a:tcPr/>
                </a:tc>
                <a:tc>
                  <a:txBody>
                    <a:bodyPr/>
                    <a:lstStyle/>
                    <a:p>
                      <a:r>
                        <a:rPr lang="zh-CN" altLang="en-US" dirty="0"/>
                        <a:t>邮箱</a:t>
                      </a:r>
                    </a:p>
                  </a:txBody>
                  <a:tcPr/>
                </a:tc>
                <a:extLst>
                  <a:ext uri="{0D108BD9-81ED-4DB2-BD59-A6C34878D82A}">
                    <a16:rowId xmlns:a16="http://schemas.microsoft.com/office/drawing/2014/main" val="10000"/>
                  </a:ext>
                </a:extLst>
              </a:tr>
              <a:tr h="370840">
                <a:tc>
                  <a:txBody>
                    <a:bodyPr/>
                    <a:lstStyle/>
                    <a:p>
                      <a:r>
                        <a:rPr lang="zh-CN" altLang="en-US" dirty="0"/>
                        <a:t>黄为波</a:t>
                      </a:r>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extLst>
                  <a:ext uri="{0D108BD9-81ED-4DB2-BD59-A6C34878D82A}">
                    <a16:rowId xmlns:a16="http://schemas.microsoft.com/office/drawing/2014/main" val="10001"/>
                  </a:ext>
                </a:extLst>
              </a:tr>
              <a:tr h="370840">
                <a:tc>
                  <a:txBody>
                    <a:bodyPr/>
                    <a:lstStyle/>
                    <a:p>
                      <a:r>
                        <a:rPr lang="zh-CN" altLang="en-US" dirty="0"/>
                        <a:t>江亮儒</a:t>
                      </a:r>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extLst>
                  <a:ext uri="{0D108BD9-81ED-4DB2-BD59-A6C34878D82A}">
                    <a16:rowId xmlns:a16="http://schemas.microsoft.com/office/drawing/2014/main" val="10002"/>
                  </a:ext>
                </a:extLst>
              </a:tr>
              <a:tr h="370840">
                <a:tc>
                  <a:txBody>
                    <a:bodyPr/>
                    <a:lstStyle/>
                    <a:p>
                      <a:r>
                        <a:rPr lang="zh-CN" altLang="en-US" dirty="0"/>
                        <a:t>陈子卿</a:t>
                      </a:r>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extLst>
                  <a:ext uri="{0D108BD9-81ED-4DB2-BD59-A6C34878D82A}">
                    <a16:rowId xmlns:a16="http://schemas.microsoft.com/office/drawing/2014/main" val="10003"/>
                  </a:ext>
                </a:extLst>
              </a:tr>
              <a:tr h="370840">
                <a:tc>
                  <a:txBody>
                    <a:bodyPr/>
                    <a:lstStyle/>
                    <a:p>
                      <a:r>
                        <a:rPr lang="zh-CN" altLang="en-US" dirty="0"/>
                        <a:t>蔡峰</a:t>
                      </a:r>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extLst>
                  <a:ext uri="{0D108BD9-81ED-4DB2-BD59-A6C34878D82A}">
                    <a16:rowId xmlns:a16="http://schemas.microsoft.com/office/drawing/2014/main" val="10004"/>
                  </a:ext>
                </a:extLst>
              </a:tr>
              <a:tr h="370840">
                <a:tc>
                  <a:txBody>
                    <a:bodyPr/>
                    <a:lstStyle/>
                    <a:p>
                      <a:r>
                        <a:rPr lang="zh-CN" altLang="en-US" dirty="0"/>
                        <a:t>苏雨豪</a:t>
                      </a:r>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205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1053529"/>
            <a:ext cx="6011814" cy="525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extLst>
                    <a:ext uri="{9D8B030D-6E8A-4147-A177-3AD203B41FA5}">
                      <a16:colId xmlns:a16="http://schemas.microsoft.com/office/drawing/2014/main" val="20000"/>
                    </a:ext>
                  </a:extLst>
                </a:gridCol>
                <a:gridCol w="3288365">
                  <a:extLst>
                    <a:ext uri="{9D8B030D-6E8A-4147-A177-3AD203B41FA5}">
                      <a16:colId xmlns:a16="http://schemas.microsoft.com/office/drawing/2014/main" val="20001"/>
                    </a:ext>
                  </a:extLst>
                </a:gridCol>
                <a:gridCol w="3288365">
                  <a:extLst>
                    <a:ext uri="{9D8B030D-6E8A-4147-A177-3AD203B41FA5}">
                      <a16:colId xmlns:a16="http://schemas.microsoft.com/office/drawing/2014/main" val="20002"/>
                    </a:ext>
                  </a:extLst>
                </a:gridCol>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58257">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20000"/>
                    </a:ext>
                  </a:extLst>
                </a:gridCol>
                <a:gridCol w="3408379">
                  <a:extLst>
                    <a:ext uri="{9D8B030D-6E8A-4147-A177-3AD203B41FA5}">
                      <a16:colId xmlns:a16="http://schemas.microsoft.com/office/drawing/2014/main" val="20001"/>
                    </a:ext>
                  </a:extLst>
                </a:gridCol>
                <a:gridCol w="3408379">
                  <a:extLst>
                    <a:ext uri="{9D8B030D-6E8A-4147-A177-3AD203B41FA5}">
                      <a16:colId xmlns:a16="http://schemas.microsoft.com/office/drawing/2014/main" val="20002"/>
                    </a:ext>
                  </a:extLst>
                </a:gridCol>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extLst>
                    <a:ext uri="{9D8B030D-6E8A-4147-A177-3AD203B41FA5}">
                      <a16:colId xmlns:a16="http://schemas.microsoft.com/office/drawing/2014/main" val="20000"/>
                    </a:ext>
                  </a:extLst>
                </a:gridCol>
                <a:gridCol w="3408379">
                  <a:extLst>
                    <a:ext uri="{9D8B030D-6E8A-4147-A177-3AD203B41FA5}">
                      <a16:colId xmlns:a16="http://schemas.microsoft.com/office/drawing/2014/main" val="20001"/>
                    </a:ext>
                  </a:extLst>
                </a:gridCol>
                <a:gridCol w="3408379">
                  <a:extLst>
                    <a:ext uri="{9D8B030D-6E8A-4147-A177-3AD203B41FA5}">
                      <a16:colId xmlns:a16="http://schemas.microsoft.com/office/drawing/2014/main" val="20002"/>
                    </a:ext>
                  </a:extLst>
                </a:gridCol>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6886">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3695</Words>
  <Application>Microsoft Office PowerPoint</Application>
  <PresentationFormat>自定义</PresentationFormat>
  <Paragraphs>830</Paragraphs>
  <Slides>42</Slides>
  <Notes>10</Notes>
  <HiddenSlides>0</HiddenSlides>
  <MMClips>2</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5" baseType="lpstr">
      <vt:lpstr>+中文标题</vt:lpstr>
      <vt:lpstr>Arial Unicode MS</vt:lpstr>
      <vt:lpstr>等线</vt:lpstr>
      <vt:lpstr>宋体</vt:lpstr>
      <vt:lpstr>微软雅黑</vt:lpstr>
      <vt:lpstr>Arial</vt:lpstr>
      <vt:lpstr>Calibri</vt:lpstr>
      <vt:lpstr>Cambria</vt:lpstr>
      <vt:lpstr>Eras Bold ITC</vt:lpstr>
      <vt:lpstr>Times New Roman</vt:lpstr>
      <vt:lpstr>Wingdings</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332</cp:revision>
  <dcterms:created xsi:type="dcterms:W3CDTF">2015-04-23T03:04:00Z</dcterms:created>
  <dcterms:modified xsi:type="dcterms:W3CDTF">2018-12-14T10:58:35Z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13</vt:lpwstr>
  </property>
</Properties>
</file>