
<file path=[Content_Types].xml><?xml version="1.0" encoding="utf-8"?>
<Types xmlns="http://schemas.openxmlformats.org/package/2006/content-types">
  <Default Extension="png" ContentType="image/png"/>
  <Default Extension="mp3" ContentType="audio/unknown"/>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5"/>
  </p:notesMasterIdLst>
  <p:handoutMasterIdLst>
    <p:handoutMasterId r:id="rId46"/>
  </p:handoutMasterIdLst>
  <p:sldIdLst>
    <p:sldId id="370" r:id="rId2"/>
    <p:sldId id="492" r:id="rId3"/>
    <p:sldId id="439" r:id="rId4"/>
    <p:sldId id="506" r:id="rId5"/>
    <p:sldId id="507" r:id="rId6"/>
    <p:sldId id="545" r:id="rId7"/>
    <p:sldId id="546" r:id="rId8"/>
    <p:sldId id="547" r:id="rId9"/>
    <p:sldId id="548" r:id="rId10"/>
    <p:sldId id="549" r:id="rId11"/>
    <p:sldId id="508" r:id="rId12"/>
    <p:sldId id="550" r:id="rId13"/>
    <p:sldId id="551" r:id="rId14"/>
    <p:sldId id="552" r:id="rId15"/>
    <p:sldId id="553" r:id="rId16"/>
    <p:sldId id="554" r:id="rId17"/>
    <p:sldId id="555" r:id="rId18"/>
    <p:sldId id="556" r:id="rId19"/>
    <p:sldId id="576" r:id="rId20"/>
    <p:sldId id="577" r:id="rId21"/>
    <p:sldId id="578" r:id="rId22"/>
    <p:sldId id="579" r:id="rId23"/>
    <p:sldId id="580" r:id="rId24"/>
    <p:sldId id="581" r:id="rId25"/>
    <p:sldId id="584" r:id="rId26"/>
    <p:sldId id="585" r:id="rId27"/>
    <p:sldId id="586" r:id="rId28"/>
    <p:sldId id="587" r:id="rId29"/>
    <p:sldId id="588" r:id="rId30"/>
    <p:sldId id="590" r:id="rId31"/>
    <p:sldId id="561" r:id="rId32"/>
    <p:sldId id="562" r:id="rId33"/>
    <p:sldId id="592" r:id="rId34"/>
    <p:sldId id="564" r:id="rId35"/>
    <p:sldId id="566" r:id="rId36"/>
    <p:sldId id="582" r:id="rId37"/>
    <p:sldId id="594" r:id="rId38"/>
    <p:sldId id="593" r:id="rId39"/>
    <p:sldId id="583" r:id="rId40"/>
    <p:sldId id="591" r:id="rId41"/>
    <p:sldId id="455" r:id="rId42"/>
    <p:sldId id="532" r:id="rId43"/>
    <p:sldId id="436" r:id="rId44"/>
  </p:sldIdLst>
  <p:sldSz cx="12190413" cy="6859588"/>
  <p:notesSz cx="6858000" cy="9144000"/>
  <p:defaultTex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orient="horz" pos="3884">
          <p15:clr>
            <a:srgbClr val="A4A3A4"/>
          </p15:clr>
        </p15:guide>
        <p15:guide id="3" pos="3839">
          <p15:clr>
            <a:srgbClr val="A4A3A4"/>
          </p15:clr>
        </p15:guide>
        <p15:guide id="4" pos="7170">
          <p15:clr>
            <a:srgbClr val="A4A3A4"/>
          </p15:clr>
        </p15:guide>
        <p15:guide id="5" pos="554">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B1BF"/>
    <a:srgbClr val="00458E"/>
    <a:srgbClr val="8B8B8B"/>
    <a:srgbClr val="B11212"/>
    <a:srgbClr val="F5F5F5"/>
    <a:srgbClr val="022A4F"/>
    <a:srgbClr val="007ADE"/>
    <a:srgbClr val="0885DA"/>
    <a:srgbClr val="297FD5"/>
    <a:srgbClr val="629D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68" autoAdjust="0"/>
    <p:restoredTop sz="94660"/>
  </p:normalViewPr>
  <p:slideViewPr>
    <p:cSldViewPr>
      <p:cViewPr varScale="1">
        <p:scale>
          <a:sx n="91" d="100"/>
          <a:sy n="91" d="100"/>
        </p:scale>
        <p:origin x="-686" y="-80"/>
      </p:cViewPr>
      <p:guideLst>
        <p:guide orient="horz" pos="2160"/>
        <p:guide orient="horz" pos="3884"/>
        <p:guide pos="3839"/>
        <p:guide pos="7170"/>
        <p:guide pos="554"/>
      </p:guideLst>
    </p:cSldViewPr>
  </p:slid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83" d="100"/>
          <a:sy n="83" d="100"/>
        </p:scale>
        <p:origin x="-384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D1C15E6-6BD2-4E4B-B1D4-218C26E1B228}" type="datetimeFigureOut">
              <a:rPr lang="zh-CN" altLang="en-US" smtClean="0"/>
              <a:t>2018/11/2</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55EDCA-2189-4435-B38B-6F3C2C044356}" type="slidenum">
              <a:rPr lang="zh-CN" altLang="en-US" smtClean="0"/>
              <a:t>‹#›</a:t>
            </a:fld>
            <a:endParaRPr lang="zh-CN" altLang="en-US"/>
          </a:p>
        </p:txBody>
      </p:sp>
    </p:spTree>
    <p:extLst>
      <p:ext uri="{BB962C8B-B14F-4D97-AF65-F5344CB8AC3E}">
        <p14:creationId xmlns:p14="http://schemas.microsoft.com/office/powerpoint/2010/main" val="24460575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17430C-5A66-4BD0-A971-34190B6C6019}" type="datetimeFigureOut">
              <a:rPr lang="zh-CN" altLang="en-US" smtClean="0"/>
              <a:t>2018/11/2</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AC173A-3DA8-4893-B28A-1E15F55C330A}" type="slidenum">
              <a:rPr lang="zh-CN" altLang="en-US" smtClean="0"/>
              <a:t>‹#›</a:t>
            </a:fld>
            <a:endParaRPr lang="zh-CN" altLang="en-US"/>
          </a:p>
        </p:txBody>
      </p:sp>
    </p:spTree>
    <p:extLst>
      <p:ext uri="{BB962C8B-B14F-4D97-AF65-F5344CB8AC3E}">
        <p14:creationId xmlns:p14="http://schemas.microsoft.com/office/powerpoint/2010/main" val="778612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solidFill>
                  <a:prstClr val="black"/>
                </a:solidFill>
              </a:rPr>
              <a:t>40</a:t>
            </a:fld>
            <a:endParaRPr lang="zh-CN" altLang="en-US">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41</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42</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43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ransition spd="slow" advClick="0" advTm="0">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1_标题幻灯片">
    <p:spTree>
      <p:nvGrpSpPr>
        <p:cNvPr id="1" name=""/>
        <p:cNvGrpSpPr/>
        <p:nvPr/>
      </p:nvGrpSpPr>
      <p:grpSpPr>
        <a:xfrm>
          <a:off x="0" y="0"/>
          <a:ext cx="0" cy="0"/>
          <a:chOff x="0" y="0"/>
          <a:chExt cx="0" cy="0"/>
        </a:xfrm>
      </p:grpSpPr>
    </p:spTree>
  </p:cSld>
  <p:clrMapOvr>
    <a:masterClrMapping/>
  </p:clrMapOvr>
  <p:transition spd="slow" advClick="0" advTm="0">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2_两栏内容">
    <p:bg>
      <p:bgPr>
        <a:solidFill>
          <a:srgbClr val="F5F5F5"/>
        </a:solidFill>
        <a:effectLst/>
      </p:bgPr>
    </p:bg>
    <p:spTree>
      <p:nvGrpSpPr>
        <p:cNvPr id="1" name=""/>
        <p:cNvGrpSpPr/>
        <p:nvPr/>
      </p:nvGrpSpPr>
      <p:grpSpPr>
        <a:xfrm>
          <a:off x="0" y="0"/>
          <a:ext cx="0" cy="0"/>
          <a:chOff x="0" y="0"/>
          <a:chExt cx="0" cy="0"/>
        </a:xfrm>
      </p:grpSpPr>
    </p:spTree>
  </p:cSld>
  <p:clrMapOvr>
    <a:masterClrMapping/>
  </p:clrMapOvr>
  <p:transition spd="slow" advClick="0" advTm="0">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3_两栏内容">
    <p:bg>
      <p:bgPr>
        <a:solidFill>
          <a:srgbClr val="F5F5F5"/>
        </a:solidFill>
        <a:effectLst/>
      </p:bgPr>
    </p:bg>
    <p:spTree>
      <p:nvGrpSpPr>
        <p:cNvPr id="1" name=""/>
        <p:cNvGrpSpPr/>
        <p:nvPr/>
      </p:nvGrpSpPr>
      <p:grpSpPr>
        <a:xfrm>
          <a:off x="0" y="0"/>
          <a:ext cx="0" cy="0"/>
          <a:chOff x="0" y="0"/>
          <a:chExt cx="0" cy="0"/>
        </a:xfrm>
      </p:grpSpPr>
      <p:sp>
        <p:nvSpPr>
          <p:cNvPr id="11" name="TextBox 15"/>
          <p:cNvSpPr txBox="1"/>
          <p:nvPr userDrawn="1"/>
        </p:nvSpPr>
        <p:spPr>
          <a:xfrm>
            <a:off x="10801374" y="405458"/>
            <a:ext cx="1072730" cy="400110"/>
          </a:xfrm>
          <a:prstGeom prst="rect">
            <a:avLst/>
          </a:prstGeom>
          <a:noFill/>
        </p:spPr>
        <p:txBody>
          <a:bodyPr wrap="none" rtlCol="0">
            <a:spAutoFit/>
          </a:bodyPr>
          <a:lstStyle/>
          <a:p>
            <a:pPr algn="ct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第</a:t>
            </a:r>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rPr>
              <a:t> </a:t>
            </a:r>
            <a:fld id="{2EEF1883-7A0E-4F66-9932-E581691AD397}" type="slidenum">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a:t>
            </a:fld>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页</a:t>
            </a:r>
            <a:endParaRPr lang="zh-CN" altLang="en-US" sz="1600" b="0" dirty="0">
              <a:solidFill>
                <a:schemeClr val="tx1">
                  <a:lumMod val="50000"/>
                  <a:lumOff val="50000"/>
                </a:schemeClr>
              </a:solidFill>
              <a:latin typeface="微软雅黑" panose="020B0503020204020204" pitchFamily="34" charset="-122"/>
              <a:ea typeface="微软雅黑" panose="020B0503020204020204" pitchFamily="34" charset="-122"/>
            </a:endParaRPr>
          </a:p>
        </p:txBody>
      </p:sp>
      <p:cxnSp>
        <p:nvCxnSpPr>
          <p:cNvPr id="3" name="直接连接符 2"/>
          <p:cNvCxnSpPr/>
          <p:nvPr userDrawn="1"/>
        </p:nvCxnSpPr>
        <p:spPr>
          <a:xfrm>
            <a:off x="0" y="909514"/>
            <a:ext cx="12200731"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6" name="TextBox 43"/>
          <p:cNvSpPr txBox="1">
            <a:spLocks noChangeArrowheads="1"/>
          </p:cNvSpPr>
          <p:nvPr userDrawn="1"/>
        </p:nvSpPr>
        <p:spPr bwMode="auto">
          <a:xfrm>
            <a:off x="2590428" y="189434"/>
            <a:ext cx="4080842" cy="523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sz="2800" b="1" dirty="0">
                <a:solidFill>
                  <a:schemeClr val="tx1">
                    <a:lumMod val="75000"/>
                    <a:lumOff val="25000"/>
                  </a:schemeClr>
                </a:solidFill>
                <a:latin typeface="微软雅黑" panose="020B0503020204020204" pitchFamily="34" charset="-122"/>
              </a:rPr>
              <a:t>点击此处添加标题内容</a:t>
            </a:r>
            <a:endParaRPr lang="en-US" altLang="zh-CN" sz="2800" b="1" dirty="0">
              <a:solidFill>
                <a:schemeClr val="tx1">
                  <a:lumMod val="75000"/>
                  <a:lumOff val="25000"/>
                </a:schemeClr>
              </a:solidFill>
              <a:latin typeface="微软雅黑" panose="020B0503020204020204" pitchFamily="34" charset="-122"/>
            </a:endParaRPr>
          </a:p>
        </p:txBody>
      </p:sp>
      <p:sp>
        <p:nvSpPr>
          <p:cNvPr id="7" name="燕尾形 6"/>
          <p:cNvSpPr/>
          <p:nvPr userDrawn="1"/>
        </p:nvSpPr>
        <p:spPr>
          <a:xfrm>
            <a:off x="1586327" y="1"/>
            <a:ext cx="860084" cy="909514"/>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TextBox 7"/>
          <p:cNvSpPr txBox="1"/>
          <p:nvPr userDrawn="1"/>
        </p:nvSpPr>
        <p:spPr>
          <a:xfrm>
            <a:off x="190550" y="180723"/>
            <a:ext cx="1457450" cy="584775"/>
          </a:xfrm>
          <a:prstGeom prst="rect">
            <a:avLst/>
          </a:prstGeom>
          <a:noFill/>
        </p:spPr>
        <p:txBody>
          <a:bodyPr wrap="none" rtlCol="0">
            <a:spAutoFit/>
          </a:bodyPr>
          <a:lstStyle/>
          <a:p>
            <a:r>
              <a:rPr lang="en-US" altLang="zh-CN" sz="3200" dirty="0">
                <a:solidFill>
                  <a:schemeClr val="tx2"/>
                </a:solidFill>
                <a:latin typeface="Eras Bold ITC" panose="020B0907030504020204" pitchFamily="34" charset="0"/>
                <a:ea typeface="微软雅黑" panose="020B0503020204020204" pitchFamily="34" charset="-122"/>
              </a:rPr>
              <a:t>LOGO</a:t>
            </a:r>
            <a:endParaRPr lang="zh-CN" altLang="en-US" sz="3200" dirty="0">
              <a:solidFill>
                <a:schemeClr val="tx2"/>
              </a:solidFill>
              <a:latin typeface="Eras Bold ITC" panose="020B0907030504020204" pitchFamily="34" charset="0"/>
              <a:ea typeface="微软雅黑" panose="020B0503020204020204" pitchFamily="34" charset="-122"/>
            </a:endParaRPr>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p:tgtEl>
                                          <p:spTgt spid="7"/>
                                        </p:tgtEl>
                                        <p:attrNameLst>
                                          <p:attrName>ppt_x</p:attrName>
                                        </p:attrNameLst>
                                      </p:cBhvr>
                                      <p:tavLst>
                                        <p:tav tm="0">
                                          <p:val>
                                            <p:strVal val="#ppt_x-#ppt_w*1.125000"/>
                                          </p:val>
                                        </p:tav>
                                        <p:tav tm="100000">
                                          <p:val>
                                            <p:strVal val="#ppt_x"/>
                                          </p:val>
                                        </p:tav>
                                      </p:tavLst>
                                    </p:anim>
                                    <p:animEffect transition="in" filter="wipe(right)">
                                      <p:cBhvr>
                                        <p:cTn id="13" dur="500"/>
                                        <p:tgtEl>
                                          <p:spTgt spid="7"/>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1_两栏内容">
    <p:bg>
      <p:bgPr>
        <a:solidFill>
          <a:srgbClr val="F5F5F5"/>
        </a:solidFill>
        <a:effectLst/>
      </p:bgPr>
    </p:bg>
    <p:spTree>
      <p:nvGrpSpPr>
        <p:cNvPr id="1" name=""/>
        <p:cNvGrpSpPr/>
        <p:nvPr/>
      </p:nvGrpSpPr>
      <p:grpSpPr>
        <a:xfrm>
          <a:off x="0" y="0"/>
          <a:ext cx="0" cy="0"/>
          <a:chOff x="0" y="0"/>
          <a:chExt cx="0" cy="0"/>
        </a:xfrm>
      </p:grpSpPr>
    </p:spTree>
  </p:cSld>
  <p:clrMapOvr>
    <a:masterClrMapping/>
  </p:clrMapOvr>
  <p:transition spd="slow" advClick="0" advTm="0">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281" y="2130919"/>
            <a:ext cx="10361851" cy="1470366"/>
          </a:xfrm>
          <a:prstGeom prst="rect">
            <a:avLst/>
          </a:prstGeom>
        </p:spPr>
        <p:txBody>
          <a:bodyPr lIns="121917" tIns="60958" rIns="121917" bIns="60958"/>
          <a:lstStyle/>
          <a:p>
            <a:r>
              <a:rPr lang="zh-CN" altLang="en-US"/>
              <a:t>单击此处编辑母版标题样式</a:t>
            </a:r>
          </a:p>
        </p:txBody>
      </p:sp>
      <p:sp>
        <p:nvSpPr>
          <p:cNvPr id="3" name="副标题 2"/>
          <p:cNvSpPr>
            <a:spLocks noGrp="1"/>
          </p:cNvSpPr>
          <p:nvPr>
            <p:ph type="subTitle" idx="1"/>
          </p:nvPr>
        </p:nvSpPr>
        <p:spPr>
          <a:xfrm>
            <a:off x="1828562" y="3887100"/>
            <a:ext cx="8533289" cy="1753006"/>
          </a:xfrm>
          <a:prstGeom prst="rect">
            <a:avLst/>
          </a:prstGeom>
        </p:spPr>
        <p:txBody>
          <a:bodyPr lIns="121917" tIns="60958" rIns="121917" bIns="60958"/>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2018/11/2</a:t>
            </a:fld>
            <a:endParaRPr lang="zh-CN" altLang="en-US"/>
          </a:p>
        </p:txBody>
      </p:sp>
      <p:sp>
        <p:nvSpPr>
          <p:cNvPr id="5" name="页脚占位符 4"/>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6" name="灯片编号占位符 5"/>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transition spd="slow" advClick="0" advTm="0">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2018/11/2</a:t>
            </a:fld>
            <a:endParaRPr lang="zh-CN" altLang="en-US"/>
          </a:p>
        </p:txBody>
      </p:sp>
      <p:sp>
        <p:nvSpPr>
          <p:cNvPr id="3" name="页脚占位符 2"/>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4" name="灯片编号占位符 3"/>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transition spd="slow" advClick="0" advTm="0">
    <p:wip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ransition spd="slow" advClick="0" advTm="0">
    <p:wipe/>
  </p:transition>
  <p:txStyles>
    <p:titleStyle>
      <a:lvl1pPr algn="ctr" defTabSz="1088390" rtl="0" eaLnBrk="1" latinLnBrk="0" hangingPunct="1">
        <a:spcBef>
          <a:spcPct val="0"/>
        </a:spcBef>
        <a:buNone/>
        <a:defRPr sz="5200" kern="1200">
          <a:solidFill>
            <a:schemeClr val="tx1"/>
          </a:solidFill>
          <a:latin typeface="+mj-lt"/>
          <a:ea typeface="+mj-ea"/>
          <a:cs typeface="+mj-cs"/>
        </a:defRPr>
      </a:lvl1pPr>
    </p:titleStyle>
    <p:bodyStyle>
      <a:lvl1pPr marL="408305" indent="-408305" algn="l" defTabSz="1088390" rtl="0" eaLnBrk="1" latinLnBrk="0" hangingPunct="1">
        <a:spcBef>
          <a:spcPct val="20000"/>
        </a:spcBef>
        <a:buFont typeface="Arial" panose="020B0604020202020204" pitchFamily="34" charset="0"/>
        <a:buChar char="•"/>
        <a:defRPr sz="3800" kern="1200">
          <a:solidFill>
            <a:schemeClr val="tx1"/>
          </a:solidFill>
          <a:latin typeface="+mn-lt"/>
          <a:ea typeface="+mn-ea"/>
          <a:cs typeface="+mn-cs"/>
        </a:defRPr>
      </a:lvl1pPr>
      <a:lvl2pPr marL="884555" indent="-340360" algn="l" defTabSz="1088390" rtl="0" eaLnBrk="1" latinLnBrk="0" hangingPunct="1">
        <a:spcBef>
          <a:spcPct val="20000"/>
        </a:spcBef>
        <a:buFont typeface="Arial" panose="020B0604020202020204" pitchFamily="34" charset="0"/>
        <a:buChar char="–"/>
        <a:defRPr sz="3300" kern="1200">
          <a:solidFill>
            <a:schemeClr val="tx1"/>
          </a:solidFill>
          <a:latin typeface="+mn-lt"/>
          <a:ea typeface="+mn-ea"/>
          <a:cs typeface="+mn-cs"/>
        </a:defRPr>
      </a:lvl2pPr>
      <a:lvl3pPr marL="1360805" indent="-272415" algn="l" defTabSz="108839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3pPr>
      <a:lvl4pPr marL="190500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4919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299339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3758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08178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2597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5" Type="http://schemas.openxmlformats.org/officeDocument/2006/relationships/image" Target="../media/image35.png"/><Relationship Id="rId4" Type="http://schemas.openxmlformats.org/officeDocument/2006/relationships/notesSlide" Target="../notesSlides/notesSlide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0"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151186"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 y="6406814"/>
            <a:ext cx="3041773" cy="452774"/>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3" name="矩形 32"/>
          <p:cNvSpPr/>
          <p:nvPr/>
        </p:nvSpPr>
        <p:spPr>
          <a:xfrm>
            <a:off x="3041775" y="6406814"/>
            <a:ext cx="3063750" cy="452774"/>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4" name="矩形 33"/>
          <p:cNvSpPr/>
          <p:nvPr/>
        </p:nvSpPr>
        <p:spPr>
          <a:xfrm>
            <a:off x="6095207" y="6406814"/>
            <a:ext cx="3047603" cy="452774"/>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5" name="矩形 34"/>
          <p:cNvSpPr/>
          <p:nvPr/>
        </p:nvSpPr>
        <p:spPr>
          <a:xfrm>
            <a:off x="9142810" y="6406814"/>
            <a:ext cx="3047603" cy="452774"/>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6" name="矩形 35"/>
          <p:cNvSpPr/>
          <p:nvPr/>
        </p:nvSpPr>
        <p:spPr>
          <a:xfrm>
            <a:off x="0" y="-27390"/>
            <a:ext cx="3047603" cy="123423"/>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7" name="矩形 36"/>
          <p:cNvSpPr/>
          <p:nvPr/>
        </p:nvSpPr>
        <p:spPr>
          <a:xfrm>
            <a:off x="3047603" y="-27390"/>
            <a:ext cx="3047603" cy="123423"/>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8" name="矩形 37"/>
          <p:cNvSpPr/>
          <p:nvPr/>
        </p:nvSpPr>
        <p:spPr>
          <a:xfrm>
            <a:off x="6095207" y="-27390"/>
            <a:ext cx="3047603" cy="123423"/>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9" name="矩形 38"/>
          <p:cNvSpPr/>
          <p:nvPr/>
        </p:nvSpPr>
        <p:spPr>
          <a:xfrm>
            <a:off x="9142810" y="-27390"/>
            <a:ext cx="3047603" cy="123423"/>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40" name="TextBox 39"/>
          <p:cNvSpPr txBox="1"/>
          <p:nvPr/>
        </p:nvSpPr>
        <p:spPr>
          <a:xfrm>
            <a:off x="3119418" y="1950572"/>
            <a:ext cx="6023610" cy="2367280"/>
          </a:xfrm>
          <a:prstGeom prst="rect">
            <a:avLst/>
          </a:prstGeom>
          <a:noFill/>
        </p:spPr>
        <p:txBody>
          <a:bodyPr wrap="none" lIns="91423" tIns="45712" rIns="91423" bIns="45712" rtlCol="0">
            <a:spAutoFit/>
          </a:bodyPr>
          <a:lstStyle/>
          <a:p>
            <a:pPr algn="ctr" fontAlgn="auto">
              <a:lnSpc>
                <a:spcPct val="200000"/>
              </a:lnSpc>
            </a:pPr>
            <a:r>
              <a:rPr lang="en-US" altLang="zh-CN" sz="5400" dirty="0">
                <a:solidFill>
                  <a:srgbClr val="38B1BF"/>
                </a:solidFill>
                <a:latin typeface="微软雅黑" panose="020B0503020204020204" pitchFamily="34" charset="-122"/>
                <a:ea typeface="微软雅黑" panose="020B0503020204020204" pitchFamily="34" charset="-122"/>
              </a:rPr>
              <a:t>UML</a:t>
            </a:r>
            <a:r>
              <a:rPr lang="zh-CN" altLang="en-US" sz="5400" dirty="0">
                <a:solidFill>
                  <a:srgbClr val="38B1BF"/>
                </a:solidFill>
                <a:latin typeface="微软雅黑" panose="020B0503020204020204" pitchFamily="34" charset="-122"/>
                <a:ea typeface="微软雅黑" panose="020B0503020204020204" pitchFamily="34" charset="-122"/>
              </a:rPr>
              <a:t>图</a:t>
            </a:r>
          </a:p>
          <a:p>
            <a:pPr fontAlgn="auto">
              <a:lnSpc>
                <a:spcPct val="200000"/>
              </a:lnSpc>
            </a:pPr>
            <a:r>
              <a:rPr lang="zh-CN" altLang="en-US" sz="2000" dirty="0">
                <a:solidFill>
                  <a:srgbClr val="38B1BF"/>
                </a:solidFill>
                <a:latin typeface="微软雅黑" panose="020B0503020204020204" pitchFamily="34" charset="-122"/>
                <a:ea typeface="微软雅黑" panose="020B0503020204020204" pitchFamily="34" charset="-122"/>
              </a:rPr>
              <a:t>用例图，类图，状态机图，通信图，顺序图，部署图</a:t>
            </a:r>
          </a:p>
        </p:txBody>
      </p:sp>
      <p:sp>
        <p:nvSpPr>
          <p:cNvPr id="41" name="文本框 5"/>
          <p:cNvSpPr txBox="1"/>
          <p:nvPr/>
        </p:nvSpPr>
        <p:spPr>
          <a:xfrm>
            <a:off x="3784922" y="4778722"/>
            <a:ext cx="2308610" cy="384705"/>
          </a:xfrm>
          <a:prstGeom prst="rect">
            <a:avLst/>
          </a:prstGeom>
          <a:noFill/>
        </p:spPr>
        <p:txBody>
          <a:bodyPr wrap="none" lIns="91423" tIns="45712" rIns="91423" bIns="45712" rtlCol="0">
            <a:spAutoFit/>
          </a:bodyPr>
          <a:lstStyle/>
          <a:p>
            <a:pPr algn="ct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PRD</a:t>
            </a:r>
            <a:r>
              <a:rPr lang="en-US" sz="1900" dirty="0">
                <a:solidFill>
                  <a:schemeClr val="tx1">
                    <a:lumMod val="85000"/>
                    <a:lumOff val="15000"/>
                  </a:schemeClr>
                </a:solidFill>
                <a:latin typeface="微软雅黑" panose="020B0503020204020204" pitchFamily="34" charset="-122"/>
                <a:ea typeface="微软雅黑" panose="020B0503020204020204" pitchFamily="34" charset="-122"/>
              </a:rPr>
              <a:t>2018</a:t>
            </a: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a:t>
            </a:r>
            <a:r>
              <a:rPr lang="en-US" sz="1900" dirty="0">
                <a:solidFill>
                  <a:schemeClr val="tx1">
                    <a:lumMod val="85000"/>
                    <a:lumOff val="15000"/>
                  </a:schemeClr>
                </a:solidFill>
                <a:latin typeface="微软雅黑" panose="020B0503020204020204" pitchFamily="34" charset="-122"/>
                <a:ea typeface="微软雅黑" panose="020B0503020204020204" pitchFamily="34" charset="-122"/>
              </a:rPr>
              <a:t>G11</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小组</a:t>
            </a:r>
          </a:p>
        </p:txBody>
      </p:sp>
      <p:sp>
        <p:nvSpPr>
          <p:cNvPr id="43" name="文本框 5"/>
          <p:cNvSpPr txBox="1"/>
          <p:nvPr/>
        </p:nvSpPr>
        <p:spPr>
          <a:xfrm>
            <a:off x="6278037" y="4778722"/>
            <a:ext cx="2056940" cy="384705"/>
          </a:xfrm>
          <a:prstGeom prst="rect">
            <a:avLst/>
          </a:prstGeom>
          <a:noFill/>
        </p:spPr>
        <p:txBody>
          <a:bodyPr wrap="none" lIns="91423" tIns="45712" rIns="91423" bIns="45712" rtlCol="0">
            <a:spAutoFit/>
          </a:bodyPr>
          <a:lstStyle/>
          <a:p>
            <a:pPr algn="ct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2018</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10</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月</a:t>
            </a: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31</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日</a:t>
            </a:r>
          </a:p>
        </p:txBody>
      </p:sp>
      <p:cxnSp>
        <p:nvCxnSpPr>
          <p:cNvPr id="44" name="直接连接符 43"/>
          <p:cNvCxnSpPr/>
          <p:nvPr/>
        </p:nvCxnSpPr>
        <p:spPr>
          <a:xfrm>
            <a:off x="2639273" y="4529730"/>
            <a:ext cx="6911868" cy="0"/>
          </a:xfrm>
          <a:prstGeom prst="line">
            <a:avLst/>
          </a:prstGeom>
          <a:ln>
            <a:solidFill>
              <a:srgbClr val="38B1BF"/>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4051300" y="5527040"/>
            <a:ext cx="4747895" cy="414020"/>
          </a:xfrm>
          <a:prstGeom prst="rect">
            <a:avLst/>
          </a:prstGeom>
          <a:noFill/>
        </p:spPr>
        <p:txBody>
          <a:bodyPr wrap="square" rtlCol="0">
            <a:spAutoFit/>
          </a:bodyPr>
          <a:lstStyle/>
          <a:p>
            <a:r>
              <a:rPr lang="zh-CN" altLang="en-US" kern="300" spc="2000">
                <a:solidFill>
                  <a:schemeClr val="tx1"/>
                </a:solidFill>
                <a:uFillTx/>
                <a:latin typeface="+中文标题" charset="0"/>
                <a:ea typeface="+mj-ea"/>
              </a:rPr>
              <a:t>浙江大学城市学院</a:t>
            </a:r>
          </a:p>
        </p:txBody>
      </p:sp>
    </p:spTree>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200"/>
                                        <p:tgtEl>
                                          <p:spTgt spid="3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fade">
                                      <p:cBhvr>
                                        <p:cTn id="10" dur="200"/>
                                        <p:tgtEl>
                                          <p:spTgt spid="3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fade">
                                      <p:cBhvr>
                                        <p:cTn id="13" dur="200"/>
                                        <p:tgtEl>
                                          <p:spTgt spid="3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fade">
                                      <p:cBhvr>
                                        <p:cTn id="16" dur="200"/>
                                        <p:tgtEl>
                                          <p:spTgt spid="3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fade">
                                      <p:cBhvr>
                                        <p:cTn id="19" dur="200"/>
                                        <p:tgtEl>
                                          <p:spTgt spid="3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200"/>
                                        <p:tgtEl>
                                          <p:spTgt spid="3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fade">
                                      <p:cBhvr>
                                        <p:cTn id="25" dur="200"/>
                                        <p:tgtEl>
                                          <p:spTgt spid="3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fade">
                                      <p:cBhvr>
                                        <p:cTn id="28" dur="200"/>
                                        <p:tgtEl>
                                          <p:spTgt spid="35"/>
                                        </p:tgtEl>
                                      </p:cBhvr>
                                    </p:animEffect>
                                  </p:childTnLst>
                                </p:cTn>
                              </p:par>
                            </p:childTnLst>
                          </p:cTn>
                        </p:par>
                        <p:par>
                          <p:cTn id="29" fill="hold">
                            <p:stCondLst>
                              <p:cond delay="500"/>
                            </p:stCondLst>
                            <p:childTnLst>
                              <p:par>
                                <p:cTn id="30" presetID="2" presetClass="entr" presetSubtype="8" fill="hold" nodeType="afterEffect">
                                  <p:stCondLst>
                                    <p:cond delay="0"/>
                                  </p:st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fill="hold"/>
                                        <p:tgtEl>
                                          <p:spTgt spid="30"/>
                                        </p:tgtEl>
                                        <p:attrNameLst>
                                          <p:attrName>ppt_x</p:attrName>
                                        </p:attrNameLst>
                                      </p:cBhvr>
                                      <p:tavLst>
                                        <p:tav tm="0">
                                          <p:val>
                                            <p:strVal val="0-#ppt_w/2"/>
                                          </p:val>
                                        </p:tav>
                                        <p:tav tm="100000">
                                          <p:val>
                                            <p:strVal val="#ppt_x"/>
                                          </p:val>
                                        </p:tav>
                                      </p:tavLst>
                                    </p:anim>
                                    <p:anim calcmode="lin" valueType="num">
                                      <p:cBhvr additive="base">
                                        <p:cTn id="33" dur="500" fill="hold"/>
                                        <p:tgtEl>
                                          <p:spTgt spid="30"/>
                                        </p:tgtEl>
                                        <p:attrNameLst>
                                          <p:attrName>ppt_y</p:attrName>
                                        </p:attrNameLst>
                                      </p:cBhvr>
                                      <p:tavLst>
                                        <p:tav tm="0">
                                          <p:val>
                                            <p:strVal val="#ppt_y"/>
                                          </p:val>
                                        </p:tav>
                                        <p:tav tm="100000">
                                          <p:val>
                                            <p:strVal val="#ppt_y"/>
                                          </p:val>
                                        </p:tav>
                                      </p:tavLst>
                                    </p:anim>
                                  </p:childTnLst>
                                </p:cTn>
                              </p:par>
                              <p:par>
                                <p:cTn id="34" presetID="2" presetClass="entr" presetSubtype="2" fill="hold" nodeType="withEffect">
                                  <p:stCondLst>
                                    <p:cond delay="0"/>
                                  </p:stCondLst>
                                  <p:childTnLst>
                                    <p:set>
                                      <p:cBhvr>
                                        <p:cTn id="35" dur="1" fill="hold">
                                          <p:stCondLst>
                                            <p:cond delay="0"/>
                                          </p:stCondLst>
                                        </p:cTn>
                                        <p:tgtEl>
                                          <p:spTgt spid="31"/>
                                        </p:tgtEl>
                                        <p:attrNameLst>
                                          <p:attrName>style.visibility</p:attrName>
                                        </p:attrNameLst>
                                      </p:cBhvr>
                                      <p:to>
                                        <p:strVal val="visible"/>
                                      </p:to>
                                    </p:set>
                                    <p:anim calcmode="lin" valueType="num">
                                      <p:cBhvr additive="base">
                                        <p:cTn id="36" dur="500" fill="hold"/>
                                        <p:tgtEl>
                                          <p:spTgt spid="31"/>
                                        </p:tgtEl>
                                        <p:attrNameLst>
                                          <p:attrName>ppt_x</p:attrName>
                                        </p:attrNameLst>
                                      </p:cBhvr>
                                      <p:tavLst>
                                        <p:tav tm="0">
                                          <p:val>
                                            <p:strVal val="1+#ppt_w/2"/>
                                          </p:val>
                                        </p:tav>
                                        <p:tav tm="100000">
                                          <p:val>
                                            <p:strVal val="#ppt_x"/>
                                          </p:val>
                                        </p:tav>
                                      </p:tavLst>
                                    </p:anim>
                                    <p:anim calcmode="lin" valueType="num">
                                      <p:cBhvr additive="base">
                                        <p:cTn id="37" dur="500" fill="hold"/>
                                        <p:tgtEl>
                                          <p:spTgt spid="31"/>
                                        </p:tgtEl>
                                        <p:attrNameLst>
                                          <p:attrName>ppt_y</p:attrName>
                                        </p:attrNameLst>
                                      </p:cBhvr>
                                      <p:tavLst>
                                        <p:tav tm="0">
                                          <p:val>
                                            <p:strVal val="#ppt_y"/>
                                          </p:val>
                                        </p:tav>
                                        <p:tav tm="100000">
                                          <p:val>
                                            <p:strVal val="#ppt_y"/>
                                          </p:val>
                                        </p:tav>
                                      </p:tavLst>
                                    </p:anim>
                                  </p:childTnLst>
                                </p:cTn>
                              </p:par>
                            </p:childTnLst>
                          </p:cTn>
                        </p:par>
                        <p:par>
                          <p:cTn id="38" fill="hold">
                            <p:stCondLst>
                              <p:cond delay="1000"/>
                            </p:stCondLst>
                            <p:childTnLst>
                              <p:par>
                                <p:cTn id="39" presetID="37" presetClass="entr" presetSubtype="0" fill="hold" grpId="0" nodeType="after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fade">
                                      <p:cBhvr>
                                        <p:cTn id="41" dur="700"/>
                                        <p:tgtEl>
                                          <p:spTgt spid="40"/>
                                        </p:tgtEl>
                                      </p:cBhvr>
                                    </p:animEffect>
                                    <p:anim calcmode="lin" valueType="num">
                                      <p:cBhvr>
                                        <p:cTn id="42" dur="700" fill="hold"/>
                                        <p:tgtEl>
                                          <p:spTgt spid="40"/>
                                        </p:tgtEl>
                                        <p:attrNameLst>
                                          <p:attrName>ppt_x</p:attrName>
                                        </p:attrNameLst>
                                      </p:cBhvr>
                                      <p:tavLst>
                                        <p:tav tm="0">
                                          <p:val>
                                            <p:strVal val="#ppt_x"/>
                                          </p:val>
                                        </p:tav>
                                        <p:tav tm="100000">
                                          <p:val>
                                            <p:strVal val="#ppt_x"/>
                                          </p:val>
                                        </p:tav>
                                      </p:tavLst>
                                    </p:anim>
                                    <p:anim calcmode="lin" valueType="num">
                                      <p:cBhvr>
                                        <p:cTn id="43" dur="630" decel="100000" fill="hold"/>
                                        <p:tgtEl>
                                          <p:spTgt spid="40"/>
                                        </p:tgtEl>
                                        <p:attrNameLst>
                                          <p:attrName>ppt_y</p:attrName>
                                        </p:attrNameLst>
                                      </p:cBhvr>
                                      <p:tavLst>
                                        <p:tav tm="0">
                                          <p:val>
                                            <p:strVal val="#ppt_y+1"/>
                                          </p:val>
                                        </p:tav>
                                        <p:tav tm="100000">
                                          <p:val>
                                            <p:strVal val="#ppt_y-.03"/>
                                          </p:val>
                                        </p:tav>
                                      </p:tavLst>
                                    </p:anim>
                                    <p:anim calcmode="lin" valueType="num">
                                      <p:cBhvr>
                                        <p:cTn id="44" dur="70" accel="100000" fill="hold">
                                          <p:stCondLst>
                                            <p:cond delay="630"/>
                                          </p:stCondLst>
                                        </p:cTn>
                                        <p:tgtEl>
                                          <p:spTgt spid="40"/>
                                        </p:tgtEl>
                                        <p:attrNameLst>
                                          <p:attrName>ppt_y</p:attrName>
                                        </p:attrNameLst>
                                      </p:cBhvr>
                                      <p:tavLst>
                                        <p:tav tm="0">
                                          <p:val>
                                            <p:strVal val="#ppt_y-.03"/>
                                          </p:val>
                                        </p:tav>
                                        <p:tav tm="100000">
                                          <p:val>
                                            <p:strVal val="#ppt_y"/>
                                          </p:val>
                                        </p:tav>
                                      </p:tavLst>
                                    </p:anim>
                                  </p:childTnLst>
                                </p:cTn>
                              </p:par>
                            </p:childTnLst>
                          </p:cTn>
                        </p:par>
                        <p:par>
                          <p:cTn id="45" fill="hold">
                            <p:stCondLst>
                              <p:cond delay="2000"/>
                            </p:stCondLst>
                            <p:childTnLst>
                              <p:par>
                                <p:cTn id="46" presetID="22" presetClass="entr" presetSubtype="8" fill="hold" nodeType="afterEffect">
                                  <p:stCondLst>
                                    <p:cond delay="0"/>
                                  </p:stCondLst>
                                  <p:childTnLst>
                                    <p:set>
                                      <p:cBhvr>
                                        <p:cTn id="47" dur="1" fill="hold">
                                          <p:stCondLst>
                                            <p:cond delay="0"/>
                                          </p:stCondLst>
                                        </p:cTn>
                                        <p:tgtEl>
                                          <p:spTgt spid="44"/>
                                        </p:tgtEl>
                                        <p:attrNameLst>
                                          <p:attrName>style.visibility</p:attrName>
                                        </p:attrNameLst>
                                      </p:cBhvr>
                                      <p:to>
                                        <p:strVal val="visible"/>
                                      </p:to>
                                    </p:set>
                                    <p:animEffect transition="in" filter="wipe(left)">
                                      <p:cBhvr>
                                        <p:cTn id="48" dur="500"/>
                                        <p:tgtEl>
                                          <p:spTgt spid="44"/>
                                        </p:tgtEl>
                                      </p:cBhvr>
                                    </p:animEffect>
                                  </p:childTnLst>
                                </p:cTn>
                              </p:par>
                            </p:childTnLst>
                          </p:cTn>
                        </p:par>
                        <p:par>
                          <p:cTn id="49" fill="hold">
                            <p:stCondLst>
                              <p:cond delay="2500"/>
                            </p:stCondLst>
                            <p:childTnLst>
                              <p:par>
                                <p:cTn id="50" presetID="12" presetClass="entr" presetSubtype="4" fill="hold" grpId="0" nodeType="afterEffect">
                                  <p:stCondLst>
                                    <p:cond delay="0"/>
                                  </p:stCondLst>
                                  <p:childTnLst>
                                    <p:set>
                                      <p:cBhvr>
                                        <p:cTn id="51" dur="1" fill="hold">
                                          <p:stCondLst>
                                            <p:cond delay="0"/>
                                          </p:stCondLst>
                                        </p:cTn>
                                        <p:tgtEl>
                                          <p:spTgt spid="41"/>
                                        </p:tgtEl>
                                        <p:attrNameLst>
                                          <p:attrName>style.visibility</p:attrName>
                                        </p:attrNameLst>
                                      </p:cBhvr>
                                      <p:to>
                                        <p:strVal val="visible"/>
                                      </p:to>
                                    </p:set>
                                    <p:anim calcmode="lin" valueType="num">
                                      <p:cBhvr additive="base">
                                        <p:cTn id="52" dur="500"/>
                                        <p:tgtEl>
                                          <p:spTgt spid="41"/>
                                        </p:tgtEl>
                                        <p:attrNameLst>
                                          <p:attrName>ppt_y</p:attrName>
                                        </p:attrNameLst>
                                      </p:cBhvr>
                                      <p:tavLst>
                                        <p:tav tm="0">
                                          <p:val>
                                            <p:strVal val="#ppt_y+#ppt_h*1.125000"/>
                                          </p:val>
                                        </p:tav>
                                        <p:tav tm="100000">
                                          <p:val>
                                            <p:strVal val="#ppt_y"/>
                                          </p:val>
                                        </p:tav>
                                      </p:tavLst>
                                    </p:anim>
                                    <p:animEffect transition="in" filter="wipe(up)">
                                      <p:cBhvr>
                                        <p:cTn id="53" dur="500"/>
                                        <p:tgtEl>
                                          <p:spTgt spid="41"/>
                                        </p:tgtEl>
                                      </p:cBhvr>
                                    </p:animEffect>
                                  </p:childTnLst>
                                </p:cTn>
                              </p:par>
                            </p:childTnLst>
                          </p:cTn>
                        </p:par>
                        <p:par>
                          <p:cTn id="54" fill="hold">
                            <p:stCondLst>
                              <p:cond delay="3000"/>
                            </p:stCondLst>
                            <p:childTnLst>
                              <p:par>
                                <p:cTn id="55" presetID="12" presetClass="entr" presetSubtype="4" fill="hold" grpId="0" nodeType="afterEffect">
                                  <p:stCondLst>
                                    <p:cond delay="0"/>
                                  </p:stCondLst>
                                  <p:childTnLst>
                                    <p:set>
                                      <p:cBhvr>
                                        <p:cTn id="56" dur="1" fill="hold">
                                          <p:stCondLst>
                                            <p:cond delay="0"/>
                                          </p:stCondLst>
                                        </p:cTn>
                                        <p:tgtEl>
                                          <p:spTgt spid="43"/>
                                        </p:tgtEl>
                                        <p:attrNameLst>
                                          <p:attrName>style.visibility</p:attrName>
                                        </p:attrNameLst>
                                      </p:cBhvr>
                                      <p:to>
                                        <p:strVal val="visible"/>
                                      </p:to>
                                    </p:set>
                                    <p:anim calcmode="lin" valueType="num">
                                      <p:cBhvr additive="base">
                                        <p:cTn id="57" dur="500"/>
                                        <p:tgtEl>
                                          <p:spTgt spid="43"/>
                                        </p:tgtEl>
                                        <p:attrNameLst>
                                          <p:attrName>ppt_y</p:attrName>
                                        </p:attrNameLst>
                                      </p:cBhvr>
                                      <p:tavLst>
                                        <p:tav tm="0">
                                          <p:val>
                                            <p:strVal val="#ppt_y+#ppt_h*1.125000"/>
                                          </p:val>
                                        </p:tav>
                                        <p:tav tm="100000">
                                          <p:val>
                                            <p:strVal val="#ppt_y"/>
                                          </p:val>
                                        </p:tav>
                                      </p:tavLst>
                                    </p:anim>
                                    <p:animEffect transition="in" filter="wipe(up)">
                                      <p:cBhvr>
                                        <p:cTn id="58"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35" grpId="0" animBg="1"/>
      <p:bldP spid="36" grpId="0" animBg="1"/>
      <p:bldP spid="37" grpId="0" animBg="1"/>
      <p:bldP spid="38" grpId="0" animBg="1"/>
      <p:bldP spid="39" grpId="0" animBg="1"/>
      <p:bldP spid="40" grpId="0"/>
      <p:bldP spid="41" grpId="0"/>
      <p:bldP spid="4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类图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891540"/>
            <a:ext cx="11564620" cy="5274310"/>
            <a:chOff x="237030" y="1269554"/>
            <a:chExt cx="7776864" cy="4896544"/>
          </a:xfrm>
        </p:grpSpPr>
        <p:sp>
          <p:nvSpPr>
            <p:cNvPr id="5" name="矩形 4"/>
            <p:cNvSpPr/>
            <p:nvPr/>
          </p:nvSpPr>
          <p:spPr>
            <a:xfrm>
              <a:off x="734269" y="1934523"/>
              <a:ext cx="6092825" cy="684431"/>
            </a:xfrm>
            <a:prstGeom prst="rect">
              <a:avLst/>
            </a:prstGeom>
          </p:spPr>
          <p:txBody>
            <a:bodyPr>
              <a:spAutoFit/>
            </a:bodyPr>
            <a:lstStyle/>
            <a:p>
              <a:r>
                <a:rPr lang="zh-CN" dirty="0">
                  <a:solidFill>
                    <a:srgbClr val="000000"/>
                  </a:solidFill>
                  <a:latin typeface="Verdana" panose="020B0604030504040204" pitchFamily="34" charset="0"/>
                </a:rPr>
                <a:t>依赖关系                                                             泛化关系</a:t>
              </a:r>
              <a:endParaRPr lang="zh-CN" altLang="en-US" b="0" i="0" dirty="0">
                <a:solidFill>
                  <a:srgbClr val="000000"/>
                </a:solidFill>
                <a:effectLst/>
                <a:latin typeface="Verdana" panose="020B0604030504040204" pitchFamily="34" charset="0"/>
              </a:endParaRP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9" name="图片 8"/>
          <p:cNvPicPr>
            <a:picLocks noChangeAspect="1"/>
          </p:cNvPicPr>
          <p:nvPr/>
        </p:nvPicPr>
        <p:blipFill>
          <a:blip r:embed="rId2"/>
          <a:stretch>
            <a:fillRect/>
          </a:stretch>
        </p:blipFill>
        <p:spPr>
          <a:xfrm>
            <a:off x="2236470" y="1791335"/>
            <a:ext cx="4400550" cy="4214495"/>
          </a:xfrm>
          <a:prstGeom prst="rect">
            <a:avLst/>
          </a:prstGeom>
        </p:spPr>
      </p:pic>
      <p:pic>
        <p:nvPicPr>
          <p:cNvPr id="13" name="图片 12"/>
          <p:cNvPicPr>
            <a:picLocks noChangeAspect="1"/>
          </p:cNvPicPr>
          <p:nvPr/>
        </p:nvPicPr>
        <p:blipFill>
          <a:blip r:embed="rId3"/>
          <a:stretch>
            <a:fillRect/>
          </a:stretch>
        </p:blipFill>
        <p:spPr>
          <a:xfrm>
            <a:off x="8640445" y="2673350"/>
            <a:ext cx="2419985" cy="2921635"/>
          </a:xfrm>
          <a:prstGeom prst="rect">
            <a:avLst/>
          </a:prstGeom>
        </p:spPr>
      </p:pic>
    </p:spTree>
  </p:cSld>
  <p:clrMapOvr>
    <a:masterClrMapping/>
  </p:clrMapOvr>
  <p:transition spd="slow" advClick="0" advTm="0">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类图</a:t>
            </a:r>
          </a:p>
        </p:txBody>
      </p:sp>
      <p:grpSp>
        <p:nvGrpSpPr>
          <p:cNvPr id="5" name="组合 4"/>
          <p:cNvGrpSpPr/>
          <p:nvPr/>
        </p:nvGrpSpPr>
        <p:grpSpPr>
          <a:xfrm>
            <a:off x="249555" y="1025525"/>
            <a:ext cx="10666095" cy="5284470"/>
            <a:chOff x="249402" y="1413570"/>
            <a:chExt cx="7776864" cy="4896544"/>
          </a:xfrm>
        </p:grpSpPr>
        <p:sp>
          <p:nvSpPr>
            <p:cNvPr id="7" name="矩形 6"/>
            <p:cNvSpPr/>
            <p:nvPr/>
          </p:nvSpPr>
          <p:spPr>
            <a:xfrm>
              <a:off x="425780" y="2327274"/>
              <a:ext cx="6092825" cy="1282092"/>
            </a:xfrm>
            <a:prstGeom prst="rect">
              <a:avLst/>
            </a:prstGeom>
          </p:spPr>
          <p:txBody>
            <a:bodyPr>
              <a:spAutoFit/>
            </a:bodyPr>
            <a:lstStyle/>
            <a:p>
              <a:r>
                <a:rPr lang="zh-CN" altLang="en-US" b="0" i="0" dirty="0">
                  <a:solidFill>
                    <a:srgbClr val="000000"/>
                  </a:solidFill>
                  <a:effectLst/>
                  <a:latin typeface="Verdana" panose="020B0604030504040204" pitchFamily="34" charset="0"/>
                </a:rPr>
                <a:t>关联关系</a:t>
              </a:r>
            </a:p>
            <a:p>
              <a:r>
                <a:rPr lang="en-US" altLang="zh-CN" b="0" i="0" dirty="0">
                  <a:solidFill>
                    <a:srgbClr val="000000"/>
                  </a:solidFill>
                  <a:effectLst/>
                  <a:latin typeface="Verdana" panose="020B0604030504040204" pitchFamily="34" charset="0"/>
                </a:rPr>
                <a:t>1.</a:t>
              </a:r>
              <a:r>
                <a:rPr lang="zh-CN" altLang="en-US" b="0" i="0" dirty="0">
                  <a:solidFill>
                    <a:srgbClr val="000000"/>
                  </a:solidFill>
                  <a:effectLst/>
                  <a:latin typeface="Verdana" panose="020B0604030504040204" pitchFamily="34" charset="0"/>
                </a:rPr>
                <a:t>直接使用</a:t>
              </a:r>
              <a:r>
                <a:rPr lang="zh-CN" altLang="en-US" b="0" i="0" dirty="0">
                  <a:solidFill>
                    <a:srgbClr val="FF0000"/>
                  </a:solidFill>
                  <a:effectLst/>
                  <a:latin typeface="Verdana" panose="020B0604030504040204" pitchFamily="34" charset="0"/>
                </a:rPr>
                <a:t>名称</a:t>
              </a:r>
              <a:endParaRPr lang="zh-CN" altLang="en-US" b="0" i="0" dirty="0">
                <a:solidFill>
                  <a:srgbClr val="000000"/>
                </a:solidFill>
                <a:effectLst/>
                <a:latin typeface="Verdana" panose="020B0604030504040204" pitchFamily="34" charset="0"/>
              </a:endParaRPr>
            </a:p>
            <a:p>
              <a:r>
                <a:rPr lang="en-US" altLang="zh-CN" b="0" i="0" dirty="0">
                  <a:solidFill>
                    <a:srgbClr val="000000"/>
                  </a:solidFill>
                  <a:effectLst/>
                  <a:latin typeface="Verdana" panose="020B0604030504040204" pitchFamily="34" charset="0"/>
                </a:rPr>
                <a:t>2.</a:t>
              </a:r>
              <a:r>
                <a:rPr lang="zh-CN" altLang="en-US" b="0" i="0" dirty="0">
                  <a:solidFill>
                    <a:srgbClr val="FF0000"/>
                  </a:solidFill>
                  <a:effectLst/>
                  <a:latin typeface="Verdana" panose="020B0604030504040204" pitchFamily="34" charset="0"/>
                </a:rPr>
                <a:t>角色</a:t>
              </a:r>
              <a:r>
                <a:rPr lang="zh-CN" altLang="en-US" b="0" i="0" dirty="0">
                  <a:solidFill>
                    <a:srgbClr val="000000"/>
                  </a:solidFill>
                  <a:effectLst/>
                  <a:latin typeface="Verdana" panose="020B0604030504040204" pitchFamily="34" charset="0"/>
                </a:rPr>
                <a:t>，即玩家可以名为拥有者，英雄可以为被拥有者，学生为学习者，教师为教学者。</a:t>
              </a:r>
            </a:p>
          </p:txBody>
        </p:sp>
        <p:grpSp>
          <p:nvGrpSpPr>
            <p:cNvPr id="10" name="组合 9"/>
            <p:cNvGrpSpPr/>
            <p:nvPr/>
          </p:nvGrpSpPr>
          <p:grpSpPr>
            <a:xfrm>
              <a:off x="249402" y="1413570"/>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13" name="图片 12"/>
          <p:cNvPicPr>
            <a:picLocks noChangeAspect="1"/>
          </p:cNvPicPr>
          <p:nvPr/>
        </p:nvPicPr>
        <p:blipFill>
          <a:blip r:embed="rId2"/>
          <a:stretch>
            <a:fillRect/>
          </a:stretch>
        </p:blipFill>
        <p:spPr>
          <a:xfrm>
            <a:off x="2486660" y="3770630"/>
            <a:ext cx="5552440" cy="2355215"/>
          </a:xfrm>
          <a:prstGeom prst="rect">
            <a:avLst/>
          </a:prstGeom>
        </p:spPr>
      </p:pic>
    </p:spTree>
  </p:cSld>
  <p:clrMapOvr>
    <a:masterClrMapping/>
  </p:clrMapOvr>
  <p:transition spd="slow" advClick="0" advTm="0">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910590"/>
          </a:xfrm>
          <a:prstGeom prst="rect">
            <a:avLst/>
          </a:prstGeom>
          <a:noFill/>
        </p:spPr>
        <p:txBody>
          <a:bodyPr wrap="square" rtlCol="0">
            <a:spAutoFit/>
          </a:bodyPr>
          <a:lstStyle/>
          <a:p>
            <a:r>
              <a:rPr lang="zh-CN" altLang="en-US" sz="2660" dirty="0">
                <a:solidFill>
                  <a:srgbClr val="183A5D"/>
                </a:solidFill>
                <a:latin typeface="微软雅黑" panose="020B0503020204020204" pitchFamily="34" charset="-122"/>
                <a:ea typeface="微软雅黑" panose="020B0503020204020204" pitchFamily="34" charset="-122"/>
                <a:sym typeface="+mn-ea"/>
              </a:rPr>
              <a:t>类图</a:t>
            </a:r>
            <a:endParaRPr lang="zh-CN" altLang="en-US" sz="2660" dirty="0">
              <a:solidFill>
                <a:srgbClr val="183A5D"/>
              </a:solidFill>
              <a:latin typeface="微软雅黑" panose="020B0503020204020204" pitchFamily="34" charset="-122"/>
              <a:ea typeface="微软雅黑" panose="020B0503020204020204" pitchFamily="34" charset="-122"/>
            </a:endParaRPr>
          </a:p>
          <a:p>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49555" y="1025525"/>
            <a:ext cx="10666095" cy="5284470"/>
            <a:chOff x="249402" y="1413570"/>
            <a:chExt cx="7776864" cy="4896544"/>
          </a:xfrm>
        </p:grpSpPr>
        <p:sp>
          <p:nvSpPr>
            <p:cNvPr id="7" name="矩形 6"/>
            <p:cNvSpPr/>
            <p:nvPr/>
          </p:nvSpPr>
          <p:spPr>
            <a:xfrm>
              <a:off x="425780" y="2327274"/>
              <a:ext cx="6092825" cy="683116"/>
            </a:xfrm>
            <a:prstGeom prst="rect">
              <a:avLst/>
            </a:prstGeom>
          </p:spPr>
          <p:txBody>
            <a:bodyPr>
              <a:spAutoFit/>
            </a:bodyPr>
            <a:lstStyle/>
            <a:p>
              <a:r>
                <a:rPr lang="en-US" b="0" i="0" dirty="0">
                  <a:solidFill>
                    <a:srgbClr val="000000"/>
                  </a:solidFill>
                  <a:effectLst/>
                  <a:latin typeface="Verdana" panose="020B0604030504040204" pitchFamily="34" charset="0"/>
                </a:rPr>
                <a:t>3.</a:t>
              </a:r>
              <a:r>
                <a:rPr lang="zh-CN" altLang="en-US" b="0" i="0" dirty="0">
                  <a:solidFill>
                    <a:srgbClr val="000000"/>
                  </a:solidFill>
                  <a:effectLst/>
                  <a:latin typeface="Verdana" panose="020B0604030504040204" pitchFamily="34" charset="0"/>
                </a:rPr>
                <a:t>多重性</a:t>
              </a: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49402" y="1413570"/>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13" name="图片 12"/>
          <p:cNvPicPr>
            <a:picLocks noChangeAspect="1"/>
          </p:cNvPicPr>
          <p:nvPr/>
        </p:nvPicPr>
        <p:blipFill>
          <a:blip r:embed="rId2"/>
          <a:stretch>
            <a:fillRect/>
          </a:stretch>
        </p:blipFill>
        <p:spPr>
          <a:xfrm>
            <a:off x="2634615" y="2309495"/>
            <a:ext cx="5061585" cy="4000500"/>
          </a:xfrm>
          <a:prstGeom prst="rect">
            <a:avLst/>
          </a:prstGeom>
        </p:spPr>
      </p:pic>
    </p:spTree>
  </p:cSld>
  <p:clrMapOvr>
    <a:masterClrMapping/>
  </p:clrMapOvr>
  <p:transition spd="slow" advClick="0" advTm="0">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0380"/>
          </a:xfrm>
          <a:prstGeom prst="rect">
            <a:avLst/>
          </a:prstGeom>
          <a:noFill/>
        </p:spPr>
        <p:txBody>
          <a:bodyPr wrap="square" rtlCol="0">
            <a:spAutoFit/>
          </a:bodyPr>
          <a:lstStyle/>
          <a:p>
            <a:r>
              <a:rPr lang="zh-CN" altLang="en-US" sz="2660" dirty="0">
                <a:solidFill>
                  <a:srgbClr val="183A5D"/>
                </a:solidFill>
                <a:latin typeface="微软雅黑" panose="020B0503020204020204" pitchFamily="34" charset="-122"/>
                <a:ea typeface="微软雅黑" panose="020B0503020204020204" pitchFamily="34" charset="-122"/>
                <a:sym typeface="+mn-ea"/>
              </a:rPr>
              <a:t>类图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49555" y="1025525"/>
            <a:ext cx="10666095" cy="5284470"/>
            <a:chOff x="249402" y="1413570"/>
            <a:chExt cx="7776864" cy="4896544"/>
          </a:xfrm>
        </p:grpSpPr>
        <p:sp>
          <p:nvSpPr>
            <p:cNvPr id="7" name="矩形 6"/>
            <p:cNvSpPr/>
            <p:nvPr/>
          </p:nvSpPr>
          <p:spPr>
            <a:xfrm>
              <a:off x="425780" y="2327274"/>
              <a:ext cx="6092825" cy="683116"/>
            </a:xfrm>
            <a:prstGeom prst="rect">
              <a:avLst/>
            </a:prstGeom>
          </p:spPr>
          <p:txBody>
            <a:bodyPr>
              <a:spAutoFit/>
            </a:bodyPr>
            <a:lstStyle/>
            <a:p>
              <a:r>
                <a:rPr lang="en-US" b="0" i="0" dirty="0">
                  <a:solidFill>
                    <a:srgbClr val="000000"/>
                  </a:solidFill>
                  <a:effectLst/>
                  <a:latin typeface="Verdana" panose="020B0604030504040204" pitchFamily="34" charset="0"/>
                </a:rPr>
                <a:t>4.</a:t>
              </a:r>
              <a:r>
                <a:rPr lang="zh-CN" altLang="en-US" b="0" i="0" dirty="0">
                  <a:solidFill>
                    <a:srgbClr val="000000"/>
                  </a:solidFill>
                  <a:effectLst/>
                  <a:latin typeface="Verdana" panose="020B0604030504040204" pitchFamily="34" charset="0"/>
                </a:rPr>
                <a:t>聚合</a:t>
              </a: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49402" y="1413570"/>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8" name="图片 7"/>
          <p:cNvPicPr>
            <a:picLocks noChangeAspect="1"/>
          </p:cNvPicPr>
          <p:nvPr/>
        </p:nvPicPr>
        <p:blipFill>
          <a:blip r:embed="rId2"/>
          <a:stretch>
            <a:fillRect/>
          </a:stretch>
        </p:blipFill>
        <p:spPr>
          <a:xfrm>
            <a:off x="2827020" y="2724785"/>
            <a:ext cx="3829685" cy="3308350"/>
          </a:xfrm>
          <a:prstGeom prst="rect">
            <a:avLst/>
          </a:prstGeom>
        </p:spPr>
      </p:pic>
    </p:spTree>
  </p:cSld>
  <p:clrMapOvr>
    <a:masterClrMapping/>
  </p:clrMapOvr>
  <p:transition spd="slow" advClick="0" advTm="0">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910590"/>
          </a:xfrm>
          <a:prstGeom prst="rect">
            <a:avLst/>
          </a:prstGeom>
          <a:noFill/>
        </p:spPr>
        <p:txBody>
          <a:bodyPr wrap="square" rtlCol="0">
            <a:spAutoFit/>
          </a:bodyPr>
          <a:lstStyle/>
          <a:p>
            <a:r>
              <a:rPr lang="zh-CN" altLang="en-US" sz="2660" dirty="0">
                <a:solidFill>
                  <a:srgbClr val="183A5D"/>
                </a:solidFill>
                <a:latin typeface="微软雅黑" panose="020B0503020204020204" pitchFamily="34" charset="-122"/>
                <a:ea typeface="微软雅黑" panose="020B0503020204020204" pitchFamily="34" charset="-122"/>
                <a:sym typeface="+mn-ea"/>
              </a:rPr>
              <a:t>类图</a:t>
            </a:r>
            <a:endParaRPr lang="zh-CN" altLang="en-US" sz="2660" dirty="0">
              <a:solidFill>
                <a:srgbClr val="183A5D"/>
              </a:solidFill>
              <a:latin typeface="微软雅黑" panose="020B0503020204020204" pitchFamily="34" charset="-122"/>
              <a:ea typeface="微软雅黑" panose="020B0503020204020204" pitchFamily="34" charset="-122"/>
            </a:endParaRPr>
          </a:p>
          <a:p>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49555" y="1025525"/>
            <a:ext cx="10666095" cy="5284470"/>
            <a:chOff x="249402" y="1413570"/>
            <a:chExt cx="7776864" cy="4896544"/>
          </a:xfrm>
        </p:grpSpPr>
        <p:sp>
          <p:nvSpPr>
            <p:cNvPr id="7" name="矩形 6"/>
            <p:cNvSpPr/>
            <p:nvPr/>
          </p:nvSpPr>
          <p:spPr>
            <a:xfrm>
              <a:off x="425780" y="2327274"/>
              <a:ext cx="6092825" cy="683116"/>
            </a:xfrm>
            <a:prstGeom prst="rect">
              <a:avLst/>
            </a:prstGeom>
          </p:spPr>
          <p:txBody>
            <a:bodyPr>
              <a:spAutoFit/>
            </a:bodyPr>
            <a:lstStyle/>
            <a:p>
              <a:r>
                <a:rPr lang="en-US" b="0" i="0" dirty="0">
                  <a:solidFill>
                    <a:srgbClr val="000000"/>
                  </a:solidFill>
                  <a:effectLst/>
                  <a:latin typeface="Verdana" panose="020B0604030504040204" pitchFamily="34" charset="0"/>
                </a:rPr>
                <a:t>5.</a:t>
              </a:r>
              <a:r>
                <a:rPr lang="zh-CN" altLang="en-US" b="0" i="0" dirty="0">
                  <a:solidFill>
                    <a:srgbClr val="000000"/>
                  </a:solidFill>
                  <a:effectLst/>
                  <a:latin typeface="Verdana" panose="020B0604030504040204" pitchFamily="34" charset="0"/>
                </a:rPr>
                <a:t>组合</a:t>
              </a: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49402" y="1413570"/>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
        <p:nvSpPr>
          <p:cNvPr id="9" name="文本框 8"/>
          <p:cNvSpPr txBox="1"/>
          <p:nvPr/>
        </p:nvSpPr>
        <p:spPr>
          <a:xfrm>
            <a:off x="1569720" y="2748915"/>
            <a:ext cx="6433185" cy="3322955"/>
          </a:xfrm>
          <a:prstGeom prst="rect">
            <a:avLst/>
          </a:prstGeom>
          <a:noFill/>
        </p:spPr>
        <p:txBody>
          <a:bodyPr wrap="square" rtlCol="0" anchor="t">
            <a:spAutoFit/>
          </a:bodyPr>
          <a:lstStyle/>
          <a:p>
            <a:r>
              <a:rPr lang="en-US" altLang="zh-CN"/>
              <a:t>	</a:t>
            </a:r>
            <a:r>
              <a:rPr lang="zh-CN" altLang="en-US"/>
              <a:t>一个对象可以被几个其他聚集对象所拥有。如果</a:t>
            </a:r>
            <a:r>
              <a:rPr lang="zh-CN" altLang="en-US">
                <a:solidFill>
                  <a:srgbClr val="FF0000"/>
                </a:solidFill>
              </a:rPr>
              <a:t>一个对象只归属于一个聚集对象</a:t>
            </a:r>
            <a:r>
              <a:rPr lang="zh-CN" altLang="en-US"/>
              <a:t>，那么它和聚集对象之间的关系就称为组合（composition）。例如：“一个学生有一个名字”就是组合关系，“一个学生有一个地址”就是聚集关系，因为一个地址可以被几个学生所共享。</a:t>
            </a:r>
          </a:p>
          <a:p>
            <a:r>
              <a:rPr lang="zh-CN" altLang="en-US"/>
              <a:t>参考：https://zhidao.baidu.com/question/1865368014922293267.html 用户：</a:t>
            </a:r>
            <a:r>
              <a:rPr lang="en-US" altLang="zh-CN"/>
              <a:t>8558892 2017-04-01    </a:t>
            </a:r>
            <a:r>
              <a:rPr lang="zh-CN" altLang="en-US"/>
              <a:t>查询于</a:t>
            </a:r>
            <a:r>
              <a:rPr lang="en-US" altLang="zh-CN"/>
              <a:t>2018-10-25 22:11</a:t>
            </a:r>
            <a:endParaRPr lang="zh-CN" altLang="en-US"/>
          </a:p>
        </p:txBody>
      </p:sp>
    </p:spTree>
  </p:cSld>
  <p:clrMapOvr>
    <a:masterClrMapping/>
  </p:clrMapOvr>
  <p:transition spd="slow" advClick="0" advTm="0">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910590"/>
          </a:xfrm>
          <a:prstGeom prst="rect">
            <a:avLst/>
          </a:prstGeom>
          <a:noFill/>
        </p:spPr>
        <p:txBody>
          <a:bodyPr wrap="square" rtlCol="0">
            <a:spAutoFit/>
          </a:bodyPr>
          <a:lstStyle/>
          <a:p>
            <a:r>
              <a:rPr lang="zh-CN" altLang="en-US" sz="2660" dirty="0">
                <a:solidFill>
                  <a:srgbClr val="183A5D"/>
                </a:solidFill>
                <a:latin typeface="微软雅黑" panose="020B0503020204020204" pitchFamily="34" charset="-122"/>
                <a:ea typeface="微软雅黑" panose="020B0503020204020204" pitchFamily="34" charset="-122"/>
                <a:sym typeface="+mn-ea"/>
              </a:rPr>
              <a:t>类图</a:t>
            </a:r>
            <a:endParaRPr lang="zh-CN" altLang="en-US" sz="2660" dirty="0">
              <a:solidFill>
                <a:srgbClr val="183A5D"/>
              </a:solidFill>
              <a:latin typeface="微软雅黑" panose="020B0503020204020204" pitchFamily="34" charset="-122"/>
              <a:ea typeface="微软雅黑" panose="020B0503020204020204" pitchFamily="34" charset="-122"/>
            </a:endParaRPr>
          </a:p>
          <a:p>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49555" y="1025525"/>
            <a:ext cx="10666095" cy="5284470"/>
            <a:chOff x="249402" y="1413570"/>
            <a:chExt cx="7776864" cy="4896544"/>
          </a:xfrm>
        </p:grpSpPr>
        <p:sp>
          <p:nvSpPr>
            <p:cNvPr id="7" name="矩形 6"/>
            <p:cNvSpPr/>
            <p:nvPr/>
          </p:nvSpPr>
          <p:spPr>
            <a:xfrm>
              <a:off x="425780" y="2327274"/>
              <a:ext cx="6092825" cy="683116"/>
            </a:xfrm>
            <a:prstGeom prst="rect">
              <a:avLst/>
            </a:prstGeom>
          </p:spPr>
          <p:txBody>
            <a:bodyPr>
              <a:spAutoFit/>
            </a:bodyPr>
            <a:lstStyle/>
            <a:p>
              <a:r>
                <a:rPr lang="en-US" b="0" i="0" dirty="0">
                  <a:solidFill>
                    <a:srgbClr val="000000"/>
                  </a:solidFill>
                  <a:effectLst/>
                  <a:latin typeface="Verdana" panose="020B0604030504040204" pitchFamily="34" charset="0"/>
                </a:rPr>
                <a:t>6.</a:t>
              </a:r>
              <a:r>
                <a:rPr lang="zh-CN" altLang="en-US" b="0" i="0" dirty="0">
                  <a:solidFill>
                    <a:srgbClr val="000000"/>
                  </a:solidFill>
                  <a:effectLst/>
                  <a:latin typeface="Verdana" panose="020B0604030504040204" pitchFamily="34" charset="0"/>
                </a:rPr>
                <a:t>导航性（单向与双向）</a:t>
              </a: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49402" y="1413570"/>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8" name="图片 7"/>
          <p:cNvPicPr>
            <a:picLocks noChangeAspect="1"/>
          </p:cNvPicPr>
          <p:nvPr/>
        </p:nvPicPr>
        <p:blipFill>
          <a:blip r:embed="rId2"/>
          <a:stretch>
            <a:fillRect/>
          </a:stretch>
        </p:blipFill>
        <p:spPr>
          <a:xfrm>
            <a:off x="5314315" y="3278505"/>
            <a:ext cx="4991100" cy="1515745"/>
          </a:xfrm>
          <a:prstGeom prst="rect">
            <a:avLst/>
          </a:prstGeom>
        </p:spPr>
      </p:pic>
      <p:pic>
        <p:nvPicPr>
          <p:cNvPr id="13" name="图片 12"/>
          <p:cNvPicPr>
            <a:picLocks noChangeAspect="1"/>
          </p:cNvPicPr>
          <p:nvPr/>
        </p:nvPicPr>
        <p:blipFill>
          <a:blip r:embed="rId3"/>
          <a:stretch>
            <a:fillRect/>
          </a:stretch>
        </p:blipFill>
        <p:spPr>
          <a:xfrm>
            <a:off x="491490" y="3221355"/>
            <a:ext cx="4488815" cy="1630680"/>
          </a:xfrm>
          <a:prstGeom prst="rect">
            <a:avLst/>
          </a:prstGeom>
        </p:spPr>
      </p:pic>
    </p:spTree>
  </p:cSld>
  <p:clrMapOvr>
    <a:masterClrMapping/>
  </p:clrMapOvr>
  <p:transition spd="slow" advClick="0" advTm="0">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910590"/>
          </a:xfrm>
          <a:prstGeom prst="rect">
            <a:avLst/>
          </a:prstGeom>
          <a:noFill/>
        </p:spPr>
        <p:txBody>
          <a:bodyPr wrap="square" rtlCol="0">
            <a:spAutoFit/>
          </a:bodyPr>
          <a:lstStyle/>
          <a:p>
            <a:r>
              <a:rPr lang="zh-CN" altLang="en-US" sz="2660" dirty="0">
                <a:solidFill>
                  <a:srgbClr val="183A5D"/>
                </a:solidFill>
                <a:latin typeface="微软雅黑" panose="020B0503020204020204" pitchFamily="34" charset="-122"/>
                <a:ea typeface="微软雅黑" panose="020B0503020204020204" pitchFamily="34" charset="-122"/>
                <a:sym typeface="+mn-ea"/>
              </a:rPr>
              <a:t>类图</a:t>
            </a:r>
            <a:endParaRPr lang="zh-CN" altLang="en-US" sz="2660" dirty="0">
              <a:solidFill>
                <a:srgbClr val="183A5D"/>
              </a:solidFill>
              <a:latin typeface="微软雅黑" panose="020B0503020204020204" pitchFamily="34" charset="-122"/>
              <a:ea typeface="微软雅黑" panose="020B0503020204020204" pitchFamily="34" charset="-122"/>
            </a:endParaRPr>
          </a:p>
          <a:p>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49555" y="1025525"/>
            <a:ext cx="10666095" cy="5284470"/>
            <a:chOff x="249402" y="1413570"/>
            <a:chExt cx="7776864" cy="4896544"/>
          </a:xfrm>
        </p:grpSpPr>
        <p:sp>
          <p:nvSpPr>
            <p:cNvPr id="7" name="矩形 6"/>
            <p:cNvSpPr/>
            <p:nvPr/>
          </p:nvSpPr>
          <p:spPr>
            <a:xfrm>
              <a:off x="425780" y="2327274"/>
              <a:ext cx="6092825" cy="683116"/>
            </a:xfrm>
            <a:prstGeom prst="rect">
              <a:avLst/>
            </a:prstGeom>
          </p:spPr>
          <p:txBody>
            <a:bodyPr>
              <a:spAutoFit/>
            </a:bodyPr>
            <a:lstStyle/>
            <a:p>
              <a:r>
                <a:rPr lang="en-US" b="0" i="0" dirty="0">
                  <a:solidFill>
                    <a:srgbClr val="000000"/>
                  </a:solidFill>
                  <a:effectLst/>
                  <a:latin typeface="Verdana" panose="020B0604030504040204" pitchFamily="34" charset="0"/>
                </a:rPr>
                <a:t>7.</a:t>
              </a:r>
              <a:r>
                <a:rPr lang="zh-CN" altLang="en-US" b="0" i="0" dirty="0">
                  <a:solidFill>
                    <a:srgbClr val="000000"/>
                  </a:solidFill>
                  <a:effectLst/>
                  <a:latin typeface="Verdana" panose="020B0604030504040204" pitchFamily="34" charset="0"/>
                </a:rPr>
                <a:t>关联类</a:t>
              </a: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49402" y="1413570"/>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9" name="图片 8"/>
          <p:cNvPicPr>
            <a:picLocks noChangeAspect="1"/>
          </p:cNvPicPr>
          <p:nvPr/>
        </p:nvPicPr>
        <p:blipFill>
          <a:blip r:embed="rId2"/>
          <a:stretch>
            <a:fillRect/>
          </a:stretch>
        </p:blipFill>
        <p:spPr>
          <a:xfrm>
            <a:off x="2947035" y="1741805"/>
            <a:ext cx="4600575" cy="4373245"/>
          </a:xfrm>
          <a:prstGeom prst="rect">
            <a:avLst/>
          </a:prstGeom>
        </p:spPr>
      </p:pic>
    </p:spTree>
  </p:cSld>
  <p:clrMapOvr>
    <a:masterClrMapping/>
  </p:clrMapOvr>
  <p:transition spd="slow" advClick="0" advTm="0">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910590"/>
          </a:xfrm>
          <a:prstGeom prst="rect">
            <a:avLst/>
          </a:prstGeom>
          <a:noFill/>
        </p:spPr>
        <p:txBody>
          <a:bodyPr wrap="square" rtlCol="0">
            <a:spAutoFit/>
          </a:bodyPr>
          <a:lstStyle/>
          <a:p>
            <a:r>
              <a:rPr lang="zh-CN" altLang="en-US" sz="2660" dirty="0">
                <a:solidFill>
                  <a:srgbClr val="183A5D"/>
                </a:solidFill>
                <a:latin typeface="微软雅黑" panose="020B0503020204020204" pitchFamily="34" charset="-122"/>
                <a:ea typeface="微软雅黑" panose="020B0503020204020204" pitchFamily="34" charset="-122"/>
                <a:sym typeface="+mn-ea"/>
              </a:rPr>
              <a:t>类图</a:t>
            </a:r>
            <a:endParaRPr lang="zh-CN" altLang="en-US" sz="2660" dirty="0">
              <a:solidFill>
                <a:srgbClr val="183A5D"/>
              </a:solidFill>
              <a:latin typeface="微软雅黑" panose="020B0503020204020204" pitchFamily="34" charset="-122"/>
              <a:ea typeface="微软雅黑" panose="020B0503020204020204" pitchFamily="34" charset="-122"/>
            </a:endParaRPr>
          </a:p>
          <a:p>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49555" y="1025525"/>
            <a:ext cx="10666095" cy="5284470"/>
            <a:chOff x="249402" y="1413570"/>
            <a:chExt cx="7776864" cy="4896544"/>
          </a:xfrm>
        </p:grpSpPr>
        <p:sp>
          <p:nvSpPr>
            <p:cNvPr id="7" name="矩形 6"/>
            <p:cNvSpPr/>
            <p:nvPr/>
          </p:nvSpPr>
          <p:spPr>
            <a:xfrm>
              <a:off x="425780" y="2327274"/>
              <a:ext cx="6092825" cy="683116"/>
            </a:xfrm>
            <a:prstGeom prst="rect">
              <a:avLst/>
            </a:prstGeom>
          </p:spPr>
          <p:txBody>
            <a:bodyPr>
              <a:spAutoFit/>
            </a:bodyPr>
            <a:lstStyle/>
            <a:p>
              <a:r>
                <a:rPr lang="en-US" b="0" i="0" dirty="0">
                  <a:solidFill>
                    <a:srgbClr val="000000"/>
                  </a:solidFill>
                  <a:effectLst/>
                  <a:latin typeface="Verdana" panose="020B0604030504040204" pitchFamily="34" charset="0"/>
                </a:rPr>
                <a:t>7.</a:t>
              </a:r>
              <a:r>
                <a:rPr lang="zh-CN" altLang="en-US" b="0" i="0" dirty="0">
                  <a:solidFill>
                    <a:srgbClr val="000000"/>
                  </a:solidFill>
                  <a:effectLst/>
                  <a:latin typeface="Verdana" panose="020B0604030504040204" pitchFamily="34" charset="0"/>
                </a:rPr>
                <a:t>约束</a:t>
              </a: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49402" y="1413570"/>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8" name="图片 7"/>
          <p:cNvPicPr>
            <a:picLocks noChangeAspect="1"/>
          </p:cNvPicPr>
          <p:nvPr/>
        </p:nvPicPr>
        <p:blipFill>
          <a:blip r:embed="rId2"/>
          <a:stretch>
            <a:fillRect/>
          </a:stretch>
        </p:blipFill>
        <p:spPr>
          <a:xfrm>
            <a:off x="1767840" y="2117725"/>
            <a:ext cx="5480050" cy="3848735"/>
          </a:xfrm>
          <a:prstGeom prst="rect">
            <a:avLst/>
          </a:prstGeom>
        </p:spPr>
      </p:pic>
    </p:spTree>
  </p:cSld>
  <p:clrMapOvr>
    <a:masterClrMapping/>
  </p:clrMapOvr>
  <p:transition spd="slow" advClick="0" advTm="0">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910590"/>
          </a:xfrm>
          <a:prstGeom prst="rect">
            <a:avLst/>
          </a:prstGeom>
          <a:noFill/>
        </p:spPr>
        <p:txBody>
          <a:bodyPr wrap="square" rtlCol="0">
            <a:spAutoFit/>
          </a:bodyPr>
          <a:lstStyle/>
          <a:p>
            <a:r>
              <a:rPr lang="zh-CN" altLang="en-US" sz="2660" dirty="0">
                <a:solidFill>
                  <a:srgbClr val="183A5D"/>
                </a:solidFill>
                <a:latin typeface="微软雅黑" panose="020B0503020204020204" pitchFamily="34" charset="-122"/>
                <a:ea typeface="微软雅黑" panose="020B0503020204020204" pitchFamily="34" charset="-122"/>
                <a:sym typeface="+mn-ea"/>
              </a:rPr>
              <a:t>类图</a:t>
            </a:r>
            <a:endParaRPr lang="zh-CN" altLang="en-US" sz="2660" dirty="0">
              <a:solidFill>
                <a:srgbClr val="183A5D"/>
              </a:solidFill>
              <a:latin typeface="微软雅黑" panose="020B0503020204020204" pitchFamily="34" charset="-122"/>
              <a:ea typeface="微软雅黑" panose="020B0503020204020204" pitchFamily="34" charset="-122"/>
            </a:endParaRPr>
          </a:p>
          <a:p>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49555" y="1025525"/>
            <a:ext cx="10666095" cy="5284470"/>
            <a:chOff x="249402" y="1413570"/>
            <a:chExt cx="7776864" cy="4896544"/>
          </a:xfrm>
        </p:grpSpPr>
        <p:sp>
          <p:nvSpPr>
            <p:cNvPr id="7" name="矩形 6"/>
            <p:cNvSpPr/>
            <p:nvPr/>
          </p:nvSpPr>
          <p:spPr>
            <a:xfrm>
              <a:off x="425780" y="2327274"/>
              <a:ext cx="6092825" cy="683116"/>
            </a:xfrm>
            <a:prstGeom prst="rect">
              <a:avLst/>
            </a:prstGeom>
          </p:spPr>
          <p:txBody>
            <a:bodyPr>
              <a:spAutoFit/>
            </a:bodyPr>
            <a:lstStyle/>
            <a:p>
              <a:r>
                <a:rPr lang="en-US" b="0" i="0" dirty="0">
                  <a:solidFill>
                    <a:srgbClr val="000000"/>
                  </a:solidFill>
                  <a:effectLst/>
                  <a:latin typeface="Verdana" panose="020B0604030504040204" pitchFamily="34" charset="0"/>
                </a:rPr>
                <a:t>7.</a:t>
              </a:r>
              <a:r>
                <a:rPr lang="zh-CN" altLang="en-US" b="0" i="0" dirty="0">
                  <a:solidFill>
                    <a:srgbClr val="000000"/>
                  </a:solidFill>
                  <a:effectLst/>
                  <a:latin typeface="Verdana" panose="020B0604030504040204" pitchFamily="34" charset="0"/>
                </a:rPr>
                <a:t>实现关系</a:t>
              </a: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49402" y="1413570"/>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9" name="图片 8"/>
          <p:cNvPicPr>
            <a:picLocks noChangeAspect="1"/>
          </p:cNvPicPr>
          <p:nvPr/>
        </p:nvPicPr>
        <p:blipFill>
          <a:blip r:embed="rId2"/>
          <a:stretch>
            <a:fillRect/>
          </a:stretch>
        </p:blipFill>
        <p:spPr>
          <a:xfrm>
            <a:off x="334566" y="2442411"/>
            <a:ext cx="2777490" cy="3557905"/>
          </a:xfrm>
          <a:prstGeom prst="rect">
            <a:avLst/>
          </a:prstGeom>
        </p:spPr>
      </p:pic>
      <p:pic>
        <p:nvPicPr>
          <p:cNvPr id="8" name="图片 7"/>
          <p:cNvPicPr>
            <a:picLocks noChangeAspect="1"/>
          </p:cNvPicPr>
          <p:nvPr/>
        </p:nvPicPr>
        <p:blipFill>
          <a:blip r:embed="rId3"/>
          <a:stretch>
            <a:fillRect/>
          </a:stretch>
        </p:blipFill>
        <p:spPr>
          <a:xfrm>
            <a:off x="3362038" y="1949400"/>
            <a:ext cx="7303630" cy="4127455"/>
          </a:xfrm>
          <a:prstGeom prst="rect">
            <a:avLst/>
          </a:prstGeom>
        </p:spPr>
      </p:pic>
    </p:spTree>
  </p:cSld>
  <p:clrMapOvr>
    <a:masterClrMapping/>
  </p:clrMapOvr>
  <p:transition spd="slow" advClick="0" advTm="0">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white"/>
                </a:solidFill>
              </a:rPr>
              <a:t>4</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顺序图</a:t>
            </a:r>
          </a:p>
        </p:txBody>
      </p:sp>
      <p:grpSp>
        <p:nvGrpSpPr>
          <p:cNvPr id="5" name="组合 4"/>
          <p:cNvGrpSpPr/>
          <p:nvPr/>
        </p:nvGrpSpPr>
        <p:grpSpPr>
          <a:xfrm>
            <a:off x="236855" y="1261110"/>
            <a:ext cx="6105525" cy="4904740"/>
            <a:chOff x="237030" y="1269554"/>
            <a:chExt cx="7776864" cy="4896544"/>
          </a:xfrm>
        </p:grpSpPr>
        <p:sp>
          <p:nvSpPr>
            <p:cNvPr id="7" name="矩形 6"/>
            <p:cNvSpPr/>
            <p:nvPr/>
          </p:nvSpPr>
          <p:spPr>
            <a:xfrm>
              <a:off x="751947" y="2208716"/>
              <a:ext cx="6671953" cy="414804"/>
            </a:xfrm>
            <a:prstGeom prst="rect">
              <a:avLst/>
            </a:prstGeom>
          </p:spPr>
          <p:txBody>
            <a:bodyPr wrap="square">
              <a:spAutoFit/>
            </a:bodyPr>
            <a:lstStyle/>
            <a:p>
              <a:endParaRPr lang="zh-CN" altLang="en-US"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grpSp>
      <p:sp>
        <p:nvSpPr>
          <p:cNvPr id="13" name="矩形 12"/>
          <p:cNvSpPr/>
          <p:nvPr/>
        </p:nvSpPr>
        <p:spPr>
          <a:xfrm>
            <a:off x="411399" y="2061642"/>
            <a:ext cx="5756438" cy="3000821"/>
          </a:xfrm>
          <a:prstGeom prst="rect">
            <a:avLst/>
          </a:prstGeom>
        </p:spPr>
        <p:txBody>
          <a:bodyPr wrap="square">
            <a:spAutoFit/>
          </a:bodyPr>
          <a:lstStyle/>
          <a:p>
            <a:pPr indent="457200"/>
            <a:r>
              <a:rPr lang="zh-CN" altLang="en-US" dirty="0"/>
              <a:t>顺序图是用来描述对象自身及对象间信息传递顺序的视图。它用来</a:t>
            </a:r>
            <a:r>
              <a:rPr lang="zh-CN" altLang="en-US" dirty="0">
                <a:solidFill>
                  <a:srgbClr val="FF0000"/>
                </a:solidFill>
              </a:rPr>
              <a:t>表示用例中的行为顺序</a:t>
            </a:r>
            <a:r>
              <a:rPr lang="zh-CN" altLang="en-US" dirty="0"/>
              <a:t>。当执行一个用例行为时，顺序图中的每条消息对应了一个类操作或状态机中引起转换的触发事件。它</a:t>
            </a:r>
            <a:r>
              <a:rPr lang="zh-CN" altLang="en-US" dirty="0">
                <a:solidFill>
                  <a:srgbClr val="FF0000"/>
                </a:solidFill>
              </a:rPr>
              <a:t>着重显示了参与相互作用的对象和所交换消息的顺序</a:t>
            </a:r>
            <a:r>
              <a:rPr lang="zh-CN" altLang="en-US" dirty="0"/>
              <a:t>。</a:t>
            </a:r>
          </a:p>
          <a:p>
            <a:pPr indent="457200"/>
            <a:endParaRPr lang="zh-CN" altLang="en-US" dirty="0"/>
          </a:p>
          <a:p>
            <a:pPr indent="457200"/>
            <a:r>
              <a:rPr lang="zh-CN" altLang="en-US" dirty="0"/>
              <a:t>顺序图主要有</a:t>
            </a:r>
            <a:r>
              <a:rPr lang="en-US" altLang="zh-CN" dirty="0"/>
              <a:t>4</a:t>
            </a:r>
            <a:r>
              <a:rPr lang="zh-CN" altLang="en-US" dirty="0"/>
              <a:t>个标记符：对象、生命线、消息和激活。</a:t>
            </a:r>
          </a:p>
        </p:txBody>
      </p:sp>
      <p:pic>
        <p:nvPicPr>
          <p:cNvPr id="8" name="Picture 2" descr="https://timgsa.baidu.com/timg?image&amp;quality=80&amp;size=b9999_10000&amp;sec=1541164890607&amp;di=5bcce74a1c3b28e04bba46e74f9fa9ad&amp;imgtype=0&amp;src=http%3A%2F%2Fimg3.itboth.com%2F80%2F81%2FuueUNv.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7254" y="1717236"/>
            <a:ext cx="5572211" cy="405918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advClick="0" advTm="0">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15"/>
          <p:cNvSpPr/>
          <p:nvPr/>
        </p:nvSpPr>
        <p:spPr>
          <a:xfrm>
            <a:off x="5164455" y="920115"/>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2400" dirty="0">
                <a:latin typeface="+mj-lt"/>
                <a:ea typeface="Arial Unicode MS" panose="020B0604020202020204" pitchFamily="34" charset="-122"/>
                <a:cs typeface="Arial Unicode MS" panose="020B0604020202020204" pitchFamily="34" charset="-122"/>
              </a:rPr>
              <a:t>1</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36" name="矩形 35"/>
          <p:cNvSpPr/>
          <p:nvPr/>
        </p:nvSpPr>
        <p:spPr>
          <a:xfrm>
            <a:off x="-106934" y="0"/>
            <a:ext cx="3469805" cy="6859587"/>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82124" y="2267827"/>
            <a:ext cx="2808312" cy="614045"/>
          </a:xfrm>
          <a:prstGeom prst="rect">
            <a:avLst/>
          </a:prstGeom>
          <a:noFill/>
        </p:spPr>
        <p:txBody>
          <a:bodyPr wrap="square" lIns="121948" tIns="60973" rIns="121948" bIns="60973">
            <a:spAutoFit/>
          </a:bodyPr>
          <a:lstStyle/>
          <a:p>
            <a:pPr algn="r">
              <a:defRPr/>
            </a:pPr>
            <a:r>
              <a:rPr lang="zh-CN" sz="3200" b="1" dirty="0">
                <a:solidFill>
                  <a:schemeClr val="bg1"/>
                </a:solidFill>
                <a:latin typeface="微软雅黑" panose="020B0503020204020204" pitchFamily="34" charset="-122"/>
                <a:ea typeface="微软雅黑" panose="020B0503020204020204" pitchFamily="34" charset="-122"/>
              </a:rPr>
              <a:t>目录</a:t>
            </a:r>
          </a:p>
        </p:txBody>
      </p:sp>
      <p:grpSp>
        <p:nvGrpSpPr>
          <p:cNvPr id="25" name="组合 24"/>
          <p:cNvGrpSpPr/>
          <p:nvPr/>
        </p:nvGrpSpPr>
        <p:grpSpPr>
          <a:xfrm>
            <a:off x="6045835" y="920115"/>
            <a:ext cx="3744595" cy="481965"/>
            <a:chOff x="6315199" y="2492728"/>
            <a:chExt cx="3744416" cy="511504"/>
          </a:xfrm>
        </p:grpSpPr>
        <p:sp>
          <p:nvSpPr>
            <p:cNvPr id="26" name="圆角矩形 25"/>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7" name="矩形 26"/>
            <p:cNvSpPr/>
            <p:nvPr/>
          </p:nvSpPr>
          <p:spPr>
            <a:xfrm>
              <a:off x="6619637" y="2538258"/>
              <a:ext cx="2653074" cy="455569"/>
            </a:xfrm>
            <a:prstGeom prst="rect">
              <a:avLst/>
            </a:prstGeom>
          </p:spPr>
          <p:txBody>
            <a:bodyPr wrap="square" lIns="121960" tIns="60980" rIns="121960" bIns="60980">
              <a:spAutoFit/>
            </a:bodyPr>
            <a:lstStyle/>
            <a:p>
              <a:pPr>
                <a:defRPr/>
              </a:pPr>
              <a:r>
                <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引言</a:t>
              </a:r>
            </a:p>
          </p:txBody>
        </p:sp>
      </p:grpSp>
      <p:grpSp>
        <p:nvGrpSpPr>
          <p:cNvPr id="54" name="组合 53"/>
          <p:cNvGrpSpPr/>
          <p:nvPr/>
        </p:nvGrpSpPr>
        <p:grpSpPr>
          <a:xfrm>
            <a:off x="5087094" y="117426"/>
            <a:ext cx="3744416" cy="511504"/>
            <a:chOff x="6315199" y="2492728"/>
            <a:chExt cx="3744416" cy="511504"/>
          </a:xfrm>
        </p:grpSpPr>
        <p:sp>
          <p:nvSpPr>
            <p:cNvPr id="55" name="圆角矩形 54"/>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6" name="矩形 55"/>
            <p:cNvSpPr/>
            <p:nvPr/>
          </p:nvSpPr>
          <p:spPr>
            <a:xfrm>
              <a:off x="6681843" y="2493011"/>
              <a:ext cx="2653074" cy="429260"/>
            </a:xfrm>
            <a:prstGeom prst="rect">
              <a:avLst/>
            </a:prstGeom>
          </p:spPr>
          <p:txBody>
            <a:bodyPr wrap="square" lIns="121960" tIns="60980" rIns="121960" bIns="60980">
              <a:spAutoFit/>
            </a:bodyPr>
            <a:lstStyle/>
            <a:p>
              <a:pPr algn="ct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目录</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 name="圆角矩形 1"/>
          <p:cNvSpPr/>
          <p:nvPr/>
        </p:nvSpPr>
        <p:spPr>
          <a:xfrm>
            <a:off x="5172710" y="1575435"/>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sz="2400" dirty="0">
                <a:latin typeface="+mj-lt"/>
                <a:ea typeface="Arial Unicode MS" panose="020B0604020202020204" pitchFamily="34" charset="-122"/>
                <a:cs typeface="Arial Unicode MS" panose="020B0604020202020204" pitchFamily="34" charset="-122"/>
              </a:rPr>
              <a:t>2</a:t>
            </a:r>
            <a:endParaRPr lang="en-US" sz="3200" dirty="0">
              <a:latin typeface="+mj-lt"/>
              <a:ea typeface="Arial Unicode MS" panose="020B0604020202020204" pitchFamily="34" charset="-122"/>
              <a:cs typeface="Arial Unicode MS" panose="020B0604020202020204" pitchFamily="34" charset="-122"/>
            </a:endParaRPr>
          </a:p>
        </p:txBody>
      </p:sp>
      <p:grpSp>
        <p:nvGrpSpPr>
          <p:cNvPr id="3" name="组合 2"/>
          <p:cNvGrpSpPr/>
          <p:nvPr/>
        </p:nvGrpSpPr>
        <p:grpSpPr>
          <a:xfrm>
            <a:off x="6054090" y="1575435"/>
            <a:ext cx="3744595" cy="481965"/>
            <a:chOff x="6315199" y="2492728"/>
            <a:chExt cx="3744416" cy="511504"/>
          </a:xfrm>
        </p:grpSpPr>
        <p:sp>
          <p:nvSpPr>
            <p:cNvPr id="4" name="圆角矩形 3"/>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 name="矩形 4"/>
            <p:cNvSpPr/>
            <p:nvPr/>
          </p:nvSpPr>
          <p:spPr>
            <a:xfrm>
              <a:off x="6619637" y="2538258"/>
              <a:ext cx="2653074" cy="455569"/>
            </a:xfrm>
            <a:prstGeom prst="rect">
              <a:avLst/>
            </a:prstGeom>
          </p:spPr>
          <p:txBody>
            <a:bodyPr wrap="square" lIns="121960" tIns="60980" rIns="121960" bIns="60980">
              <a:spAutoFit/>
            </a:bodyPr>
            <a:lstStyle/>
            <a:p>
              <a:pPr>
                <a:defRPr/>
              </a:pPr>
              <a:r>
                <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用例图</a:t>
              </a:r>
            </a:p>
          </p:txBody>
        </p:sp>
      </p:grpSp>
      <p:sp>
        <p:nvSpPr>
          <p:cNvPr id="6" name="圆角矩形 5"/>
          <p:cNvSpPr/>
          <p:nvPr/>
        </p:nvSpPr>
        <p:spPr>
          <a:xfrm>
            <a:off x="5172710" y="2258060"/>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sz="2400" dirty="0">
                <a:latin typeface="+mj-lt"/>
                <a:ea typeface="Arial Unicode MS" panose="020B0604020202020204" pitchFamily="34" charset="-122"/>
                <a:cs typeface="Arial Unicode MS" panose="020B0604020202020204" pitchFamily="34" charset="-122"/>
              </a:rPr>
              <a:t>3</a:t>
            </a:r>
            <a:endParaRPr lang="en-US" sz="3200" dirty="0">
              <a:latin typeface="+mj-lt"/>
              <a:ea typeface="Arial Unicode MS" panose="020B0604020202020204" pitchFamily="34" charset="-122"/>
              <a:cs typeface="Arial Unicode MS" panose="020B0604020202020204" pitchFamily="34" charset="-122"/>
            </a:endParaRPr>
          </a:p>
        </p:txBody>
      </p:sp>
      <p:grpSp>
        <p:nvGrpSpPr>
          <p:cNvPr id="7" name="组合 6"/>
          <p:cNvGrpSpPr/>
          <p:nvPr/>
        </p:nvGrpSpPr>
        <p:grpSpPr>
          <a:xfrm>
            <a:off x="6054090" y="2258060"/>
            <a:ext cx="3744595" cy="481965"/>
            <a:chOff x="6315199" y="2492728"/>
            <a:chExt cx="3744416" cy="511504"/>
          </a:xfrm>
        </p:grpSpPr>
        <p:sp>
          <p:nvSpPr>
            <p:cNvPr id="8" name="圆角矩形 7"/>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9" name="矩形 8"/>
            <p:cNvSpPr/>
            <p:nvPr/>
          </p:nvSpPr>
          <p:spPr>
            <a:xfrm>
              <a:off x="6619637" y="2538258"/>
              <a:ext cx="2653074" cy="455569"/>
            </a:xfrm>
            <a:prstGeom prst="rect">
              <a:avLst/>
            </a:prstGeom>
          </p:spPr>
          <p:txBody>
            <a:bodyPr wrap="square" lIns="121960" tIns="60980" rIns="121960" bIns="60980">
              <a:spAutoFit/>
            </a:bodyPr>
            <a:lstStyle/>
            <a:p>
              <a:pPr>
                <a:defRPr/>
              </a:pPr>
              <a:r>
                <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类图</a:t>
              </a:r>
            </a:p>
          </p:txBody>
        </p:sp>
      </p:grpSp>
      <p:sp>
        <p:nvSpPr>
          <p:cNvPr id="10" name="圆角矩形 9"/>
          <p:cNvSpPr/>
          <p:nvPr/>
        </p:nvSpPr>
        <p:spPr>
          <a:xfrm>
            <a:off x="5172710" y="2931160"/>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sz="2400" dirty="0">
                <a:latin typeface="+mj-lt"/>
                <a:ea typeface="Arial Unicode MS" panose="020B0604020202020204" pitchFamily="34" charset="-122"/>
                <a:cs typeface="Arial Unicode MS" panose="020B0604020202020204" pitchFamily="34" charset="-122"/>
              </a:rPr>
              <a:t>4</a:t>
            </a:r>
            <a:endParaRPr lang="en-US" sz="3200" dirty="0">
              <a:latin typeface="+mj-lt"/>
              <a:ea typeface="Arial Unicode MS" panose="020B0604020202020204" pitchFamily="34" charset="-122"/>
              <a:cs typeface="Arial Unicode MS" panose="020B0604020202020204" pitchFamily="34" charset="-122"/>
            </a:endParaRPr>
          </a:p>
        </p:txBody>
      </p:sp>
      <p:grpSp>
        <p:nvGrpSpPr>
          <p:cNvPr id="11" name="组合 10"/>
          <p:cNvGrpSpPr/>
          <p:nvPr/>
        </p:nvGrpSpPr>
        <p:grpSpPr>
          <a:xfrm>
            <a:off x="6054090" y="2931160"/>
            <a:ext cx="3744595" cy="481965"/>
            <a:chOff x="6315199" y="2492728"/>
            <a:chExt cx="3744416" cy="511504"/>
          </a:xfrm>
        </p:grpSpPr>
        <p:sp>
          <p:nvSpPr>
            <p:cNvPr id="12" name="圆角矩形 11"/>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13" name="矩形 12"/>
            <p:cNvSpPr/>
            <p:nvPr/>
          </p:nvSpPr>
          <p:spPr>
            <a:xfrm>
              <a:off x="6619637" y="2538258"/>
              <a:ext cx="2653074" cy="455569"/>
            </a:xfrm>
            <a:prstGeom prst="rect">
              <a:avLst/>
            </a:prstGeom>
          </p:spPr>
          <p:txBody>
            <a:bodyPr wrap="square" lIns="121960" tIns="60980" rIns="121960" bIns="60980">
              <a:spAutoFit/>
            </a:bodyPr>
            <a:lstStyle/>
            <a:p>
              <a:pPr>
                <a:defRPr/>
              </a:pPr>
              <a:r>
                <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顺序图</a:t>
              </a:r>
            </a:p>
          </p:txBody>
        </p:sp>
      </p:grpSp>
      <p:sp>
        <p:nvSpPr>
          <p:cNvPr id="14" name="圆角矩形 13"/>
          <p:cNvSpPr/>
          <p:nvPr/>
        </p:nvSpPr>
        <p:spPr>
          <a:xfrm>
            <a:off x="5172710" y="3558540"/>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2400" dirty="0">
                <a:latin typeface="+mj-lt"/>
                <a:ea typeface="Arial Unicode MS" panose="020B0604020202020204" pitchFamily="34" charset="-122"/>
                <a:cs typeface="Arial Unicode MS" panose="020B0604020202020204" pitchFamily="34" charset="-122"/>
              </a:rPr>
              <a:t>5</a:t>
            </a:r>
            <a:endParaRPr lang="zh-CN" altLang="en-US" sz="3200" dirty="0">
              <a:latin typeface="+mj-lt"/>
              <a:ea typeface="Arial Unicode MS" panose="020B0604020202020204" pitchFamily="34" charset="-122"/>
              <a:cs typeface="Arial Unicode MS" panose="020B0604020202020204" pitchFamily="34" charset="-122"/>
            </a:endParaRPr>
          </a:p>
        </p:txBody>
      </p:sp>
      <p:grpSp>
        <p:nvGrpSpPr>
          <p:cNvPr id="15" name="组合 14"/>
          <p:cNvGrpSpPr/>
          <p:nvPr/>
        </p:nvGrpSpPr>
        <p:grpSpPr>
          <a:xfrm>
            <a:off x="6054090" y="3558540"/>
            <a:ext cx="3744595" cy="481965"/>
            <a:chOff x="6315199" y="2492728"/>
            <a:chExt cx="3744416" cy="511504"/>
          </a:xfrm>
        </p:grpSpPr>
        <p:sp>
          <p:nvSpPr>
            <p:cNvPr id="17" name="圆角矩形 16"/>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18" name="矩形 17"/>
            <p:cNvSpPr/>
            <p:nvPr/>
          </p:nvSpPr>
          <p:spPr>
            <a:xfrm>
              <a:off x="6619637" y="2538258"/>
              <a:ext cx="2653074" cy="455569"/>
            </a:xfrm>
            <a:prstGeom prst="rect">
              <a:avLst/>
            </a:prstGeom>
          </p:spPr>
          <p:txBody>
            <a:bodyPr wrap="square" lIns="121960" tIns="60980" rIns="121960" bIns="60980">
              <a:spAutoFit/>
            </a:bodyPr>
            <a:lstStyle/>
            <a:p>
              <a:pPr>
                <a:defRPr/>
              </a:pPr>
              <a:r>
                <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状态机图</a:t>
              </a:r>
            </a:p>
          </p:txBody>
        </p:sp>
      </p:grpSp>
      <p:sp>
        <p:nvSpPr>
          <p:cNvPr id="19" name="圆角矩形 18"/>
          <p:cNvSpPr/>
          <p:nvPr/>
        </p:nvSpPr>
        <p:spPr>
          <a:xfrm>
            <a:off x="5172710" y="4208780"/>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sz="2400" dirty="0">
                <a:latin typeface="+mj-lt"/>
                <a:ea typeface="Arial Unicode MS" panose="020B0604020202020204" pitchFamily="34" charset="-122"/>
                <a:cs typeface="Arial Unicode MS" panose="020B0604020202020204" pitchFamily="34" charset="-122"/>
              </a:rPr>
              <a:t>6</a:t>
            </a:r>
            <a:endParaRPr lang="en-US" sz="3200" dirty="0">
              <a:latin typeface="+mj-lt"/>
              <a:ea typeface="Arial Unicode MS" panose="020B0604020202020204" pitchFamily="34" charset="-122"/>
              <a:cs typeface="Arial Unicode MS" panose="020B0604020202020204" pitchFamily="34" charset="-122"/>
            </a:endParaRPr>
          </a:p>
        </p:txBody>
      </p:sp>
      <p:grpSp>
        <p:nvGrpSpPr>
          <p:cNvPr id="20" name="组合 19"/>
          <p:cNvGrpSpPr/>
          <p:nvPr/>
        </p:nvGrpSpPr>
        <p:grpSpPr>
          <a:xfrm>
            <a:off x="6054090" y="4208780"/>
            <a:ext cx="3744595" cy="481965"/>
            <a:chOff x="6315199" y="2492728"/>
            <a:chExt cx="3744416" cy="511504"/>
          </a:xfrm>
        </p:grpSpPr>
        <p:sp>
          <p:nvSpPr>
            <p:cNvPr id="21" name="圆角矩形 20"/>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2" name="矩形 21"/>
            <p:cNvSpPr/>
            <p:nvPr/>
          </p:nvSpPr>
          <p:spPr>
            <a:xfrm>
              <a:off x="6619637" y="2538258"/>
              <a:ext cx="2653074" cy="455569"/>
            </a:xfrm>
            <a:prstGeom prst="rect">
              <a:avLst/>
            </a:prstGeom>
          </p:spPr>
          <p:txBody>
            <a:bodyPr wrap="square" lIns="121960" tIns="60980" rIns="121960" bIns="60980">
              <a:spAutoFit/>
            </a:bodyPr>
            <a:lstStyle/>
            <a:p>
              <a:pPr>
                <a:defRPr/>
              </a:pPr>
              <a:r>
                <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通信图</a:t>
              </a:r>
            </a:p>
          </p:txBody>
        </p:sp>
      </p:grpSp>
      <p:sp>
        <p:nvSpPr>
          <p:cNvPr id="23" name="圆角矩形 22"/>
          <p:cNvSpPr/>
          <p:nvPr/>
        </p:nvSpPr>
        <p:spPr>
          <a:xfrm>
            <a:off x="5164455" y="4944110"/>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2400" dirty="0">
                <a:latin typeface="+mj-lt"/>
                <a:ea typeface="Arial Unicode MS" panose="020B0604020202020204" pitchFamily="34" charset="-122"/>
                <a:cs typeface="Arial Unicode MS" panose="020B0604020202020204" pitchFamily="34" charset="-122"/>
              </a:rPr>
              <a:t>7</a:t>
            </a:r>
            <a:endParaRPr lang="zh-CN" altLang="en-US" sz="3200" dirty="0">
              <a:latin typeface="+mj-lt"/>
              <a:ea typeface="Arial Unicode MS" panose="020B0604020202020204" pitchFamily="34" charset="-122"/>
              <a:cs typeface="Arial Unicode MS" panose="020B0604020202020204" pitchFamily="34" charset="-122"/>
            </a:endParaRPr>
          </a:p>
        </p:txBody>
      </p:sp>
      <p:grpSp>
        <p:nvGrpSpPr>
          <p:cNvPr id="24" name="组合 23"/>
          <p:cNvGrpSpPr/>
          <p:nvPr/>
        </p:nvGrpSpPr>
        <p:grpSpPr>
          <a:xfrm>
            <a:off x="6045835" y="4944110"/>
            <a:ext cx="3744595" cy="481965"/>
            <a:chOff x="6315199" y="2492728"/>
            <a:chExt cx="3744416" cy="511504"/>
          </a:xfrm>
        </p:grpSpPr>
        <p:sp>
          <p:nvSpPr>
            <p:cNvPr id="28" name="圆角矩形 27"/>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9" name="矩形 28"/>
            <p:cNvSpPr/>
            <p:nvPr/>
          </p:nvSpPr>
          <p:spPr>
            <a:xfrm>
              <a:off x="6619637" y="2538258"/>
              <a:ext cx="2653074" cy="455569"/>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组件图</a:t>
              </a:r>
              <a:r>
                <a:rPr lang="en-US" alt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&amp;</a:t>
              </a:r>
              <a:r>
                <a:rPr 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部署图</a:t>
              </a:r>
              <a:endPar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0" name="圆角矩形 29"/>
          <p:cNvSpPr/>
          <p:nvPr/>
        </p:nvSpPr>
        <p:spPr>
          <a:xfrm>
            <a:off x="5164455" y="5602605"/>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2400" dirty="0">
                <a:latin typeface="+mj-lt"/>
                <a:ea typeface="Arial Unicode MS" panose="020B0604020202020204" pitchFamily="34" charset="-122"/>
                <a:cs typeface="Arial Unicode MS" panose="020B0604020202020204" pitchFamily="34" charset="-122"/>
              </a:rPr>
              <a:t>8</a:t>
            </a:r>
            <a:endParaRPr lang="zh-CN" altLang="en-US" sz="3200" dirty="0">
              <a:latin typeface="+mj-lt"/>
              <a:ea typeface="Arial Unicode MS" panose="020B0604020202020204" pitchFamily="34" charset="-122"/>
              <a:cs typeface="Arial Unicode MS" panose="020B0604020202020204" pitchFamily="34" charset="-122"/>
            </a:endParaRPr>
          </a:p>
        </p:txBody>
      </p:sp>
      <p:grpSp>
        <p:nvGrpSpPr>
          <p:cNvPr id="31" name="组合 30"/>
          <p:cNvGrpSpPr/>
          <p:nvPr/>
        </p:nvGrpSpPr>
        <p:grpSpPr>
          <a:xfrm>
            <a:off x="6045835" y="5602605"/>
            <a:ext cx="3744595" cy="481965"/>
            <a:chOff x="6315199" y="2492728"/>
            <a:chExt cx="3744416" cy="511504"/>
          </a:xfrm>
        </p:grpSpPr>
        <p:sp>
          <p:nvSpPr>
            <p:cNvPr id="32" name="圆角矩形 31"/>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33" name="矩形 32"/>
            <p:cNvSpPr/>
            <p:nvPr/>
          </p:nvSpPr>
          <p:spPr>
            <a:xfrm>
              <a:off x="6619637" y="2538258"/>
              <a:ext cx="2653074" cy="455569"/>
            </a:xfrm>
            <a:prstGeom prst="rect">
              <a:avLst/>
            </a:prstGeom>
          </p:spPr>
          <p:txBody>
            <a:bodyPr wrap="square" lIns="121960" tIns="60980" rIns="121960" bIns="60980">
              <a:spAutoFit/>
            </a:bodyPr>
            <a:lstStyle/>
            <a:p>
              <a:pPr>
                <a:defRPr/>
              </a:pPr>
              <a:r>
                <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参考资料</a:t>
              </a:r>
            </a:p>
          </p:txBody>
        </p:sp>
      </p:grpSp>
      <p:sp>
        <p:nvSpPr>
          <p:cNvPr id="34" name="圆角矩形 33"/>
          <p:cNvSpPr/>
          <p:nvPr/>
        </p:nvSpPr>
        <p:spPr>
          <a:xfrm>
            <a:off x="5172710" y="6260465"/>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2400" dirty="0">
                <a:latin typeface="+mj-lt"/>
                <a:ea typeface="Arial Unicode MS" panose="020B0604020202020204" pitchFamily="34" charset="-122"/>
                <a:cs typeface="Arial Unicode MS" panose="020B0604020202020204" pitchFamily="34" charset="-122"/>
              </a:rPr>
              <a:t>9</a:t>
            </a:r>
            <a:endParaRPr lang="zh-CN" altLang="en-US" sz="3200" dirty="0">
              <a:latin typeface="+mj-lt"/>
              <a:ea typeface="Arial Unicode MS" panose="020B0604020202020204" pitchFamily="34" charset="-122"/>
              <a:cs typeface="Arial Unicode MS" panose="020B0604020202020204" pitchFamily="34" charset="-122"/>
            </a:endParaRPr>
          </a:p>
        </p:txBody>
      </p:sp>
      <p:grpSp>
        <p:nvGrpSpPr>
          <p:cNvPr id="35" name="组合 34"/>
          <p:cNvGrpSpPr/>
          <p:nvPr/>
        </p:nvGrpSpPr>
        <p:grpSpPr>
          <a:xfrm>
            <a:off x="6054090" y="6260465"/>
            <a:ext cx="3744595" cy="481965"/>
            <a:chOff x="6315199" y="2492728"/>
            <a:chExt cx="3744416" cy="511504"/>
          </a:xfrm>
        </p:grpSpPr>
        <p:sp>
          <p:nvSpPr>
            <p:cNvPr id="38" name="圆角矩形 37"/>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40" name="矩形 39"/>
            <p:cNvSpPr/>
            <p:nvPr/>
          </p:nvSpPr>
          <p:spPr>
            <a:xfrm>
              <a:off x="6619637" y="2538258"/>
              <a:ext cx="2653074" cy="455569"/>
            </a:xfrm>
            <a:prstGeom prst="rect">
              <a:avLst/>
            </a:prstGeom>
          </p:spPr>
          <p:txBody>
            <a:bodyPr wrap="square" lIns="121960" tIns="60980" rIns="121960" bIns="60980">
              <a:spAutoFit/>
            </a:bodyPr>
            <a:lstStyle/>
            <a:p>
              <a:pPr>
                <a:defRPr/>
              </a:pPr>
              <a:r>
                <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分工与绩效</a:t>
              </a:r>
            </a:p>
          </p:txBody>
        </p:sp>
      </p:grpSp>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par>
                          <p:cTn id="16" fill="hold">
                            <p:stCondLst>
                              <p:cond delay="850"/>
                            </p:stCondLst>
                            <p:childTnLst>
                              <p:par>
                                <p:cTn id="17" presetID="10" presetClass="entr" presetSubtype="0"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1000"/>
                                        <p:tgtEl>
                                          <p:spTgt spid="16"/>
                                        </p:tgtEl>
                                      </p:cBhvr>
                                    </p:animEffect>
                                  </p:childTnLst>
                                </p:cTn>
                              </p:par>
                              <p:par>
                                <p:cTn id="20" presetID="56" presetClass="path" presetSubtype="0" accel="50000" decel="50000" fill="hold" grpId="1" nodeType="withEffect">
                                  <p:stCondLst>
                                    <p:cond delay="0"/>
                                  </p:stCondLst>
                                  <p:childTnLst>
                                    <p:animMotion origin="layout" path="M -0.03737 0.04121 L -6.25E-7 -3.33333E-6 " pathEditMode="relative" rAng="0" ptsTypes="AA">
                                      <p:cBhvr>
                                        <p:cTn id="21" dur="700" fill="hold"/>
                                        <p:tgtEl>
                                          <p:spTgt spid="16"/>
                                        </p:tgtEl>
                                        <p:attrNameLst>
                                          <p:attrName>ppt_x</p:attrName>
                                          <p:attrName>ppt_y</p:attrName>
                                        </p:attrNameLst>
                                      </p:cBhvr>
                                      <p:rCtr x="1862" y="-2060"/>
                                    </p:animMotion>
                                  </p:childTnLst>
                                </p:cTn>
                              </p:par>
                            </p:childTnLst>
                          </p:cTn>
                        </p:par>
                        <p:par>
                          <p:cTn id="22" fill="hold">
                            <p:stCondLst>
                              <p:cond delay="1850"/>
                            </p:stCondLst>
                            <p:childTnLst>
                              <p:par>
                                <p:cTn id="23" presetID="26" presetClass="emph" presetSubtype="0" fill="hold" grpId="2" nodeType="afterEffect">
                                  <p:stCondLst>
                                    <p:cond delay="0"/>
                                  </p:stCondLst>
                                  <p:childTnLst>
                                    <p:animEffect transition="out" filter="fade">
                                      <p:cBhvr>
                                        <p:cTn id="24" dur="500" tmFilter="0, 0; .2, .5; .8, .5; 1, 0"/>
                                        <p:tgtEl>
                                          <p:spTgt spid="16"/>
                                        </p:tgtEl>
                                      </p:cBhvr>
                                    </p:animEffect>
                                    <p:animScale>
                                      <p:cBhvr>
                                        <p:cTn id="25" dur="250" autoRev="1" fill="hold"/>
                                        <p:tgtEl>
                                          <p:spTgt spid="16"/>
                                        </p:tgtEl>
                                      </p:cBhvr>
                                      <p:by x="105000" y="105000"/>
                                    </p:animScale>
                                  </p:childTnLst>
                                </p:cTn>
                              </p:par>
                              <p:par>
                                <p:cTn id="26" presetID="22" presetClass="entr" presetSubtype="8" fill="hold" nodeType="withEffect">
                                  <p:stCondLst>
                                    <p:cond delay="500"/>
                                  </p:stCondLst>
                                  <p:childTnLst>
                                    <p:set>
                                      <p:cBhvr>
                                        <p:cTn id="27" dur="1" fill="hold">
                                          <p:stCondLst>
                                            <p:cond delay="0"/>
                                          </p:stCondLst>
                                        </p:cTn>
                                        <p:tgtEl>
                                          <p:spTgt spid="25"/>
                                        </p:tgtEl>
                                        <p:attrNameLst>
                                          <p:attrName>style.visibility</p:attrName>
                                        </p:attrNameLst>
                                      </p:cBhvr>
                                      <p:to>
                                        <p:strVal val="visible"/>
                                      </p:to>
                                    </p:set>
                                    <p:animEffect transition="in" filter="wipe(left)">
                                      <p:cBhvr>
                                        <p:cTn id="28" dur="500"/>
                                        <p:tgtEl>
                                          <p:spTgt spid="25"/>
                                        </p:tgtEl>
                                      </p:cBhvr>
                                    </p:animEffect>
                                  </p:childTnLst>
                                </p:cTn>
                              </p:par>
                              <p:par>
                                <p:cTn id="29" presetID="22" presetClass="entr" presetSubtype="8" fill="hold" nodeType="withEffect">
                                  <p:stCondLst>
                                    <p:cond delay="500"/>
                                  </p:stCondLst>
                                  <p:childTnLst>
                                    <p:set>
                                      <p:cBhvr>
                                        <p:cTn id="30" dur="1" fill="hold">
                                          <p:stCondLst>
                                            <p:cond delay="0"/>
                                          </p:stCondLst>
                                        </p:cTn>
                                        <p:tgtEl>
                                          <p:spTgt spid="54"/>
                                        </p:tgtEl>
                                        <p:attrNameLst>
                                          <p:attrName>style.visibility</p:attrName>
                                        </p:attrNameLst>
                                      </p:cBhvr>
                                      <p:to>
                                        <p:strVal val="visible"/>
                                      </p:to>
                                    </p:set>
                                    <p:animEffect transition="in" filter="wipe(left)">
                                      <p:cBhvr>
                                        <p:cTn id="31" dur="500"/>
                                        <p:tgtEl>
                                          <p:spTgt spid="54"/>
                                        </p:tgtEl>
                                      </p:cBhvr>
                                    </p:animEffect>
                                  </p:childTnLst>
                                </p:cTn>
                              </p:par>
                            </p:childTnLst>
                          </p:cTn>
                        </p:par>
                        <p:par>
                          <p:cTn id="32" fill="hold">
                            <p:stCondLst>
                              <p:cond delay="2350"/>
                            </p:stCondLst>
                            <p:childTnLst>
                              <p:par>
                                <p:cTn id="33" presetID="10" presetClass="entr" presetSubtype="0" fill="hold" grpId="0" nodeType="after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1000"/>
                                        <p:tgtEl>
                                          <p:spTgt spid="2"/>
                                        </p:tgtEl>
                                      </p:cBhvr>
                                    </p:animEffect>
                                  </p:childTnLst>
                                </p:cTn>
                              </p:par>
                              <p:par>
                                <p:cTn id="36" presetID="56" presetClass="path" presetSubtype="0" accel="50000" decel="50000" fill="hold" grpId="1" nodeType="withEffect">
                                  <p:stCondLst>
                                    <p:cond delay="0"/>
                                  </p:stCondLst>
                                  <p:childTnLst>
                                    <p:animMotion origin="layout" path="M -0.03737 0.04121 L -6.25E-7 -3.33333E-6 " pathEditMode="relative" rAng="0" ptsTypes="AA">
                                      <p:cBhvr>
                                        <p:cTn id="37" dur="700" fill="hold"/>
                                        <p:tgtEl>
                                          <p:spTgt spid="2"/>
                                        </p:tgtEl>
                                        <p:attrNameLst>
                                          <p:attrName>ppt_x</p:attrName>
                                          <p:attrName>ppt_y</p:attrName>
                                        </p:attrNameLst>
                                      </p:cBhvr>
                                      <p:rCtr x="1862" y="-2060"/>
                                    </p:animMotion>
                                  </p:childTnLst>
                                </p:cTn>
                              </p:par>
                            </p:childTnLst>
                          </p:cTn>
                        </p:par>
                        <p:par>
                          <p:cTn id="38" fill="hold">
                            <p:stCondLst>
                              <p:cond delay="3350"/>
                            </p:stCondLst>
                            <p:childTnLst>
                              <p:par>
                                <p:cTn id="39" presetID="26" presetClass="emph" presetSubtype="0" fill="hold" grpId="2" nodeType="afterEffect">
                                  <p:stCondLst>
                                    <p:cond delay="0"/>
                                  </p:stCondLst>
                                  <p:childTnLst>
                                    <p:animEffect transition="out" filter="fade">
                                      <p:cBhvr>
                                        <p:cTn id="40" dur="500" tmFilter="0, 0; .2, .5; .8, .5; 1, 0"/>
                                        <p:tgtEl>
                                          <p:spTgt spid="2"/>
                                        </p:tgtEl>
                                      </p:cBhvr>
                                    </p:animEffect>
                                    <p:animScale>
                                      <p:cBhvr>
                                        <p:cTn id="41" dur="250" autoRev="1" fill="hold"/>
                                        <p:tgtEl>
                                          <p:spTgt spid="2"/>
                                        </p:tgtEl>
                                      </p:cBhvr>
                                      <p:by x="105000" y="105000"/>
                                    </p:animScale>
                                  </p:childTnLst>
                                </p:cTn>
                              </p:par>
                              <p:par>
                                <p:cTn id="42" presetID="22" presetClass="entr" presetSubtype="8" fill="hold" nodeType="withEffect">
                                  <p:stCondLst>
                                    <p:cond delay="500"/>
                                  </p:stCondLst>
                                  <p:childTnLst>
                                    <p:set>
                                      <p:cBhvr>
                                        <p:cTn id="43" dur="1" fill="hold">
                                          <p:stCondLst>
                                            <p:cond delay="0"/>
                                          </p:stCondLst>
                                        </p:cTn>
                                        <p:tgtEl>
                                          <p:spTgt spid="3"/>
                                        </p:tgtEl>
                                        <p:attrNameLst>
                                          <p:attrName>style.visibility</p:attrName>
                                        </p:attrNameLst>
                                      </p:cBhvr>
                                      <p:to>
                                        <p:strVal val="visible"/>
                                      </p:to>
                                    </p:set>
                                    <p:animEffect transition="in" filter="wipe(left)">
                                      <p:cBhvr>
                                        <p:cTn id="44" dur="500"/>
                                        <p:tgtEl>
                                          <p:spTgt spid="3"/>
                                        </p:tgtEl>
                                      </p:cBhvr>
                                    </p:animEffect>
                                  </p:childTnLst>
                                </p:cTn>
                              </p:par>
                            </p:childTnLst>
                          </p:cTn>
                        </p:par>
                        <p:par>
                          <p:cTn id="45" fill="hold">
                            <p:stCondLst>
                              <p:cond delay="3850"/>
                            </p:stCondLst>
                            <p:childTnLst>
                              <p:par>
                                <p:cTn id="46" presetID="10" presetClass="entr" presetSubtype="0" fill="hold" grpId="0" nodeType="after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fade">
                                      <p:cBhvr>
                                        <p:cTn id="48" dur="1000"/>
                                        <p:tgtEl>
                                          <p:spTgt spid="6"/>
                                        </p:tgtEl>
                                      </p:cBhvr>
                                    </p:animEffect>
                                  </p:childTnLst>
                                </p:cTn>
                              </p:par>
                              <p:par>
                                <p:cTn id="49" presetID="56" presetClass="path" presetSubtype="0" accel="50000" decel="50000" fill="hold" grpId="1" nodeType="withEffect">
                                  <p:stCondLst>
                                    <p:cond delay="0"/>
                                  </p:stCondLst>
                                  <p:childTnLst>
                                    <p:animMotion origin="layout" path="M -0.03737 0.04121 L -6.25E-7 -3.33333E-6 " pathEditMode="relative" rAng="0" ptsTypes="AA">
                                      <p:cBhvr>
                                        <p:cTn id="50" dur="700" fill="hold"/>
                                        <p:tgtEl>
                                          <p:spTgt spid="6"/>
                                        </p:tgtEl>
                                        <p:attrNameLst>
                                          <p:attrName>ppt_x</p:attrName>
                                          <p:attrName>ppt_y</p:attrName>
                                        </p:attrNameLst>
                                      </p:cBhvr>
                                      <p:rCtr x="1862" y="-2060"/>
                                    </p:animMotion>
                                  </p:childTnLst>
                                </p:cTn>
                              </p:par>
                            </p:childTnLst>
                          </p:cTn>
                        </p:par>
                        <p:par>
                          <p:cTn id="51" fill="hold">
                            <p:stCondLst>
                              <p:cond delay="4850"/>
                            </p:stCondLst>
                            <p:childTnLst>
                              <p:par>
                                <p:cTn id="52" presetID="26" presetClass="emph" presetSubtype="0" fill="hold" grpId="2" nodeType="afterEffect">
                                  <p:stCondLst>
                                    <p:cond delay="0"/>
                                  </p:stCondLst>
                                  <p:childTnLst>
                                    <p:animEffect transition="out" filter="fade">
                                      <p:cBhvr>
                                        <p:cTn id="53" dur="500" tmFilter="0, 0; .2, .5; .8, .5; 1, 0"/>
                                        <p:tgtEl>
                                          <p:spTgt spid="6"/>
                                        </p:tgtEl>
                                      </p:cBhvr>
                                    </p:animEffect>
                                    <p:animScale>
                                      <p:cBhvr>
                                        <p:cTn id="54" dur="250" autoRev="1" fill="hold"/>
                                        <p:tgtEl>
                                          <p:spTgt spid="6"/>
                                        </p:tgtEl>
                                      </p:cBhvr>
                                      <p:by x="105000" y="105000"/>
                                    </p:animScale>
                                  </p:childTnLst>
                                </p:cTn>
                              </p:par>
                              <p:par>
                                <p:cTn id="55" presetID="22" presetClass="entr" presetSubtype="8" fill="hold" nodeType="withEffect">
                                  <p:stCondLst>
                                    <p:cond delay="500"/>
                                  </p:stCondLst>
                                  <p:childTnLst>
                                    <p:set>
                                      <p:cBhvr>
                                        <p:cTn id="56" dur="1" fill="hold">
                                          <p:stCondLst>
                                            <p:cond delay="0"/>
                                          </p:stCondLst>
                                        </p:cTn>
                                        <p:tgtEl>
                                          <p:spTgt spid="7"/>
                                        </p:tgtEl>
                                        <p:attrNameLst>
                                          <p:attrName>style.visibility</p:attrName>
                                        </p:attrNameLst>
                                      </p:cBhvr>
                                      <p:to>
                                        <p:strVal val="visible"/>
                                      </p:to>
                                    </p:set>
                                    <p:animEffect transition="in" filter="wipe(left)">
                                      <p:cBhvr>
                                        <p:cTn id="57" dur="500"/>
                                        <p:tgtEl>
                                          <p:spTgt spid="7"/>
                                        </p:tgtEl>
                                      </p:cBhvr>
                                    </p:animEffect>
                                  </p:childTnLst>
                                </p:cTn>
                              </p:par>
                            </p:childTnLst>
                          </p:cTn>
                        </p:par>
                        <p:par>
                          <p:cTn id="58" fill="hold">
                            <p:stCondLst>
                              <p:cond delay="5350"/>
                            </p:stCondLst>
                            <p:childTnLst>
                              <p:par>
                                <p:cTn id="59" presetID="10" presetClass="entr" presetSubtype="0" fill="hold" grpId="0" nodeType="afterEffect">
                                  <p:stCondLst>
                                    <p:cond delay="0"/>
                                  </p:stCondLst>
                                  <p:childTnLst>
                                    <p:set>
                                      <p:cBhvr>
                                        <p:cTn id="60" dur="1" fill="hold">
                                          <p:stCondLst>
                                            <p:cond delay="0"/>
                                          </p:stCondLst>
                                        </p:cTn>
                                        <p:tgtEl>
                                          <p:spTgt spid="10"/>
                                        </p:tgtEl>
                                        <p:attrNameLst>
                                          <p:attrName>style.visibility</p:attrName>
                                        </p:attrNameLst>
                                      </p:cBhvr>
                                      <p:to>
                                        <p:strVal val="visible"/>
                                      </p:to>
                                    </p:set>
                                    <p:animEffect transition="in" filter="fade">
                                      <p:cBhvr>
                                        <p:cTn id="61" dur="1000"/>
                                        <p:tgtEl>
                                          <p:spTgt spid="10"/>
                                        </p:tgtEl>
                                      </p:cBhvr>
                                    </p:animEffect>
                                  </p:childTnLst>
                                </p:cTn>
                              </p:par>
                              <p:par>
                                <p:cTn id="62" presetID="56" presetClass="path" presetSubtype="0" accel="50000" decel="50000" fill="hold" grpId="1" nodeType="withEffect">
                                  <p:stCondLst>
                                    <p:cond delay="0"/>
                                  </p:stCondLst>
                                  <p:childTnLst>
                                    <p:animMotion origin="layout" path="M -0.03737 0.04121 L -6.25E-7 -3.33333E-6 " pathEditMode="relative" rAng="0" ptsTypes="AA">
                                      <p:cBhvr>
                                        <p:cTn id="63" dur="700" fill="hold"/>
                                        <p:tgtEl>
                                          <p:spTgt spid="10"/>
                                        </p:tgtEl>
                                        <p:attrNameLst>
                                          <p:attrName>ppt_x</p:attrName>
                                          <p:attrName>ppt_y</p:attrName>
                                        </p:attrNameLst>
                                      </p:cBhvr>
                                      <p:rCtr x="1862" y="-2060"/>
                                    </p:animMotion>
                                  </p:childTnLst>
                                </p:cTn>
                              </p:par>
                            </p:childTnLst>
                          </p:cTn>
                        </p:par>
                        <p:par>
                          <p:cTn id="64" fill="hold">
                            <p:stCondLst>
                              <p:cond delay="6350"/>
                            </p:stCondLst>
                            <p:childTnLst>
                              <p:par>
                                <p:cTn id="65" presetID="26" presetClass="emph" presetSubtype="0" fill="hold" grpId="2" nodeType="afterEffect">
                                  <p:stCondLst>
                                    <p:cond delay="0"/>
                                  </p:stCondLst>
                                  <p:childTnLst>
                                    <p:animEffect transition="out" filter="fade">
                                      <p:cBhvr>
                                        <p:cTn id="66" dur="500" tmFilter="0, 0; .2, .5; .8, .5; 1, 0"/>
                                        <p:tgtEl>
                                          <p:spTgt spid="10"/>
                                        </p:tgtEl>
                                      </p:cBhvr>
                                    </p:animEffect>
                                    <p:animScale>
                                      <p:cBhvr>
                                        <p:cTn id="67" dur="250" autoRev="1" fill="hold"/>
                                        <p:tgtEl>
                                          <p:spTgt spid="10"/>
                                        </p:tgtEl>
                                      </p:cBhvr>
                                      <p:by x="105000" y="105000"/>
                                    </p:animScale>
                                  </p:childTnLst>
                                </p:cTn>
                              </p:par>
                              <p:par>
                                <p:cTn id="68" presetID="22" presetClass="entr" presetSubtype="8" fill="hold" nodeType="withEffect">
                                  <p:stCondLst>
                                    <p:cond delay="500"/>
                                  </p:stCondLst>
                                  <p:childTnLst>
                                    <p:set>
                                      <p:cBhvr>
                                        <p:cTn id="69" dur="1" fill="hold">
                                          <p:stCondLst>
                                            <p:cond delay="0"/>
                                          </p:stCondLst>
                                        </p:cTn>
                                        <p:tgtEl>
                                          <p:spTgt spid="11"/>
                                        </p:tgtEl>
                                        <p:attrNameLst>
                                          <p:attrName>style.visibility</p:attrName>
                                        </p:attrNameLst>
                                      </p:cBhvr>
                                      <p:to>
                                        <p:strVal val="visible"/>
                                      </p:to>
                                    </p:set>
                                    <p:animEffect transition="in" filter="wipe(left)">
                                      <p:cBhvr>
                                        <p:cTn id="70" dur="500"/>
                                        <p:tgtEl>
                                          <p:spTgt spid="11"/>
                                        </p:tgtEl>
                                      </p:cBhvr>
                                    </p:animEffect>
                                  </p:childTnLst>
                                </p:cTn>
                              </p:par>
                            </p:childTnLst>
                          </p:cTn>
                        </p:par>
                        <p:par>
                          <p:cTn id="71" fill="hold">
                            <p:stCondLst>
                              <p:cond delay="6850"/>
                            </p:stCondLst>
                            <p:childTnLst>
                              <p:par>
                                <p:cTn id="72" presetID="10" presetClass="entr" presetSubtype="0" fill="hold" grpId="0" nodeType="afterEffect">
                                  <p:stCondLst>
                                    <p:cond delay="0"/>
                                  </p:stCondLst>
                                  <p:childTnLst>
                                    <p:set>
                                      <p:cBhvr>
                                        <p:cTn id="73" dur="1" fill="hold">
                                          <p:stCondLst>
                                            <p:cond delay="0"/>
                                          </p:stCondLst>
                                        </p:cTn>
                                        <p:tgtEl>
                                          <p:spTgt spid="14"/>
                                        </p:tgtEl>
                                        <p:attrNameLst>
                                          <p:attrName>style.visibility</p:attrName>
                                        </p:attrNameLst>
                                      </p:cBhvr>
                                      <p:to>
                                        <p:strVal val="visible"/>
                                      </p:to>
                                    </p:set>
                                    <p:animEffect transition="in" filter="fade">
                                      <p:cBhvr>
                                        <p:cTn id="74" dur="1000"/>
                                        <p:tgtEl>
                                          <p:spTgt spid="14"/>
                                        </p:tgtEl>
                                      </p:cBhvr>
                                    </p:animEffect>
                                  </p:childTnLst>
                                </p:cTn>
                              </p:par>
                              <p:par>
                                <p:cTn id="75" presetID="56" presetClass="path" presetSubtype="0" accel="50000" decel="50000" fill="hold" grpId="1" nodeType="withEffect">
                                  <p:stCondLst>
                                    <p:cond delay="0"/>
                                  </p:stCondLst>
                                  <p:childTnLst>
                                    <p:animMotion origin="layout" path="M -0.03737 0.04121 L -6.25E-7 -3.33333E-6 " pathEditMode="relative" rAng="0" ptsTypes="AA">
                                      <p:cBhvr>
                                        <p:cTn id="76" dur="700" fill="hold"/>
                                        <p:tgtEl>
                                          <p:spTgt spid="14"/>
                                        </p:tgtEl>
                                        <p:attrNameLst>
                                          <p:attrName>ppt_x</p:attrName>
                                          <p:attrName>ppt_y</p:attrName>
                                        </p:attrNameLst>
                                      </p:cBhvr>
                                      <p:rCtr x="1862" y="-2060"/>
                                    </p:animMotion>
                                  </p:childTnLst>
                                </p:cTn>
                              </p:par>
                            </p:childTnLst>
                          </p:cTn>
                        </p:par>
                        <p:par>
                          <p:cTn id="77" fill="hold">
                            <p:stCondLst>
                              <p:cond delay="7850"/>
                            </p:stCondLst>
                            <p:childTnLst>
                              <p:par>
                                <p:cTn id="78" presetID="26" presetClass="emph" presetSubtype="0" fill="hold" grpId="2" nodeType="afterEffect">
                                  <p:stCondLst>
                                    <p:cond delay="0"/>
                                  </p:stCondLst>
                                  <p:childTnLst>
                                    <p:animEffect transition="out" filter="fade">
                                      <p:cBhvr>
                                        <p:cTn id="79" dur="500" tmFilter="0, 0; .2, .5; .8, .5; 1, 0"/>
                                        <p:tgtEl>
                                          <p:spTgt spid="14"/>
                                        </p:tgtEl>
                                      </p:cBhvr>
                                    </p:animEffect>
                                    <p:animScale>
                                      <p:cBhvr>
                                        <p:cTn id="80" dur="250" autoRev="1" fill="hold"/>
                                        <p:tgtEl>
                                          <p:spTgt spid="14"/>
                                        </p:tgtEl>
                                      </p:cBhvr>
                                      <p:by x="105000" y="105000"/>
                                    </p:animScale>
                                  </p:childTnLst>
                                </p:cTn>
                              </p:par>
                              <p:par>
                                <p:cTn id="81" presetID="22" presetClass="entr" presetSubtype="8" fill="hold" nodeType="withEffect">
                                  <p:stCondLst>
                                    <p:cond delay="500"/>
                                  </p:stCondLst>
                                  <p:childTnLst>
                                    <p:set>
                                      <p:cBhvr>
                                        <p:cTn id="82" dur="1" fill="hold">
                                          <p:stCondLst>
                                            <p:cond delay="0"/>
                                          </p:stCondLst>
                                        </p:cTn>
                                        <p:tgtEl>
                                          <p:spTgt spid="15"/>
                                        </p:tgtEl>
                                        <p:attrNameLst>
                                          <p:attrName>style.visibility</p:attrName>
                                        </p:attrNameLst>
                                      </p:cBhvr>
                                      <p:to>
                                        <p:strVal val="visible"/>
                                      </p:to>
                                    </p:set>
                                    <p:animEffect transition="in" filter="wipe(left)">
                                      <p:cBhvr>
                                        <p:cTn id="83" dur="500"/>
                                        <p:tgtEl>
                                          <p:spTgt spid="15"/>
                                        </p:tgtEl>
                                      </p:cBhvr>
                                    </p:animEffect>
                                  </p:childTnLst>
                                </p:cTn>
                              </p:par>
                            </p:childTnLst>
                          </p:cTn>
                        </p:par>
                        <p:par>
                          <p:cTn id="84" fill="hold">
                            <p:stCondLst>
                              <p:cond delay="8350"/>
                            </p:stCondLst>
                            <p:childTnLst>
                              <p:par>
                                <p:cTn id="85" presetID="10" presetClass="entr" presetSubtype="0" fill="hold" grpId="0" nodeType="afterEffect">
                                  <p:stCondLst>
                                    <p:cond delay="0"/>
                                  </p:stCondLst>
                                  <p:childTnLst>
                                    <p:set>
                                      <p:cBhvr>
                                        <p:cTn id="86" dur="1" fill="hold">
                                          <p:stCondLst>
                                            <p:cond delay="0"/>
                                          </p:stCondLst>
                                        </p:cTn>
                                        <p:tgtEl>
                                          <p:spTgt spid="19"/>
                                        </p:tgtEl>
                                        <p:attrNameLst>
                                          <p:attrName>style.visibility</p:attrName>
                                        </p:attrNameLst>
                                      </p:cBhvr>
                                      <p:to>
                                        <p:strVal val="visible"/>
                                      </p:to>
                                    </p:set>
                                    <p:animEffect transition="in" filter="fade">
                                      <p:cBhvr>
                                        <p:cTn id="87" dur="1000"/>
                                        <p:tgtEl>
                                          <p:spTgt spid="19"/>
                                        </p:tgtEl>
                                      </p:cBhvr>
                                    </p:animEffect>
                                  </p:childTnLst>
                                </p:cTn>
                              </p:par>
                              <p:par>
                                <p:cTn id="88" presetID="56" presetClass="path" presetSubtype="0" accel="50000" decel="50000" fill="hold" grpId="1" nodeType="withEffect">
                                  <p:stCondLst>
                                    <p:cond delay="0"/>
                                  </p:stCondLst>
                                  <p:childTnLst>
                                    <p:animMotion origin="layout" path="M -0.03737 0.04121 L -6.25E-7 -3.33333E-6 " pathEditMode="relative" rAng="0" ptsTypes="AA">
                                      <p:cBhvr>
                                        <p:cTn id="89" dur="700" fill="hold"/>
                                        <p:tgtEl>
                                          <p:spTgt spid="19"/>
                                        </p:tgtEl>
                                        <p:attrNameLst>
                                          <p:attrName>ppt_x</p:attrName>
                                          <p:attrName>ppt_y</p:attrName>
                                        </p:attrNameLst>
                                      </p:cBhvr>
                                      <p:rCtr x="1862" y="-2060"/>
                                    </p:animMotion>
                                  </p:childTnLst>
                                </p:cTn>
                              </p:par>
                            </p:childTnLst>
                          </p:cTn>
                        </p:par>
                        <p:par>
                          <p:cTn id="90" fill="hold">
                            <p:stCondLst>
                              <p:cond delay="9350"/>
                            </p:stCondLst>
                            <p:childTnLst>
                              <p:par>
                                <p:cTn id="91" presetID="26" presetClass="emph" presetSubtype="0" fill="hold" grpId="2" nodeType="afterEffect">
                                  <p:stCondLst>
                                    <p:cond delay="0"/>
                                  </p:stCondLst>
                                  <p:childTnLst>
                                    <p:animEffect transition="out" filter="fade">
                                      <p:cBhvr>
                                        <p:cTn id="92" dur="500" tmFilter="0, 0; .2, .5; .8, .5; 1, 0"/>
                                        <p:tgtEl>
                                          <p:spTgt spid="19"/>
                                        </p:tgtEl>
                                      </p:cBhvr>
                                    </p:animEffect>
                                    <p:animScale>
                                      <p:cBhvr>
                                        <p:cTn id="93" dur="250" autoRev="1" fill="hold"/>
                                        <p:tgtEl>
                                          <p:spTgt spid="19"/>
                                        </p:tgtEl>
                                      </p:cBhvr>
                                      <p:by x="105000" y="105000"/>
                                    </p:animScale>
                                  </p:childTnLst>
                                </p:cTn>
                              </p:par>
                              <p:par>
                                <p:cTn id="94" presetID="22" presetClass="entr" presetSubtype="8" fill="hold" nodeType="withEffect">
                                  <p:stCondLst>
                                    <p:cond delay="500"/>
                                  </p:stCondLst>
                                  <p:childTnLst>
                                    <p:set>
                                      <p:cBhvr>
                                        <p:cTn id="95" dur="1" fill="hold">
                                          <p:stCondLst>
                                            <p:cond delay="0"/>
                                          </p:stCondLst>
                                        </p:cTn>
                                        <p:tgtEl>
                                          <p:spTgt spid="20"/>
                                        </p:tgtEl>
                                        <p:attrNameLst>
                                          <p:attrName>style.visibility</p:attrName>
                                        </p:attrNameLst>
                                      </p:cBhvr>
                                      <p:to>
                                        <p:strVal val="visible"/>
                                      </p:to>
                                    </p:set>
                                    <p:animEffect transition="in" filter="wipe(left)">
                                      <p:cBhvr>
                                        <p:cTn id="96" dur="500"/>
                                        <p:tgtEl>
                                          <p:spTgt spid="20"/>
                                        </p:tgtEl>
                                      </p:cBhvr>
                                    </p:animEffect>
                                  </p:childTnLst>
                                </p:cTn>
                              </p:par>
                            </p:childTnLst>
                          </p:cTn>
                        </p:par>
                        <p:par>
                          <p:cTn id="97" fill="hold">
                            <p:stCondLst>
                              <p:cond delay="9850"/>
                            </p:stCondLst>
                            <p:childTnLst>
                              <p:par>
                                <p:cTn id="98" presetID="10" presetClass="entr" presetSubtype="0" fill="hold" grpId="0" nodeType="afterEffect">
                                  <p:stCondLst>
                                    <p:cond delay="0"/>
                                  </p:stCondLst>
                                  <p:childTnLst>
                                    <p:set>
                                      <p:cBhvr>
                                        <p:cTn id="99" dur="1" fill="hold">
                                          <p:stCondLst>
                                            <p:cond delay="0"/>
                                          </p:stCondLst>
                                        </p:cTn>
                                        <p:tgtEl>
                                          <p:spTgt spid="23"/>
                                        </p:tgtEl>
                                        <p:attrNameLst>
                                          <p:attrName>style.visibility</p:attrName>
                                        </p:attrNameLst>
                                      </p:cBhvr>
                                      <p:to>
                                        <p:strVal val="visible"/>
                                      </p:to>
                                    </p:set>
                                    <p:animEffect transition="in" filter="fade">
                                      <p:cBhvr>
                                        <p:cTn id="100" dur="1000"/>
                                        <p:tgtEl>
                                          <p:spTgt spid="23"/>
                                        </p:tgtEl>
                                      </p:cBhvr>
                                    </p:animEffect>
                                  </p:childTnLst>
                                </p:cTn>
                              </p:par>
                              <p:par>
                                <p:cTn id="101" presetID="56" presetClass="path" presetSubtype="0" accel="50000" decel="50000" fill="hold" grpId="1" nodeType="withEffect">
                                  <p:stCondLst>
                                    <p:cond delay="0"/>
                                  </p:stCondLst>
                                  <p:childTnLst>
                                    <p:animMotion origin="layout" path="M -0.03737 0.04121 L -6.25E-7 -3.33333E-6 " pathEditMode="relative" rAng="0" ptsTypes="AA">
                                      <p:cBhvr>
                                        <p:cTn id="102" dur="700" fill="hold"/>
                                        <p:tgtEl>
                                          <p:spTgt spid="23"/>
                                        </p:tgtEl>
                                        <p:attrNameLst>
                                          <p:attrName>ppt_x</p:attrName>
                                          <p:attrName>ppt_y</p:attrName>
                                        </p:attrNameLst>
                                      </p:cBhvr>
                                      <p:rCtr x="1862" y="-2060"/>
                                    </p:animMotion>
                                  </p:childTnLst>
                                </p:cTn>
                              </p:par>
                            </p:childTnLst>
                          </p:cTn>
                        </p:par>
                        <p:par>
                          <p:cTn id="103" fill="hold">
                            <p:stCondLst>
                              <p:cond delay="10850"/>
                            </p:stCondLst>
                            <p:childTnLst>
                              <p:par>
                                <p:cTn id="104" presetID="26" presetClass="emph" presetSubtype="0" fill="hold" grpId="2" nodeType="afterEffect">
                                  <p:stCondLst>
                                    <p:cond delay="0"/>
                                  </p:stCondLst>
                                  <p:childTnLst>
                                    <p:animEffect transition="out" filter="fade">
                                      <p:cBhvr>
                                        <p:cTn id="105" dur="500" tmFilter="0, 0; .2, .5; .8, .5; 1, 0"/>
                                        <p:tgtEl>
                                          <p:spTgt spid="23"/>
                                        </p:tgtEl>
                                      </p:cBhvr>
                                    </p:animEffect>
                                    <p:animScale>
                                      <p:cBhvr>
                                        <p:cTn id="106" dur="250" autoRev="1" fill="hold"/>
                                        <p:tgtEl>
                                          <p:spTgt spid="23"/>
                                        </p:tgtEl>
                                      </p:cBhvr>
                                      <p:by x="105000" y="105000"/>
                                    </p:animScale>
                                  </p:childTnLst>
                                </p:cTn>
                              </p:par>
                              <p:par>
                                <p:cTn id="107" presetID="22" presetClass="entr" presetSubtype="8" fill="hold" nodeType="withEffect">
                                  <p:stCondLst>
                                    <p:cond delay="500"/>
                                  </p:stCondLst>
                                  <p:childTnLst>
                                    <p:set>
                                      <p:cBhvr>
                                        <p:cTn id="108" dur="1" fill="hold">
                                          <p:stCondLst>
                                            <p:cond delay="0"/>
                                          </p:stCondLst>
                                        </p:cTn>
                                        <p:tgtEl>
                                          <p:spTgt spid="24"/>
                                        </p:tgtEl>
                                        <p:attrNameLst>
                                          <p:attrName>style.visibility</p:attrName>
                                        </p:attrNameLst>
                                      </p:cBhvr>
                                      <p:to>
                                        <p:strVal val="visible"/>
                                      </p:to>
                                    </p:set>
                                    <p:animEffect transition="in" filter="wipe(left)">
                                      <p:cBhvr>
                                        <p:cTn id="109" dur="500"/>
                                        <p:tgtEl>
                                          <p:spTgt spid="24"/>
                                        </p:tgtEl>
                                      </p:cBhvr>
                                    </p:animEffect>
                                  </p:childTnLst>
                                </p:cTn>
                              </p:par>
                            </p:childTnLst>
                          </p:cTn>
                        </p:par>
                        <p:par>
                          <p:cTn id="110" fill="hold">
                            <p:stCondLst>
                              <p:cond delay="11350"/>
                            </p:stCondLst>
                            <p:childTnLst>
                              <p:par>
                                <p:cTn id="111" presetID="10" presetClass="entr" presetSubtype="0" fill="hold" grpId="0" nodeType="afterEffect">
                                  <p:stCondLst>
                                    <p:cond delay="0"/>
                                  </p:stCondLst>
                                  <p:childTnLst>
                                    <p:set>
                                      <p:cBhvr>
                                        <p:cTn id="112" dur="1" fill="hold">
                                          <p:stCondLst>
                                            <p:cond delay="0"/>
                                          </p:stCondLst>
                                        </p:cTn>
                                        <p:tgtEl>
                                          <p:spTgt spid="30"/>
                                        </p:tgtEl>
                                        <p:attrNameLst>
                                          <p:attrName>style.visibility</p:attrName>
                                        </p:attrNameLst>
                                      </p:cBhvr>
                                      <p:to>
                                        <p:strVal val="visible"/>
                                      </p:to>
                                    </p:set>
                                    <p:animEffect transition="in" filter="fade">
                                      <p:cBhvr>
                                        <p:cTn id="113" dur="1000"/>
                                        <p:tgtEl>
                                          <p:spTgt spid="30"/>
                                        </p:tgtEl>
                                      </p:cBhvr>
                                    </p:animEffect>
                                  </p:childTnLst>
                                </p:cTn>
                              </p:par>
                              <p:par>
                                <p:cTn id="114" presetID="56" presetClass="path" presetSubtype="0" accel="50000" decel="50000" fill="hold" grpId="1" nodeType="withEffect">
                                  <p:stCondLst>
                                    <p:cond delay="0"/>
                                  </p:stCondLst>
                                  <p:childTnLst>
                                    <p:animMotion origin="layout" path="M -0.03737 0.04121 L -6.25E-7 -3.33333E-6 " pathEditMode="relative" rAng="0" ptsTypes="AA">
                                      <p:cBhvr>
                                        <p:cTn id="115" dur="700" fill="hold"/>
                                        <p:tgtEl>
                                          <p:spTgt spid="30"/>
                                        </p:tgtEl>
                                        <p:attrNameLst>
                                          <p:attrName>ppt_x</p:attrName>
                                          <p:attrName>ppt_y</p:attrName>
                                        </p:attrNameLst>
                                      </p:cBhvr>
                                      <p:rCtr x="1862" y="-2060"/>
                                    </p:animMotion>
                                  </p:childTnLst>
                                </p:cTn>
                              </p:par>
                            </p:childTnLst>
                          </p:cTn>
                        </p:par>
                        <p:par>
                          <p:cTn id="116" fill="hold">
                            <p:stCondLst>
                              <p:cond delay="12350"/>
                            </p:stCondLst>
                            <p:childTnLst>
                              <p:par>
                                <p:cTn id="117" presetID="26" presetClass="emph" presetSubtype="0" fill="hold" grpId="2" nodeType="afterEffect">
                                  <p:stCondLst>
                                    <p:cond delay="0"/>
                                  </p:stCondLst>
                                  <p:childTnLst>
                                    <p:animEffect transition="out" filter="fade">
                                      <p:cBhvr>
                                        <p:cTn id="118" dur="500" tmFilter="0, 0; .2, .5; .8, .5; 1, 0"/>
                                        <p:tgtEl>
                                          <p:spTgt spid="30"/>
                                        </p:tgtEl>
                                      </p:cBhvr>
                                    </p:animEffect>
                                    <p:animScale>
                                      <p:cBhvr>
                                        <p:cTn id="119" dur="250" autoRev="1" fill="hold"/>
                                        <p:tgtEl>
                                          <p:spTgt spid="30"/>
                                        </p:tgtEl>
                                      </p:cBhvr>
                                      <p:by x="105000" y="105000"/>
                                    </p:animScale>
                                  </p:childTnLst>
                                </p:cTn>
                              </p:par>
                              <p:par>
                                <p:cTn id="120" presetID="22" presetClass="entr" presetSubtype="8" fill="hold" nodeType="withEffect">
                                  <p:stCondLst>
                                    <p:cond delay="500"/>
                                  </p:stCondLst>
                                  <p:childTnLst>
                                    <p:set>
                                      <p:cBhvr>
                                        <p:cTn id="121" dur="1" fill="hold">
                                          <p:stCondLst>
                                            <p:cond delay="0"/>
                                          </p:stCondLst>
                                        </p:cTn>
                                        <p:tgtEl>
                                          <p:spTgt spid="31"/>
                                        </p:tgtEl>
                                        <p:attrNameLst>
                                          <p:attrName>style.visibility</p:attrName>
                                        </p:attrNameLst>
                                      </p:cBhvr>
                                      <p:to>
                                        <p:strVal val="visible"/>
                                      </p:to>
                                    </p:set>
                                    <p:animEffect transition="in" filter="wipe(left)">
                                      <p:cBhvr>
                                        <p:cTn id="122" dur="500"/>
                                        <p:tgtEl>
                                          <p:spTgt spid="31"/>
                                        </p:tgtEl>
                                      </p:cBhvr>
                                    </p:animEffect>
                                  </p:childTnLst>
                                </p:cTn>
                              </p:par>
                            </p:childTnLst>
                          </p:cTn>
                        </p:par>
                        <p:par>
                          <p:cTn id="123" fill="hold">
                            <p:stCondLst>
                              <p:cond delay="12850"/>
                            </p:stCondLst>
                            <p:childTnLst>
                              <p:par>
                                <p:cTn id="124" presetID="10" presetClass="entr" presetSubtype="0" fill="hold" grpId="0" nodeType="afterEffect">
                                  <p:stCondLst>
                                    <p:cond delay="0"/>
                                  </p:stCondLst>
                                  <p:childTnLst>
                                    <p:set>
                                      <p:cBhvr>
                                        <p:cTn id="125" dur="1" fill="hold">
                                          <p:stCondLst>
                                            <p:cond delay="0"/>
                                          </p:stCondLst>
                                        </p:cTn>
                                        <p:tgtEl>
                                          <p:spTgt spid="34"/>
                                        </p:tgtEl>
                                        <p:attrNameLst>
                                          <p:attrName>style.visibility</p:attrName>
                                        </p:attrNameLst>
                                      </p:cBhvr>
                                      <p:to>
                                        <p:strVal val="visible"/>
                                      </p:to>
                                    </p:set>
                                    <p:animEffect transition="in" filter="fade">
                                      <p:cBhvr>
                                        <p:cTn id="126" dur="1000"/>
                                        <p:tgtEl>
                                          <p:spTgt spid="34"/>
                                        </p:tgtEl>
                                      </p:cBhvr>
                                    </p:animEffect>
                                  </p:childTnLst>
                                </p:cTn>
                              </p:par>
                              <p:par>
                                <p:cTn id="127" presetID="56" presetClass="path" presetSubtype="0" accel="50000" decel="50000" fill="hold" grpId="1" nodeType="withEffect">
                                  <p:stCondLst>
                                    <p:cond delay="0"/>
                                  </p:stCondLst>
                                  <p:childTnLst>
                                    <p:animMotion origin="layout" path="M -0.03737 0.04121 L -6.25E-7 -3.33333E-6 " pathEditMode="relative" rAng="0" ptsTypes="AA">
                                      <p:cBhvr>
                                        <p:cTn id="128" dur="700" fill="hold"/>
                                        <p:tgtEl>
                                          <p:spTgt spid="34"/>
                                        </p:tgtEl>
                                        <p:attrNameLst>
                                          <p:attrName>ppt_x</p:attrName>
                                          <p:attrName>ppt_y</p:attrName>
                                        </p:attrNameLst>
                                      </p:cBhvr>
                                      <p:rCtr x="1862" y="-2060"/>
                                    </p:animMotion>
                                  </p:childTnLst>
                                </p:cTn>
                              </p:par>
                            </p:childTnLst>
                          </p:cTn>
                        </p:par>
                        <p:par>
                          <p:cTn id="129" fill="hold">
                            <p:stCondLst>
                              <p:cond delay="13850"/>
                            </p:stCondLst>
                            <p:childTnLst>
                              <p:par>
                                <p:cTn id="130" presetID="26" presetClass="emph" presetSubtype="0" fill="hold" grpId="2" nodeType="afterEffect">
                                  <p:stCondLst>
                                    <p:cond delay="0"/>
                                  </p:stCondLst>
                                  <p:childTnLst>
                                    <p:animEffect transition="out" filter="fade">
                                      <p:cBhvr>
                                        <p:cTn id="131" dur="500" tmFilter="0, 0; .2, .5; .8, .5; 1, 0"/>
                                        <p:tgtEl>
                                          <p:spTgt spid="34"/>
                                        </p:tgtEl>
                                      </p:cBhvr>
                                    </p:animEffect>
                                    <p:animScale>
                                      <p:cBhvr>
                                        <p:cTn id="132" dur="250" autoRev="1" fill="hold"/>
                                        <p:tgtEl>
                                          <p:spTgt spid="34"/>
                                        </p:tgtEl>
                                      </p:cBhvr>
                                      <p:by x="105000" y="105000"/>
                                    </p:animScale>
                                  </p:childTnLst>
                                </p:cTn>
                              </p:par>
                              <p:par>
                                <p:cTn id="133" presetID="22" presetClass="entr" presetSubtype="8" fill="hold" nodeType="withEffect">
                                  <p:stCondLst>
                                    <p:cond delay="500"/>
                                  </p:stCondLst>
                                  <p:childTnLst>
                                    <p:set>
                                      <p:cBhvr>
                                        <p:cTn id="134" dur="1" fill="hold">
                                          <p:stCondLst>
                                            <p:cond delay="0"/>
                                          </p:stCondLst>
                                        </p:cTn>
                                        <p:tgtEl>
                                          <p:spTgt spid="35"/>
                                        </p:tgtEl>
                                        <p:attrNameLst>
                                          <p:attrName>style.visibility</p:attrName>
                                        </p:attrNameLst>
                                      </p:cBhvr>
                                      <p:to>
                                        <p:strVal val="visible"/>
                                      </p:to>
                                    </p:set>
                                    <p:animEffect transition="in" filter="wipe(left)">
                                      <p:cBhvr>
                                        <p:cTn id="135"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6" grpId="1" bldLvl="0" animBg="1"/>
      <p:bldP spid="16" grpId="2" bldLvl="0" animBg="1"/>
      <p:bldP spid="36" grpId="0" bldLvl="0" animBg="1"/>
      <p:bldP spid="37" grpId="0"/>
      <p:bldP spid="2" grpId="0" bldLvl="0" animBg="1"/>
      <p:bldP spid="2" grpId="1" bldLvl="0" animBg="1"/>
      <p:bldP spid="2" grpId="2" bldLvl="0" animBg="1"/>
      <p:bldP spid="6" grpId="0" bldLvl="0" animBg="1"/>
      <p:bldP spid="6" grpId="1" bldLvl="0" animBg="1"/>
      <p:bldP spid="6" grpId="2" bldLvl="0" animBg="1"/>
      <p:bldP spid="10" grpId="0" bldLvl="0" animBg="1"/>
      <p:bldP spid="10" grpId="1" bldLvl="0" animBg="1"/>
      <p:bldP spid="10" grpId="2" bldLvl="0" animBg="1"/>
      <p:bldP spid="14" grpId="0" bldLvl="0" animBg="1"/>
      <p:bldP spid="14" grpId="1" bldLvl="0" animBg="1"/>
      <p:bldP spid="14" grpId="2" bldLvl="0" animBg="1"/>
      <p:bldP spid="19" grpId="0" bldLvl="0" animBg="1"/>
      <p:bldP spid="19" grpId="1" bldLvl="0" animBg="1"/>
      <p:bldP spid="19" grpId="2" bldLvl="0" animBg="1"/>
      <p:bldP spid="23" grpId="0" bldLvl="0" animBg="1"/>
      <p:bldP spid="23" grpId="1" bldLvl="0" animBg="1"/>
      <p:bldP spid="23" grpId="2" bldLvl="0" animBg="1"/>
      <p:bldP spid="30" grpId="0" bldLvl="0" animBg="1"/>
      <p:bldP spid="30" grpId="1" bldLvl="0" animBg="1"/>
      <p:bldP spid="30" grpId="2" bldLvl="0" animBg="1"/>
      <p:bldP spid="34" grpId="0" bldLvl="0" animBg="1"/>
      <p:bldP spid="34" grpId="1" bldLvl="0" animBg="1"/>
      <p:bldP spid="34" grpId="2"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white"/>
                </a:solidFill>
              </a:rPr>
              <a:t>4</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顺序图</a:t>
            </a:r>
          </a:p>
        </p:txBody>
      </p:sp>
      <p:grpSp>
        <p:nvGrpSpPr>
          <p:cNvPr id="5" name="组合 4"/>
          <p:cNvGrpSpPr/>
          <p:nvPr/>
        </p:nvGrpSpPr>
        <p:grpSpPr>
          <a:xfrm>
            <a:off x="236855" y="1261110"/>
            <a:ext cx="6105525" cy="4904740"/>
            <a:chOff x="237030" y="1269554"/>
            <a:chExt cx="7776864" cy="4896544"/>
          </a:xfrm>
        </p:grpSpPr>
        <p:sp>
          <p:nvSpPr>
            <p:cNvPr id="7" name="矩形 6"/>
            <p:cNvSpPr/>
            <p:nvPr/>
          </p:nvSpPr>
          <p:spPr>
            <a:xfrm>
              <a:off x="751947" y="2208716"/>
              <a:ext cx="6671953" cy="414804"/>
            </a:xfrm>
            <a:prstGeom prst="rect">
              <a:avLst/>
            </a:prstGeom>
          </p:spPr>
          <p:txBody>
            <a:bodyPr wrap="square">
              <a:spAutoFit/>
            </a:bodyPr>
            <a:lstStyle/>
            <a:p>
              <a:endParaRPr lang="zh-CN" altLang="en-US"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grpSp>
      <p:sp>
        <p:nvSpPr>
          <p:cNvPr id="13" name="矩形 12"/>
          <p:cNvSpPr/>
          <p:nvPr/>
        </p:nvSpPr>
        <p:spPr>
          <a:xfrm>
            <a:off x="411399" y="2061642"/>
            <a:ext cx="5756438" cy="2677656"/>
          </a:xfrm>
          <a:prstGeom prst="rect">
            <a:avLst/>
          </a:prstGeom>
        </p:spPr>
        <p:txBody>
          <a:bodyPr wrap="square">
            <a:spAutoFit/>
          </a:bodyPr>
          <a:lstStyle/>
          <a:p>
            <a:pPr indent="457200"/>
            <a:r>
              <a:rPr lang="zh-CN" altLang="en-US" dirty="0"/>
              <a:t>顺序图用一个二维图描述系统中各个对象之间的交互关系，其中，</a:t>
            </a:r>
            <a:r>
              <a:rPr lang="zh-CN" altLang="en-US" dirty="0">
                <a:solidFill>
                  <a:srgbClr val="FF0000"/>
                </a:solidFill>
              </a:rPr>
              <a:t>纵轴是时间轴</a:t>
            </a:r>
            <a:r>
              <a:rPr lang="zh-CN" altLang="en-US" dirty="0"/>
              <a:t>，时间沿竖线向下延伸，</a:t>
            </a:r>
            <a:r>
              <a:rPr lang="zh-CN" altLang="en-US" dirty="0">
                <a:solidFill>
                  <a:srgbClr val="FF0000"/>
                </a:solidFill>
              </a:rPr>
              <a:t>横轴代表了参与相互作用的对象</a:t>
            </a:r>
            <a:r>
              <a:rPr lang="zh-CN" altLang="en-US" dirty="0"/>
              <a:t>。当对象存在时，生命线由一条虚线表示，当对象的过程处于激活状态时，生命线是一道双线。消息用从一个对象到另一个对象生命线的箭头表示。</a:t>
            </a:r>
            <a:r>
              <a:rPr lang="zh-CN" altLang="en-US" dirty="0">
                <a:solidFill>
                  <a:srgbClr val="FF0000"/>
                </a:solidFill>
              </a:rPr>
              <a:t>箭头以时间顺序在图中从上到下排列。</a:t>
            </a:r>
          </a:p>
        </p:txBody>
      </p:sp>
      <p:pic>
        <p:nvPicPr>
          <p:cNvPr id="14" name="Picture 2" descr="https://timgsa.baidu.com/timg?image&amp;quality=80&amp;size=b9999_10000&amp;sec=1541164890607&amp;di=5bcce74a1c3b28e04bba46e74f9fa9ad&amp;imgtype=0&amp;src=http%3A%2F%2Fimg3.itboth.com%2F80%2F81%2FuueUNv.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7254" y="1717236"/>
            <a:ext cx="5572211" cy="405918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advClick="0" advTm="0">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white"/>
                </a:solidFill>
              </a:rPr>
              <a:t>4</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顺序图</a:t>
            </a:r>
          </a:p>
        </p:txBody>
      </p:sp>
      <p:grpSp>
        <p:nvGrpSpPr>
          <p:cNvPr id="5" name="组合 4"/>
          <p:cNvGrpSpPr/>
          <p:nvPr/>
        </p:nvGrpSpPr>
        <p:grpSpPr>
          <a:xfrm>
            <a:off x="236855" y="1261110"/>
            <a:ext cx="6105525" cy="4904740"/>
            <a:chOff x="237030" y="1269554"/>
            <a:chExt cx="7776864" cy="4896544"/>
          </a:xfrm>
        </p:grpSpPr>
        <p:sp>
          <p:nvSpPr>
            <p:cNvPr id="7" name="矩形 6"/>
            <p:cNvSpPr/>
            <p:nvPr/>
          </p:nvSpPr>
          <p:spPr>
            <a:xfrm>
              <a:off x="751947" y="2208716"/>
              <a:ext cx="6671953" cy="414804"/>
            </a:xfrm>
            <a:prstGeom prst="rect">
              <a:avLst/>
            </a:prstGeom>
          </p:spPr>
          <p:txBody>
            <a:bodyPr wrap="square">
              <a:spAutoFit/>
            </a:bodyPr>
            <a:lstStyle/>
            <a:p>
              <a:endParaRPr lang="zh-CN" altLang="en-US"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grpSp>
      <p:sp>
        <p:nvSpPr>
          <p:cNvPr id="13" name="矩形 12"/>
          <p:cNvSpPr/>
          <p:nvPr/>
        </p:nvSpPr>
        <p:spPr>
          <a:xfrm>
            <a:off x="411399" y="2061642"/>
            <a:ext cx="5756438" cy="2945486"/>
          </a:xfrm>
          <a:prstGeom prst="rect">
            <a:avLst/>
          </a:prstGeom>
        </p:spPr>
        <p:txBody>
          <a:bodyPr wrap="square">
            <a:spAutoFit/>
          </a:bodyPr>
          <a:lstStyle/>
          <a:p>
            <a:pPr>
              <a:lnSpc>
                <a:spcPct val="150000"/>
              </a:lnSpc>
            </a:pPr>
            <a:r>
              <a:rPr lang="zh-CN" altLang="en-US" b="1" dirty="0"/>
              <a:t>对象：</a:t>
            </a:r>
            <a:endParaRPr lang="zh-CN" altLang="en-US" dirty="0"/>
          </a:p>
          <a:p>
            <a:pPr>
              <a:lnSpc>
                <a:spcPct val="150000"/>
              </a:lnSpc>
            </a:pPr>
            <a:r>
              <a:rPr lang="zh-CN" altLang="en-US" dirty="0"/>
              <a:t>对象是</a:t>
            </a:r>
            <a:r>
              <a:rPr lang="zh-CN" altLang="en-US" dirty="0">
                <a:solidFill>
                  <a:srgbClr val="FF0000"/>
                </a:solidFill>
              </a:rPr>
              <a:t>特定行为与属性</a:t>
            </a:r>
            <a:r>
              <a:rPr lang="zh-CN" altLang="en-US" dirty="0"/>
              <a:t>的集合。</a:t>
            </a:r>
          </a:p>
          <a:p>
            <a:pPr>
              <a:lnSpc>
                <a:spcPct val="150000"/>
              </a:lnSpc>
            </a:pPr>
            <a:r>
              <a:rPr lang="zh-CN" altLang="en-US" dirty="0"/>
              <a:t>对象的表示方式有三种：</a:t>
            </a:r>
          </a:p>
          <a:p>
            <a:pPr>
              <a:lnSpc>
                <a:spcPct val="150000"/>
              </a:lnSpc>
            </a:pPr>
            <a:r>
              <a:rPr lang="en-US" altLang="zh-CN" dirty="0"/>
              <a:t>1.</a:t>
            </a:r>
            <a:r>
              <a:rPr lang="zh-CN" altLang="en-US" dirty="0"/>
              <a:t>包括对象名和类名</a:t>
            </a:r>
            <a:endParaRPr lang="en-US" altLang="zh-CN" dirty="0"/>
          </a:p>
          <a:p>
            <a:pPr>
              <a:lnSpc>
                <a:spcPct val="150000"/>
              </a:lnSpc>
            </a:pPr>
            <a:r>
              <a:rPr lang="en-US" altLang="zh-CN" dirty="0"/>
              <a:t>2.</a:t>
            </a:r>
            <a:r>
              <a:rPr lang="zh-CN" altLang="en-US" dirty="0"/>
              <a:t>只有类名</a:t>
            </a:r>
            <a:endParaRPr lang="en-US" altLang="zh-CN" dirty="0"/>
          </a:p>
          <a:p>
            <a:pPr>
              <a:lnSpc>
                <a:spcPct val="150000"/>
              </a:lnSpc>
            </a:pPr>
            <a:r>
              <a:rPr lang="en-US" altLang="zh-CN" dirty="0"/>
              <a:t>3.</a:t>
            </a:r>
            <a:r>
              <a:rPr lang="zh-CN" altLang="en-US" dirty="0"/>
              <a:t>只有对象名</a:t>
            </a:r>
          </a:p>
        </p:txBody>
      </p:sp>
      <p:pic>
        <p:nvPicPr>
          <p:cNvPr id="2050" name="Picture 2" descr="C:\Users\ADMINI~1\AppData\Local\Temp\WeChat Files\26af8df2b6f4339488d95e3d259cd1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7813" y="1725894"/>
            <a:ext cx="4331282" cy="28560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advClick="0" advTm="0">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white"/>
                </a:solidFill>
              </a:rPr>
              <a:t>4</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顺序图</a:t>
            </a:r>
          </a:p>
        </p:txBody>
      </p:sp>
      <p:grpSp>
        <p:nvGrpSpPr>
          <p:cNvPr id="5" name="组合 4"/>
          <p:cNvGrpSpPr/>
          <p:nvPr/>
        </p:nvGrpSpPr>
        <p:grpSpPr>
          <a:xfrm>
            <a:off x="236855" y="1261110"/>
            <a:ext cx="5282287" cy="4904740"/>
            <a:chOff x="237030" y="1269554"/>
            <a:chExt cx="7776864" cy="4896544"/>
          </a:xfrm>
        </p:grpSpPr>
        <p:sp>
          <p:nvSpPr>
            <p:cNvPr id="7" name="矩形 6"/>
            <p:cNvSpPr/>
            <p:nvPr/>
          </p:nvSpPr>
          <p:spPr>
            <a:xfrm>
              <a:off x="751947" y="2208716"/>
              <a:ext cx="6671953" cy="414804"/>
            </a:xfrm>
            <a:prstGeom prst="rect">
              <a:avLst/>
            </a:prstGeom>
          </p:spPr>
          <p:txBody>
            <a:bodyPr wrap="square">
              <a:spAutoFit/>
            </a:bodyPr>
            <a:lstStyle/>
            <a:p>
              <a:endParaRPr lang="zh-CN" altLang="en-US"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solidFill>
                      <a:prstClr val="white"/>
                    </a:solidFill>
                  </a:rPr>
                  <a:t>生命线</a:t>
                </a:r>
              </a:p>
            </p:txBody>
          </p:sp>
        </p:grpSp>
      </p:grpSp>
      <p:grpSp>
        <p:nvGrpSpPr>
          <p:cNvPr id="15" name="组合 14"/>
          <p:cNvGrpSpPr/>
          <p:nvPr/>
        </p:nvGrpSpPr>
        <p:grpSpPr>
          <a:xfrm>
            <a:off x="5807175" y="1254961"/>
            <a:ext cx="5282287" cy="4904740"/>
            <a:chOff x="237030" y="1269554"/>
            <a:chExt cx="7776864" cy="4896544"/>
          </a:xfrm>
        </p:grpSpPr>
        <p:sp>
          <p:nvSpPr>
            <p:cNvPr id="16" name="矩形 15"/>
            <p:cNvSpPr/>
            <p:nvPr/>
          </p:nvSpPr>
          <p:spPr>
            <a:xfrm>
              <a:off x="751947" y="2208716"/>
              <a:ext cx="6671953" cy="414804"/>
            </a:xfrm>
            <a:prstGeom prst="rect">
              <a:avLst/>
            </a:prstGeom>
          </p:spPr>
          <p:txBody>
            <a:bodyPr wrap="square">
              <a:spAutoFit/>
            </a:bodyPr>
            <a:lstStyle/>
            <a:p>
              <a:endParaRPr lang="zh-CN" altLang="en-US" dirty="0">
                <a:solidFill>
                  <a:srgbClr val="000000"/>
                </a:solidFill>
                <a:latin typeface="Verdana" panose="020B0604030504040204" pitchFamily="34" charset="0"/>
              </a:endParaRPr>
            </a:p>
          </p:txBody>
        </p:sp>
        <p:grpSp>
          <p:nvGrpSpPr>
            <p:cNvPr id="17" name="组合 16"/>
            <p:cNvGrpSpPr/>
            <p:nvPr/>
          </p:nvGrpSpPr>
          <p:grpSpPr>
            <a:xfrm>
              <a:off x="237030" y="1269554"/>
              <a:ext cx="7776864" cy="4896544"/>
              <a:chOff x="1285643" y="1772435"/>
              <a:chExt cx="7135479" cy="3572664"/>
            </a:xfrm>
          </p:grpSpPr>
          <p:sp>
            <p:nvSpPr>
              <p:cNvPr id="18" name="矩形 17"/>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9" name="矩形 18"/>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solidFill>
                      <a:prstClr val="white"/>
                    </a:solidFill>
                  </a:rPr>
                  <a:t>激活</a:t>
                </a:r>
              </a:p>
            </p:txBody>
          </p:sp>
        </p:grpSp>
      </p:grpSp>
      <p:sp>
        <p:nvSpPr>
          <p:cNvPr id="8" name="TextBox 7"/>
          <p:cNvSpPr txBox="1"/>
          <p:nvPr/>
        </p:nvSpPr>
        <p:spPr>
          <a:xfrm>
            <a:off x="561954" y="1989634"/>
            <a:ext cx="4495802" cy="738664"/>
          </a:xfrm>
          <a:prstGeom prst="rect">
            <a:avLst/>
          </a:prstGeom>
          <a:noFill/>
        </p:spPr>
        <p:txBody>
          <a:bodyPr wrap="square" rtlCol="0">
            <a:spAutoFit/>
          </a:bodyPr>
          <a:lstStyle/>
          <a:p>
            <a:r>
              <a:rPr lang="zh-CN" altLang="en-US" dirty="0"/>
              <a:t>生命线</a:t>
            </a:r>
            <a:r>
              <a:rPr lang="zh-CN" altLang="en-US" dirty="0">
                <a:solidFill>
                  <a:srgbClr val="FF0000"/>
                </a:solidFill>
              </a:rPr>
              <a:t>用于描述对象的存在周期</a:t>
            </a:r>
            <a:r>
              <a:rPr lang="zh-CN" altLang="en-US" dirty="0"/>
              <a:t>，对象下方的虚线就是改对象的生命线。</a:t>
            </a:r>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8742" y="2925738"/>
            <a:ext cx="1371014" cy="25785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6311230" y="1989634"/>
            <a:ext cx="4032448" cy="738664"/>
          </a:xfrm>
          <a:prstGeom prst="rect">
            <a:avLst/>
          </a:prstGeom>
          <a:noFill/>
        </p:spPr>
        <p:txBody>
          <a:bodyPr wrap="square" rtlCol="0">
            <a:spAutoFit/>
          </a:bodyPr>
          <a:lstStyle/>
          <a:p>
            <a:r>
              <a:rPr lang="zh-CN" altLang="en-US" dirty="0"/>
              <a:t>控制焦点是指活动者或对象处于执行状态的时间段。</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8105" y="2853730"/>
            <a:ext cx="4200428" cy="30598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advClick="0" advTm="0">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white"/>
                </a:solidFill>
              </a:rPr>
              <a:t>4</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顺序图</a:t>
            </a:r>
          </a:p>
        </p:txBody>
      </p:sp>
      <p:grpSp>
        <p:nvGrpSpPr>
          <p:cNvPr id="5" name="组合 4"/>
          <p:cNvGrpSpPr/>
          <p:nvPr/>
        </p:nvGrpSpPr>
        <p:grpSpPr>
          <a:xfrm>
            <a:off x="237030" y="1125538"/>
            <a:ext cx="11402792" cy="5112568"/>
            <a:chOff x="237030" y="1269554"/>
            <a:chExt cx="7776864" cy="4896544"/>
          </a:xfrm>
        </p:grpSpPr>
        <p:sp>
          <p:nvSpPr>
            <p:cNvPr id="7" name="矩形 6"/>
            <p:cNvSpPr/>
            <p:nvPr/>
          </p:nvSpPr>
          <p:spPr>
            <a:xfrm>
              <a:off x="751947" y="2208716"/>
              <a:ext cx="6671953" cy="414804"/>
            </a:xfrm>
            <a:prstGeom prst="rect">
              <a:avLst/>
            </a:prstGeom>
          </p:spPr>
          <p:txBody>
            <a:bodyPr wrap="square">
              <a:spAutoFit/>
            </a:bodyPr>
            <a:lstStyle/>
            <a:p>
              <a:endParaRPr lang="zh-CN" altLang="en-US"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solidFill>
                      <a:prstClr val="white"/>
                    </a:solidFill>
                  </a:rPr>
                  <a:t>消息</a:t>
                </a:r>
              </a:p>
            </p:txBody>
          </p:sp>
        </p:grpSp>
      </p:grpSp>
      <p:sp>
        <p:nvSpPr>
          <p:cNvPr id="13" name="TextBox 12"/>
          <p:cNvSpPr txBox="1"/>
          <p:nvPr/>
        </p:nvSpPr>
        <p:spPr>
          <a:xfrm>
            <a:off x="405603" y="1600890"/>
            <a:ext cx="10369152" cy="4185761"/>
          </a:xfrm>
          <a:prstGeom prst="rect">
            <a:avLst/>
          </a:prstGeom>
          <a:noFill/>
        </p:spPr>
        <p:txBody>
          <a:bodyPr wrap="square" rtlCol="0">
            <a:spAutoFit/>
          </a:bodyPr>
          <a:lstStyle/>
          <a:p>
            <a:r>
              <a:rPr lang="zh-CN" altLang="en-US" sz="1800" dirty="0"/>
              <a:t>消息用于描述对象间交互的方式及内容。</a:t>
            </a:r>
          </a:p>
          <a:p>
            <a:r>
              <a:rPr lang="zh-CN" altLang="en-US" sz="1800" dirty="0"/>
              <a:t>消息分为四种：同步消息、异步消息、返回消息、自关联消息</a:t>
            </a:r>
          </a:p>
          <a:p>
            <a:r>
              <a:rPr lang="en-US" altLang="zh-CN" sz="1800" dirty="0"/>
              <a:t>1.</a:t>
            </a:r>
            <a:r>
              <a:rPr lang="zh-CN" altLang="en-US" sz="1800" dirty="0"/>
              <a:t>同步消息：一个对象向另一个对象发出同步消息后，将处于阻塞状态，一直等到另一个对象的回应。</a:t>
            </a:r>
          </a:p>
          <a:p>
            <a:r>
              <a:rPr lang="zh-CN" altLang="en-US" sz="1800" dirty="0"/>
              <a:t>表示方式：</a:t>
            </a:r>
            <a:endParaRPr lang="en-US" altLang="zh-CN" sz="1800" dirty="0"/>
          </a:p>
          <a:p>
            <a:endParaRPr lang="en-US" altLang="zh-CN" sz="1800" dirty="0"/>
          </a:p>
          <a:p>
            <a:r>
              <a:rPr lang="en-US" altLang="zh-CN" sz="1800" dirty="0"/>
              <a:t>2.</a:t>
            </a:r>
            <a:r>
              <a:rPr lang="zh-CN" altLang="en-US" sz="1800" dirty="0"/>
              <a:t>异步消息：一个对象向另一个对象发出异步消息后，这个对象可以进行其他的操作，不需要等到另一个对象的响应。</a:t>
            </a:r>
          </a:p>
          <a:p>
            <a:r>
              <a:rPr lang="zh-CN" altLang="en-US" sz="1800" dirty="0"/>
              <a:t>表示方式：</a:t>
            </a:r>
            <a:endParaRPr lang="en-US" altLang="zh-CN" sz="1800" dirty="0"/>
          </a:p>
          <a:p>
            <a:endParaRPr lang="zh-CN" altLang="en-US" sz="1800" dirty="0"/>
          </a:p>
          <a:p>
            <a:r>
              <a:rPr lang="en-US" altLang="zh-CN" sz="1800" dirty="0"/>
              <a:t>3.</a:t>
            </a:r>
            <a:r>
              <a:rPr lang="zh-CN" altLang="en-US" sz="1800" dirty="0"/>
              <a:t>返回消息：同步消息的返回消息</a:t>
            </a:r>
          </a:p>
          <a:p>
            <a:r>
              <a:rPr lang="zh-CN" altLang="en-US" sz="1800" dirty="0"/>
              <a:t>表示方式：</a:t>
            </a:r>
            <a:endParaRPr lang="en-US" altLang="zh-CN" sz="1800" dirty="0"/>
          </a:p>
          <a:p>
            <a:endParaRPr lang="zh-CN" altLang="en-US" sz="1800" dirty="0"/>
          </a:p>
          <a:p>
            <a:r>
              <a:rPr lang="en-US" altLang="zh-CN" sz="1800" dirty="0"/>
              <a:t>4.</a:t>
            </a:r>
            <a:r>
              <a:rPr lang="zh-CN" altLang="en-US" sz="1800" dirty="0"/>
              <a:t>自关联消息：用来描述对象内部函数的互相调用。</a:t>
            </a:r>
            <a:endParaRPr lang="zh-CN" altLang="en-US" sz="1400" dirty="0"/>
          </a:p>
          <a:p>
            <a:r>
              <a:rPr lang="zh-CN" altLang="en-US" sz="1400" dirty="0"/>
              <a:t>表示方式：</a:t>
            </a:r>
            <a:endParaRPr lang="en-US" altLang="zh-CN" sz="1400" dirty="0"/>
          </a:p>
          <a:p>
            <a:endParaRPr lang="zh-CN" altLang="en-US" sz="14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4726" y="2493690"/>
            <a:ext cx="1943100" cy="323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6671" y="3541370"/>
            <a:ext cx="196215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8534" y="4437906"/>
            <a:ext cx="1724025" cy="419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07174" y="4877584"/>
            <a:ext cx="923925" cy="1247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advClick="0" advTm="0">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white"/>
                </a:solidFill>
              </a:rPr>
              <a:t>4</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顺序图</a:t>
            </a:r>
          </a:p>
        </p:txBody>
      </p:sp>
      <p:grpSp>
        <p:nvGrpSpPr>
          <p:cNvPr id="5" name="组合 4"/>
          <p:cNvGrpSpPr/>
          <p:nvPr/>
        </p:nvGrpSpPr>
        <p:grpSpPr>
          <a:xfrm>
            <a:off x="236855" y="1261110"/>
            <a:ext cx="6105525" cy="4904740"/>
            <a:chOff x="237030" y="1269554"/>
            <a:chExt cx="7776864" cy="4896544"/>
          </a:xfrm>
        </p:grpSpPr>
        <p:sp>
          <p:nvSpPr>
            <p:cNvPr id="7" name="矩形 6"/>
            <p:cNvSpPr/>
            <p:nvPr/>
          </p:nvSpPr>
          <p:spPr>
            <a:xfrm>
              <a:off x="751947" y="2208716"/>
              <a:ext cx="6671953" cy="414804"/>
            </a:xfrm>
            <a:prstGeom prst="rect">
              <a:avLst/>
            </a:prstGeom>
          </p:spPr>
          <p:txBody>
            <a:bodyPr wrap="square">
              <a:spAutoFit/>
            </a:bodyPr>
            <a:lstStyle/>
            <a:p>
              <a:endParaRPr lang="zh-CN" altLang="en-US"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grpSp>
      <p:sp>
        <p:nvSpPr>
          <p:cNvPr id="8" name="TextBox 7"/>
          <p:cNvSpPr txBox="1"/>
          <p:nvPr/>
        </p:nvSpPr>
        <p:spPr>
          <a:xfrm>
            <a:off x="641110" y="2061642"/>
            <a:ext cx="5238072" cy="3647152"/>
          </a:xfrm>
          <a:prstGeom prst="rect">
            <a:avLst/>
          </a:prstGeom>
          <a:noFill/>
        </p:spPr>
        <p:txBody>
          <a:bodyPr wrap="square" rtlCol="0">
            <a:spAutoFit/>
          </a:bodyPr>
          <a:lstStyle/>
          <a:p>
            <a:r>
              <a:rPr lang="zh-CN" altLang="en-US" dirty="0"/>
              <a:t>画顺序图的步骤：</a:t>
            </a:r>
          </a:p>
          <a:p>
            <a:endParaRPr lang="zh-CN" altLang="en-US" dirty="0"/>
          </a:p>
          <a:p>
            <a:r>
              <a:rPr lang="en-US" altLang="zh-CN" dirty="0"/>
              <a:t>1.      </a:t>
            </a:r>
            <a:r>
              <a:rPr lang="zh-CN" altLang="en-US" dirty="0"/>
              <a:t>确定交互的</a:t>
            </a:r>
            <a:r>
              <a:rPr lang="zh-CN" altLang="en-US" dirty="0">
                <a:solidFill>
                  <a:srgbClr val="FF0000"/>
                </a:solidFill>
              </a:rPr>
              <a:t>范围</a:t>
            </a:r>
            <a:endParaRPr lang="zh-CN" altLang="en-US" dirty="0"/>
          </a:p>
          <a:p>
            <a:endParaRPr lang="zh-CN" altLang="en-US" dirty="0"/>
          </a:p>
          <a:p>
            <a:r>
              <a:rPr lang="en-US" altLang="zh-CN" dirty="0"/>
              <a:t>2.      </a:t>
            </a:r>
            <a:r>
              <a:rPr lang="zh-CN" altLang="en-US" dirty="0"/>
              <a:t>确定参与交互的</a:t>
            </a:r>
            <a:r>
              <a:rPr lang="zh-CN" altLang="en-US" dirty="0">
                <a:solidFill>
                  <a:srgbClr val="FF0000"/>
                </a:solidFill>
              </a:rPr>
              <a:t>活动者与对象</a:t>
            </a:r>
          </a:p>
          <a:p>
            <a:endParaRPr lang="zh-CN" altLang="en-US" dirty="0"/>
          </a:p>
          <a:p>
            <a:r>
              <a:rPr lang="en-US" altLang="zh-CN" dirty="0"/>
              <a:t>3.      </a:t>
            </a:r>
            <a:r>
              <a:rPr lang="zh-CN" altLang="en-US" dirty="0"/>
              <a:t>确定活动者、对象的</a:t>
            </a:r>
            <a:r>
              <a:rPr lang="zh-CN" altLang="en-US" dirty="0">
                <a:solidFill>
                  <a:srgbClr val="FF0000"/>
                </a:solidFill>
              </a:rPr>
              <a:t>生存周期</a:t>
            </a:r>
            <a:endParaRPr lang="zh-CN" altLang="en-US" dirty="0"/>
          </a:p>
          <a:p>
            <a:endParaRPr lang="zh-CN" altLang="en-US" dirty="0"/>
          </a:p>
          <a:p>
            <a:r>
              <a:rPr lang="en-US" altLang="zh-CN" dirty="0"/>
              <a:t>4.      </a:t>
            </a:r>
            <a:r>
              <a:rPr lang="zh-CN" altLang="en-US" dirty="0"/>
              <a:t>确定交互中</a:t>
            </a:r>
            <a:r>
              <a:rPr lang="zh-CN" altLang="en-US" dirty="0">
                <a:solidFill>
                  <a:srgbClr val="FF0000"/>
                </a:solidFill>
              </a:rPr>
              <a:t>产生的消息</a:t>
            </a:r>
          </a:p>
          <a:p>
            <a:endParaRPr lang="zh-CN" altLang="en-US" dirty="0"/>
          </a:p>
          <a:p>
            <a:r>
              <a:rPr lang="en-US" altLang="zh-CN" dirty="0"/>
              <a:t>5.      </a:t>
            </a:r>
            <a:r>
              <a:rPr lang="zh-CN" altLang="en-US" dirty="0"/>
              <a:t>细化</a:t>
            </a:r>
            <a:r>
              <a:rPr lang="zh-CN" altLang="en-US" dirty="0">
                <a:solidFill>
                  <a:srgbClr val="FF0000"/>
                </a:solidFill>
              </a:rPr>
              <a:t>消息的内容</a:t>
            </a:r>
          </a:p>
        </p:txBody>
      </p:sp>
      <p:pic>
        <p:nvPicPr>
          <p:cNvPr id="13" name="Picture 2" descr="https://timgsa.baidu.com/timg?image&amp;quality=80&amp;size=b9999_10000&amp;sec=1541164890607&amp;di=5bcce74a1c3b28e04bba46e74f9fa9ad&amp;imgtype=0&amp;src=http%3A%2F%2Fimg3.itboth.com%2F80%2F81%2FuueUNv.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7254" y="1717236"/>
            <a:ext cx="5572211" cy="405918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advClick="0" advTm="0">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5</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状态机图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36855" y="1261110"/>
            <a:ext cx="6105525" cy="4985713"/>
            <a:chOff x="237030" y="1269554"/>
            <a:chExt cx="7776864" cy="4977382"/>
          </a:xfrm>
        </p:grpSpPr>
        <p:sp>
          <p:nvSpPr>
            <p:cNvPr id="7" name="矩形 6"/>
            <p:cNvSpPr/>
            <p:nvPr/>
          </p:nvSpPr>
          <p:spPr>
            <a:xfrm>
              <a:off x="725139" y="1853085"/>
              <a:ext cx="7038831" cy="4393851"/>
            </a:xfrm>
            <a:prstGeom prst="rect">
              <a:avLst/>
            </a:prstGeom>
          </p:spPr>
          <p:txBody>
            <a:bodyPr wrap="square">
              <a:spAutoFit/>
            </a:bodyPr>
            <a:lstStyle/>
            <a:p>
              <a:r>
                <a:rPr lang="zh-CN" altLang="en-US" sz="2000" dirty="0">
                  <a:solidFill>
                    <a:srgbClr val="000000"/>
                  </a:solidFill>
                  <a:latin typeface="Verdana" panose="020B0604030504040204" pitchFamily="34" charset="0"/>
                </a:rPr>
                <a:t>状态机（</a:t>
              </a:r>
              <a:r>
                <a:rPr lang="en-US" altLang="zh-CN" sz="2000" dirty="0">
                  <a:solidFill>
                    <a:srgbClr val="000000"/>
                  </a:solidFill>
                  <a:latin typeface="Verdana" panose="020B0604030504040204" pitchFamily="34" charset="0"/>
                </a:rPr>
                <a:t>state machine</a:t>
              </a:r>
              <a:r>
                <a:rPr lang="zh-CN" altLang="en-US" sz="2000" dirty="0">
                  <a:solidFill>
                    <a:srgbClr val="000000"/>
                  </a:solidFill>
                  <a:latin typeface="Verdana" panose="020B0604030504040204" pitchFamily="34" charset="0"/>
                </a:rPr>
                <a:t>）是一种行为，它说明对象在它的</a:t>
              </a:r>
              <a:r>
                <a:rPr lang="zh-CN" altLang="en-US" sz="2000" dirty="0">
                  <a:solidFill>
                    <a:srgbClr val="FF0000"/>
                  </a:solidFill>
                  <a:latin typeface="Verdana" panose="020B0604030504040204" pitchFamily="34" charset="0"/>
                </a:rPr>
                <a:t>生命期</a:t>
              </a:r>
              <a:r>
                <a:rPr lang="zh-CN" altLang="en-US" sz="2000" dirty="0">
                  <a:solidFill>
                    <a:srgbClr val="000000"/>
                  </a:solidFill>
                  <a:latin typeface="Verdana" panose="020B0604030504040204" pitchFamily="34" charset="0"/>
                </a:rPr>
                <a:t>中相应事件所经历的</a:t>
              </a:r>
              <a:r>
                <a:rPr lang="zh-CN" altLang="en-US" sz="2000" dirty="0">
                  <a:solidFill>
                    <a:srgbClr val="FF0000"/>
                  </a:solidFill>
                  <a:latin typeface="Verdana" panose="020B0604030504040204" pitchFamily="34" charset="0"/>
                </a:rPr>
                <a:t>状态序列</a:t>
              </a:r>
              <a:r>
                <a:rPr lang="zh-CN" altLang="en-US" sz="2000" dirty="0">
                  <a:solidFill>
                    <a:srgbClr val="000000"/>
                  </a:solidFill>
                  <a:latin typeface="Verdana" panose="020B0604030504040204" pitchFamily="34" charset="0"/>
                </a:rPr>
                <a:t>以及它们对那些事件的响应。</a:t>
              </a:r>
              <a:endParaRPr lang="en-US" altLang="zh-CN" sz="2000" dirty="0">
                <a:solidFill>
                  <a:srgbClr val="000000"/>
                </a:solidFill>
                <a:latin typeface="Verdana" panose="020B0604030504040204" pitchFamily="34" charset="0"/>
              </a:endParaRPr>
            </a:p>
            <a:p>
              <a:r>
                <a:rPr lang="zh-CN" altLang="en-US" sz="2000" dirty="0">
                  <a:solidFill>
                    <a:srgbClr val="000000"/>
                  </a:solidFill>
                  <a:latin typeface="Verdana" panose="020B0604030504040204" pitchFamily="34" charset="0"/>
                </a:rPr>
                <a:t>状态（</a:t>
              </a:r>
              <a:r>
                <a:rPr lang="en-US" altLang="zh-CN" sz="2000" dirty="0">
                  <a:solidFill>
                    <a:srgbClr val="000000"/>
                  </a:solidFill>
                  <a:latin typeface="Verdana" panose="020B0604030504040204" pitchFamily="34" charset="0"/>
                </a:rPr>
                <a:t>state</a:t>
              </a:r>
              <a:r>
                <a:rPr lang="zh-CN" altLang="en-US" sz="2000" dirty="0">
                  <a:solidFill>
                    <a:srgbClr val="000000"/>
                  </a:solidFill>
                  <a:latin typeface="Verdana" panose="020B0604030504040204" pitchFamily="34" charset="0"/>
                </a:rPr>
                <a:t>）是指对象的生命期中的</a:t>
              </a:r>
              <a:r>
                <a:rPr lang="zh-CN" altLang="en-US" sz="2000" dirty="0">
                  <a:solidFill>
                    <a:srgbClr val="FF0000"/>
                  </a:solidFill>
                  <a:latin typeface="Verdana" panose="020B0604030504040204" pitchFamily="34" charset="0"/>
                </a:rPr>
                <a:t>条件或状态</a:t>
              </a:r>
              <a:r>
                <a:rPr lang="zh-CN" altLang="en-US" sz="2000" dirty="0">
                  <a:solidFill>
                    <a:srgbClr val="000000"/>
                  </a:solidFill>
                  <a:latin typeface="Verdana" panose="020B0604030504040204" pitchFamily="34" charset="0"/>
                </a:rPr>
                <a:t>，在此期间对象将满足某些条件、执行某些活动或等待某些时间。</a:t>
              </a:r>
              <a:endParaRPr lang="en-US" altLang="zh-CN" sz="2000" dirty="0">
                <a:solidFill>
                  <a:srgbClr val="000000"/>
                </a:solidFill>
                <a:latin typeface="Verdana" panose="020B0604030504040204" pitchFamily="34" charset="0"/>
              </a:endParaRPr>
            </a:p>
            <a:p>
              <a:r>
                <a:rPr lang="zh-CN" altLang="en-US" sz="2000" dirty="0">
                  <a:solidFill>
                    <a:srgbClr val="000000"/>
                  </a:solidFill>
                  <a:latin typeface="Verdana" panose="020B0604030504040204" pitchFamily="34" charset="0"/>
                </a:rPr>
                <a:t>事件（</a:t>
              </a:r>
              <a:r>
                <a:rPr lang="en-US" altLang="zh-CN" sz="2000" dirty="0">
                  <a:solidFill>
                    <a:srgbClr val="000000"/>
                  </a:solidFill>
                  <a:latin typeface="Verdana" panose="020B0604030504040204" pitchFamily="34" charset="0"/>
                </a:rPr>
                <a:t>event</a:t>
              </a:r>
              <a:r>
                <a:rPr lang="zh-CN" altLang="en-US" sz="2000" dirty="0">
                  <a:solidFill>
                    <a:srgbClr val="000000"/>
                  </a:solidFill>
                  <a:latin typeface="Verdana" panose="020B0604030504040204" pitchFamily="34" charset="0"/>
                </a:rPr>
                <a:t>）是对一个在时间和空间上占有一定位置的</a:t>
              </a:r>
              <a:r>
                <a:rPr lang="zh-CN" altLang="en-US" sz="2000" dirty="0">
                  <a:solidFill>
                    <a:srgbClr val="FF0000"/>
                  </a:solidFill>
                  <a:latin typeface="Verdana" panose="020B0604030504040204" pitchFamily="34" charset="0"/>
                </a:rPr>
                <a:t>有意义的发生的规约</a:t>
              </a:r>
              <a:r>
                <a:rPr lang="zh-CN" altLang="en-US" sz="2000" dirty="0">
                  <a:solidFill>
                    <a:srgbClr val="000000"/>
                  </a:solidFill>
                  <a:latin typeface="Verdana" panose="020B0604030504040204" pitchFamily="34" charset="0"/>
                </a:rPr>
                <a:t>。在状态机的语境中，一个事件是一个激励的发生，它能够触发一个状态转移。</a:t>
              </a:r>
              <a:endParaRPr lang="en-US" altLang="zh-CN" sz="2000" dirty="0">
                <a:solidFill>
                  <a:srgbClr val="000000"/>
                </a:solidFill>
                <a:latin typeface="Verdana" panose="020B0604030504040204" pitchFamily="34" charset="0"/>
              </a:endParaRPr>
            </a:p>
            <a:p>
              <a:r>
                <a:rPr lang="zh-CN" altLang="en-US" sz="2000" dirty="0">
                  <a:solidFill>
                    <a:srgbClr val="000000"/>
                  </a:solidFill>
                  <a:latin typeface="Verdana" panose="020B0604030504040204" pitchFamily="34" charset="0"/>
                </a:rPr>
                <a:t>转移（</a:t>
              </a:r>
              <a:r>
                <a:rPr lang="en-US" altLang="zh-CN" sz="2000" dirty="0">
                  <a:solidFill>
                    <a:srgbClr val="000000"/>
                  </a:solidFill>
                  <a:latin typeface="Verdana" panose="020B0604030504040204" pitchFamily="34" charset="0"/>
                </a:rPr>
                <a:t>transition</a:t>
              </a:r>
              <a:r>
                <a:rPr lang="zh-CN" altLang="en-US" sz="2000" dirty="0">
                  <a:solidFill>
                    <a:srgbClr val="000000"/>
                  </a:solidFill>
                  <a:latin typeface="Verdana" panose="020B0604030504040204" pitchFamily="34" charset="0"/>
                </a:rPr>
                <a:t>）是两个状态之间的一种关系，它指明对象在第一个状态中执行一定的动作，并当</a:t>
              </a:r>
              <a:r>
                <a:rPr lang="zh-CN" altLang="en-US" sz="2000" dirty="0">
                  <a:solidFill>
                    <a:srgbClr val="FF0000"/>
                  </a:solidFill>
                  <a:latin typeface="Verdana" panose="020B0604030504040204" pitchFamily="34" charset="0"/>
                </a:rPr>
                <a:t>特定事件发生</a:t>
              </a:r>
              <a:r>
                <a:rPr lang="zh-CN" altLang="en-US" sz="2000" dirty="0">
                  <a:solidFill>
                    <a:srgbClr val="000000"/>
                  </a:solidFill>
                  <a:latin typeface="Verdana" panose="020B0604030504040204" pitchFamily="34" charset="0"/>
                </a:rPr>
                <a:t>或特定的条件满足时进入第二个状态。</a:t>
              </a:r>
              <a:endParaRPr lang="en-US" altLang="zh-CN" sz="2000"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
        <p:nvSpPr>
          <p:cNvPr id="13" name="TextBox 12"/>
          <p:cNvSpPr txBox="1"/>
          <p:nvPr/>
        </p:nvSpPr>
        <p:spPr>
          <a:xfrm>
            <a:off x="6599262" y="1845618"/>
            <a:ext cx="4176464" cy="2354491"/>
          </a:xfrm>
          <a:prstGeom prst="rect">
            <a:avLst/>
          </a:prstGeom>
          <a:noFill/>
        </p:spPr>
        <p:txBody>
          <a:bodyPr wrap="square" rtlCol="0">
            <a:spAutoFit/>
          </a:bodyPr>
          <a:lstStyle/>
          <a:p>
            <a:r>
              <a:rPr lang="zh-CN" altLang="en-US" dirty="0"/>
              <a:t>活动（</a:t>
            </a:r>
            <a:r>
              <a:rPr lang="en-US" altLang="zh-CN" dirty="0"/>
              <a:t>activity</a:t>
            </a:r>
            <a:r>
              <a:rPr lang="zh-CN" altLang="en-US" dirty="0"/>
              <a:t>）是状态机中进行的</a:t>
            </a:r>
            <a:r>
              <a:rPr lang="zh-CN" altLang="en-US" dirty="0">
                <a:solidFill>
                  <a:srgbClr val="FF0000"/>
                </a:solidFill>
              </a:rPr>
              <a:t>非原子执行</a:t>
            </a:r>
            <a:r>
              <a:rPr lang="zh-CN" altLang="en-US" dirty="0"/>
              <a:t>。动作（</a:t>
            </a:r>
            <a:r>
              <a:rPr lang="en-US" altLang="zh-CN" dirty="0"/>
              <a:t>action</a:t>
            </a:r>
            <a:r>
              <a:rPr lang="zh-CN" altLang="en-US" dirty="0"/>
              <a:t>）是一个可执行的</a:t>
            </a:r>
            <a:r>
              <a:rPr lang="zh-CN" altLang="en-US" dirty="0">
                <a:solidFill>
                  <a:srgbClr val="FF0000"/>
                </a:solidFill>
              </a:rPr>
              <a:t>原子计算</a:t>
            </a:r>
            <a:r>
              <a:rPr lang="zh-CN" altLang="en-US" dirty="0"/>
              <a:t>，它引起模型状态改变或值的返回。在图形上，状态用一个圆角的矩形表示，转移用一条从源状态指向新状态的</a:t>
            </a:r>
            <a:r>
              <a:rPr lang="zh-CN" altLang="en-US" dirty="0">
                <a:solidFill>
                  <a:srgbClr val="FF0000"/>
                </a:solidFill>
              </a:rPr>
              <a:t>有向实线</a:t>
            </a:r>
            <a:r>
              <a:rPr lang="zh-CN" altLang="en-US" dirty="0"/>
              <a:t>表示。</a:t>
            </a:r>
          </a:p>
        </p:txBody>
      </p:sp>
    </p:spTree>
  </p:cSld>
  <p:clrMapOvr>
    <a:masterClrMapping/>
  </p:clrMapOvr>
  <p:transition spd="slow" advClick="0" advTm="0">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5</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状态机图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6703060" cy="4896485"/>
            <a:chOff x="237030" y="1269554"/>
            <a:chExt cx="7776864" cy="4896544"/>
          </a:xfrm>
        </p:grpSpPr>
        <p:sp>
          <p:nvSpPr>
            <p:cNvPr id="5" name="矩形 4"/>
            <p:cNvSpPr/>
            <p:nvPr/>
          </p:nvSpPr>
          <p:spPr>
            <a:xfrm>
              <a:off x="1076834" y="2205858"/>
              <a:ext cx="6092825" cy="3647196"/>
            </a:xfrm>
            <a:prstGeom prst="rect">
              <a:avLst/>
            </a:prstGeom>
          </p:spPr>
          <p:txBody>
            <a:bodyPr>
              <a:spAutoFit/>
            </a:bodyPr>
            <a:lstStyle/>
            <a:p>
              <a:r>
                <a:rPr lang="zh-CN" altLang="en-US" dirty="0">
                  <a:solidFill>
                    <a:srgbClr val="000000"/>
                  </a:solidFill>
                  <a:latin typeface="Verdana" panose="020B0604030504040204" pitchFamily="34" charset="0"/>
                </a:rPr>
                <a:t>状态</a:t>
              </a:r>
              <a:endParaRPr lang="en-US" altLang="zh-CN"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zh-CN" altLang="en-US" dirty="0">
                  <a:solidFill>
                    <a:srgbClr val="000000"/>
                  </a:solidFill>
                  <a:latin typeface="Verdana" panose="020B0604030504040204" pitchFamily="34" charset="0"/>
                </a:rPr>
                <a:t>状态是对象的生命期中的</a:t>
              </a:r>
              <a:r>
                <a:rPr lang="zh-CN" altLang="en-US" dirty="0">
                  <a:solidFill>
                    <a:srgbClr val="FF0000"/>
                  </a:solidFill>
                  <a:latin typeface="Verdana" panose="020B0604030504040204" pitchFamily="34" charset="0"/>
                </a:rPr>
                <a:t>一个条件或状况</a:t>
              </a:r>
              <a:r>
                <a:rPr lang="zh-CN" altLang="en-US" dirty="0">
                  <a:solidFill>
                    <a:srgbClr val="000000"/>
                  </a:solidFill>
                  <a:latin typeface="Verdana" panose="020B0604030504040204" pitchFamily="34" charset="0"/>
                </a:rPr>
                <a:t>，在此期间对象将满足</a:t>
              </a:r>
              <a:r>
                <a:rPr lang="zh-CN" altLang="en-US" dirty="0">
                  <a:solidFill>
                    <a:srgbClr val="FF0000"/>
                  </a:solidFill>
                  <a:latin typeface="Verdana" panose="020B0604030504040204" pitchFamily="34" charset="0"/>
                </a:rPr>
                <a:t>某些条件</a:t>
              </a:r>
              <a:r>
                <a:rPr lang="zh-CN" altLang="en-US" dirty="0">
                  <a:solidFill>
                    <a:srgbClr val="000000"/>
                  </a:solidFill>
                  <a:latin typeface="Verdana" panose="020B0604030504040204" pitchFamily="34" charset="0"/>
                </a:rPr>
                <a:t>、执行某些活动或等待某些事件。</a:t>
              </a:r>
              <a:endParaRPr lang="en-US" altLang="zh-CN" dirty="0">
                <a:solidFill>
                  <a:srgbClr val="000000"/>
                </a:solidFill>
                <a:latin typeface="Verdana" panose="020B0604030504040204" pitchFamily="34" charset="0"/>
              </a:endParaRPr>
            </a:p>
            <a:p>
              <a:r>
                <a:rPr lang="zh-CN" altLang="en-US" dirty="0">
                  <a:solidFill>
                    <a:srgbClr val="000000"/>
                  </a:solidFill>
                  <a:latin typeface="Verdana" panose="020B0604030504040204" pitchFamily="34" charset="0"/>
                </a:rPr>
                <a:t>一个状态有以下几个部分：</a:t>
              </a:r>
              <a:endParaRPr lang="en-US" altLang="zh-CN"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1</a:t>
              </a:r>
              <a:r>
                <a:rPr lang="zh-CN" altLang="en-US" dirty="0">
                  <a:solidFill>
                    <a:srgbClr val="000000"/>
                  </a:solidFill>
                  <a:latin typeface="Verdana" panose="020B0604030504040204" pitchFamily="34" charset="0"/>
                </a:rPr>
                <a:t>、名称</a:t>
              </a:r>
              <a:endParaRPr lang="en-US" altLang="zh-CN"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2</a:t>
              </a:r>
              <a:r>
                <a:rPr lang="zh-CN" altLang="en-US" dirty="0">
                  <a:solidFill>
                    <a:srgbClr val="000000"/>
                  </a:solidFill>
                  <a:latin typeface="Verdana" panose="020B0604030504040204" pitchFamily="34" charset="0"/>
                </a:rPr>
                <a:t>、进入</a:t>
              </a:r>
              <a:r>
                <a:rPr lang="en-US" altLang="zh-CN" dirty="0">
                  <a:solidFill>
                    <a:srgbClr val="000000"/>
                  </a:solidFill>
                  <a:latin typeface="Verdana" panose="020B0604030504040204" pitchFamily="34" charset="0"/>
                </a:rPr>
                <a:t>/</a:t>
              </a:r>
              <a:r>
                <a:rPr lang="zh-CN" altLang="en-US" dirty="0">
                  <a:solidFill>
                    <a:srgbClr val="000000"/>
                  </a:solidFill>
                  <a:latin typeface="Verdana" panose="020B0604030504040204" pitchFamily="34" charset="0"/>
                </a:rPr>
                <a:t>退出效应</a:t>
              </a:r>
              <a:endParaRPr lang="en-US" altLang="zh-CN"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3</a:t>
              </a:r>
              <a:r>
                <a:rPr lang="zh-CN" altLang="en-US" dirty="0">
                  <a:solidFill>
                    <a:srgbClr val="000000"/>
                  </a:solidFill>
                  <a:latin typeface="Verdana" panose="020B0604030504040204" pitchFamily="34" charset="0"/>
                </a:rPr>
                <a:t>、内部转移</a:t>
              </a:r>
              <a:endParaRPr lang="en-US" altLang="zh-CN"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4</a:t>
              </a:r>
              <a:r>
                <a:rPr lang="zh-CN" altLang="en-US" dirty="0">
                  <a:solidFill>
                    <a:srgbClr val="000000"/>
                  </a:solidFill>
                  <a:latin typeface="Verdana" panose="020B0604030504040204" pitchFamily="34" charset="0"/>
                </a:rPr>
                <a:t>、子状态</a:t>
              </a:r>
              <a:endParaRPr lang="en-US" altLang="zh-CN"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5</a:t>
              </a:r>
              <a:r>
                <a:rPr lang="zh-CN" altLang="en-US" dirty="0">
                  <a:solidFill>
                    <a:srgbClr val="000000"/>
                  </a:solidFill>
                  <a:latin typeface="Verdana" panose="020B0604030504040204" pitchFamily="34" charset="0"/>
                </a:rPr>
                <a:t>、延迟时间</a:t>
              </a:r>
              <a:endParaRPr lang="en-US" altLang="zh-CN" dirty="0">
                <a:solidFill>
                  <a:srgbClr val="000000"/>
                </a:solidFill>
                <a:latin typeface="Verdana" panose="020B0604030504040204" pitchFamily="34" charset="0"/>
              </a:endParaRP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8001" t="31107" r="46161" b="52955"/>
          <a:stretch>
            <a:fillRect/>
          </a:stretch>
        </p:blipFill>
        <p:spPr bwMode="auto">
          <a:xfrm>
            <a:off x="8299341" y="2205658"/>
            <a:ext cx="1790172" cy="10142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0492" t="31093" r="36346" b="55810"/>
          <a:stretch>
            <a:fillRect/>
          </a:stretch>
        </p:blipFill>
        <p:spPr bwMode="auto">
          <a:xfrm>
            <a:off x="7103318" y="3457524"/>
            <a:ext cx="4043156" cy="9755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advClick="0" advTm="0">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5</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状态机图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6703060" cy="4896485"/>
            <a:chOff x="237030" y="1269554"/>
            <a:chExt cx="7776864" cy="4896544"/>
          </a:xfrm>
        </p:grpSpPr>
        <p:sp>
          <p:nvSpPr>
            <p:cNvPr id="5" name="矩形 4"/>
            <p:cNvSpPr/>
            <p:nvPr/>
          </p:nvSpPr>
          <p:spPr>
            <a:xfrm>
              <a:off x="1068792" y="2205858"/>
              <a:ext cx="6092825" cy="3647196"/>
            </a:xfrm>
            <a:prstGeom prst="rect">
              <a:avLst/>
            </a:prstGeom>
          </p:spPr>
          <p:txBody>
            <a:bodyPr>
              <a:spAutoFit/>
            </a:bodyPr>
            <a:lstStyle/>
            <a:p>
              <a:r>
                <a:rPr lang="zh-CN" altLang="en-US" dirty="0">
                  <a:solidFill>
                    <a:srgbClr val="000000"/>
                  </a:solidFill>
                  <a:latin typeface="Verdana" panose="020B0604030504040204" pitchFamily="34" charset="0"/>
                </a:rPr>
                <a:t>转移</a:t>
              </a:r>
              <a:endParaRPr lang="en-US" altLang="zh-CN"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zh-CN" altLang="en-US" dirty="0">
                  <a:solidFill>
                    <a:srgbClr val="000000"/>
                  </a:solidFill>
                  <a:latin typeface="Verdana" panose="020B0604030504040204" pitchFamily="34" charset="0"/>
                </a:rPr>
                <a:t>转移是两个状态之间的一种关系，表示对象在某个特定事件发生而且特定的条件满足时将在第一个状态中执行一定的动作，并进入第二个状态。</a:t>
              </a:r>
              <a:endParaRPr lang="en-US" altLang="zh-CN" dirty="0">
                <a:solidFill>
                  <a:srgbClr val="000000"/>
                </a:solidFill>
                <a:latin typeface="Verdana" panose="020B0604030504040204" pitchFamily="34" charset="0"/>
              </a:endParaRPr>
            </a:p>
            <a:p>
              <a:r>
                <a:rPr lang="zh-CN" altLang="en-US" b="0" i="0" dirty="0">
                  <a:solidFill>
                    <a:srgbClr val="000000"/>
                  </a:solidFill>
                  <a:effectLst/>
                  <a:latin typeface="Verdana" panose="020B0604030504040204" pitchFamily="34" charset="0"/>
                </a:rPr>
                <a:t>一个转移由以下</a:t>
              </a:r>
              <a:r>
                <a:rPr lang="en-US" altLang="zh-CN" b="0" i="0" dirty="0">
                  <a:solidFill>
                    <a:srgbClr val="000000"/>
                  </a:solidFill>
                  <a:effectLst/>
                  <a:latin typeface="Verdana" panose="020B0604030504040204" pitchFamily="34" charset="0"/>
                </a:rPr>
                <a:t>5</a:t>
              </a:r>
              <a:r>
                <a:rPr lang="zh-CN" altLang="en-US" b="0" i="0" dirty="0">
                  <a:solidFill>
                    <a:srgbClr val="000000"/>
                  </a:solidFill>
                  <a:effectLst/>
                  <a:latin typeface="Verdana" panose="020B0604030504040204" pitchFamily="34" charset="0"/>
                </a:rPr>
                <a:t>部分组成：</a:t>
              </a:r>
              <a:endParaRPr lang="en-US" altLang="zh-CN" b="0" i="0" dirty="0">
                <a:solidFill>
                  <a:srgbClr val="000000"/>
                </a:solidFill>
                <a:effectLst/>
                <a:latin typeface="Verdana" panose="020B0604030504040204" pitchFamily="34" charset="0"/>
              </a:endParaRPr>
            </a:p>
            <a:p>
              <a:r>
                <a:rPr lang="en-US" altLang="zh-CN" dirty="0">
                  <a:solidFill>
                    <a:srgbClr val="FF0000"/>
                  </a:solidFill>
                  <a:latin typeface="Verdana" panose="020B0604030504040204" pitchFamily="34" charset="0"/>
                </a:rPr>
                <a:t>1</a:t>
              </a:r>
              <a:r>
                <a:rPr lang="zh-CN" altLang="en-US" dirty="0">
                  <a:solidFill>
                    <a:srgbClr val="FF0000"/>
                  </a:solidFill>
                  <a:latin typeface="Verdana" panose="020B0604030504040204" pitchFamily="34" charset="0"/>
                </a:rPr>
                <a:t>、源状态</a:t>
              </a:r>
              <a:endParaRPr lang="en-US" altLang="zh-CN" dirty="0">
                <a:solidFill>
                  <a:srgbClr val="FF0000"/>
                </a:solidFill>
                <a:latin typeface="Verdana" panose="020B0604030504040204" pitchFamily="34" charset="0"/>
              </a:endParaRPr>
            </a:p>
            <a:p>
              <a:r>
                <a:rPr lang="en-US" altLang="zh-CN" b="0" i="0" dirty="0">
                  <a:solidFill>
                    <a:srgbClr val="FF0000"/>
                  </a:solidFill>
                  <a:effectLst/>
                  <a:latin typeface="Verdana" panose="020B0604030504040204" pitchFamily="34" charset="0"/>
                </a:rPr>
                <a:t>2</a:t>
              </a:r>
              <a:r>
                <a:rPr lang="zh-CN" altLang="en-US" b="0" i="0" dirty="0">
                  <a:solidFill>
                    <a:srgbClr val="FF0000"/>
                  </a:solidFill>
                  <a:effectLst/>
                  <a:latin typeface="Verdana" panose="020B0604030504040204" pitchFamily="34" charset="0"/>
                </a:rPr>
                <a:t>、事件触发器</a:t>
              </a:r>
              <a:endParaRPr lang="en-US" altLang="zh-CN" b="0" i="0" dirty="0">
                <a:solidFill>
                  <a:srgbClr val="FF0000"/>
                </a:solidFill>
                <a:effectLst/>
                <a:latin typeface="Verdana" panose="020B0604030504040204" pitchFamily="34" charset="0"/>
              </a:endParaRPr>
            </a:p>
            <a:p>
              <a:r>
                <a:rPr lang="en-US" altLang="zh-CN" dirty="0">
                  <a:solidFill>
                    <a:srgbClr val="FF0000"/>
                  </a:solidFill>
                  <a:latin typeface="Verdana" panose="020B0604030504040204" pitchFamily="34" charset="0"/>
                </a:rPr>
                <a:t>3</a:t>
              </a:r>
              <a:r>
                <a:rPr lang="zh-CN" altLang="en-US" dirty="0">
                  <a:solidFill>
                    <a:srgbClr val="FF0000"/>
                  </a:solidFill>
                  <a:latin typeface="Verdana" panose="020B0604030504040204" pitchFamily="34" charset="0"/>
                </a:rPr>
                <a:t>、监护条件</a:t>
              </a:r>
              <a:endParaRPr lang="en-US" altLang="zh-CN" dirty="0">
                <a:solidFill>
                  <a:srgbClr val="FF0000"/>
                </a:solidFill>
                <a:latin typeface="Verdana" panose="020B0604030504040204" pitchFamily="34" charset="0"/>
              </a:endParaRPr>
            </a:p>
            <a:p>
              <a:r>
                <a:rPr lang="en-US" altLang="zh-CN" b="0" i="0" dirty="0">
                  <a:solidFill>
                    <a:srgbClr val="FF0000"/>
                  </a:solidFill>
                  <a:effectLst/>
                  <a:latin typeface="Verdana" panose="020B0604030504040204" pitchFamily="34" charset="0"/>
                </a:rPr>
                <a:t>4</a:t>
              </a:r>
              <a:r>
                <a:rPr lang="zh-CN" altLang="en-US" b="0" i="0" dirty="0">
                  <a:solidFill>
                    <a:srgbClr val="FF0000"/>
                  </a:solidFill>
                  <a:effectLst/>
                  <a:latin typeface="Verdana" panose="020B0604030504040204" pitchFamily="34" charset="0"/>
                </a:rPr>
                <a:t>、效应</a:t>
              </a:r>
              <a:endParaRPr lang="en-US" altLang="zh-CN" b="0" i="0" dirty="0">
                <a:solidFill>
                  <a:srgbClr val="FF0000"/>
                </a:solidFill>
                <a:effectLst/>
                <a:latin typeface="Verdana" panose="020B0604030504040204" pitchFamily="34" charset="0"/>
              </a:endParaRPr>
            </a:p>
            <a:p>
              <a:r>
                <a:rPr lang="en-US" altLang="zh-CN" dirty="0">
                  <a:solidFill>
                    <a:srgbClr val="FF0000"/>
                  </a:solidFill>
                  <a:latin typeface="Verdana" panose="020B0604030504040204" pitchFamily="34" charset="0"/>
                </a:rPr>
                <a:t>5</a:t>
              </a:r>
              <a:r>
                <a:rPr lang="zh-CN" altLang="en-US" dirty="0">
                  <a:solidFill>
                    <a:srgbClr val="FF0000"/>
                  </a:solidFill>
                  <a:latin typeface="Verdana" panose="020B0604030504040204" pitchFamily="34" charset="0"/>
                </a:rPr>
                <a:t>、目标状态</a:t>
              </a:r>
              <a:endParaRPr lang="zh-CN" altLang="en-US" b="0" i="0" dirty="0">
                <a:solidFill>
                  <a:srgbClr val="FF0000"/>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2051"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31107" t="31194" r="19643" b="53325"/>
          <a:stretch>
            <a:fillRect/>
          </a:stretch>
        </p:blipFill>
        <p:spPr bwMode="auto">
          <a:xfrm>
            <a:off x="7112014" y="2853729"/>
            <a:ext cx="5112568" cy="981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advClick="0" advTm="0">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5</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状态机图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6703060" cy="4906611"/>
            <a:chOff x="237030" y="1269554"/>
            <a:chExt cx="7776864" cy="4906670"/>
          </a:xfrm>
        </p:grpSpPr>
        <p:sp>
          <p:nvSpPr>
            <p:cNvPr id="5" name="矩形 4"/>
            <p:cNvSpPr/>
            <p:nvPr/>
          </p:nvSpPr>
          <p:spPr>
            <a:xfrm>
              <a:off x="1068792" y="2205858"/>
              <a:ext cx="6092825" cy="3970366"/>
            </a:xfrm>
            <a:prstGeom prst="rect">
              <a:avLst/>
            </a:prstGeom>
          </p:spPr>
          <p:txBody>
            <a:bodyPr>
              <a:spAutoFit/>
            </a:bodyPr>
            <a:lstStyle/>
            <a:p>
              <a:r>
                <a:rPr lang="zh-CN" altLang="en-US" dirty="0">
                  <a:solidFill>
                    <a:srgbClr val="000000"/>
                  </a:solidFill>
                  <a:latin typeface="Verdana" panose="020B0604030504040204" pitchFamily="34" charset="0"/>
                </a:rPr>
                <a:t>子状态</a:t>
              </a:r>
              <a:endParaRPr lang="en-US" altLang="zh-CN"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zh-CN" altLang="en-US" dirty="0">
                  <a:solidFill>
                    <a:srgbClr val="000000"/>
                  </a:solidFill>
                  <a:latin typeface="Verdana" panose="020B0604030504040204" pitchFamily="34" charset="0"/>
                </a:rPr>
                <a:t>状态与转移的这些高级特征解决了许多常见的状态机建模问题。然而，</a:t>
              </a:r>
              <a:r>
                <a:rPr lang="en-US" altLang="zh-CN" dirty="0">
                  <a:solidFill>
                    <a:srgbClr val="000000"/>
                  </a:solidFill>
                  <a:latin typeface="Verdana" panose="020B0604030504040204" pitchFamily="34" charset="0"/>
                </a:rPr>
                <a:t>UML</a:t>
              </a:r>
              <a:r>
                <a:rPr lang="zh-CN" altLang="en-US" dirty="0">
                  <a:solidFill>
                    <a:srgbClr val="000000"/>
                  </a:solidFill>
                  <a:latin typeface="Verdana" panose="020B0604030504040204" pitchFamily="34" charset="0"/>
                </a:rPr>
                <a:t>状态机还有另一个特征，即子状态，它更能帮助简化对复杂行为的建模。</a:t>
              </a:r>
              <a:endParaRPr lang="en-US" altLang="zh-CN"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1</a:t>
              </a:r>
              <a:r>
                <a:rPr lang="zh-CN" altLang="en-US" dirty="0">
                  <a:solidFill>
                    <a:srgbClr val="000000"/>
                  </a:solidFill>
                  <a:latin typeface="Verdana" panose="020B0604030504040204" pitchFamily="34" charset="0"/>
                </a:rPr>
                <a:t>、</a:t>
              </a:r>
              <a:r>
                <a:rPr lang="zh-CN" altLang="en-US" dirty="0">
                  <a:solidFill>
                    <a:srgbClr val="FF0000"/>
                  </a:solidFill>
                  <a:latin typeface="Verdana" panose="020B0604030504040204" pitchFamily="34" charset="0"/>
                </a:rPr>
                <a:t>非正交子状态</a:t>
              </a:r>
              <a:endParaRPr lang="en-US" altLang="zh-CN" dirty="0">
                <a:solidFill>
                  <a:srgbClr val="FF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zh-CN" altLang="en-US" dirty="0">
                  <a:solidFill>
                    <a:srgbClr val="000000"/>
                  </a:solidFill>
                  <a:latin typeface="Verdana" panose="020B0604030504040204" pitchFamily="34" charset="0"/>
                </a:rPr>
                <a:t>像</a:t>
              </a:r>
              <a:r>
                <a:rPr lang="en-US" altLang="zh-CN" dirty="0">
                  <a:solidFill>
                    <a:srgbClr val="000000"/>
                  </a:solidFill>
                  <a:latin typeface="Verdana" panose="020B0604030504040204" pitchFamily="34" charset="0"/>
                </a:rPr>
                <a:t>Validating</a:t>
              </a:r>
              <a:r>
                <a:rPr lang="zh-CN" altLang="en-US" dirty="0">
                  <a:solidFill>
                    <a:srgbClr val="000000"/>
                  </a:solidFill>
                  <a:latin typeface="Verdana" panose="020B0604030504040204" pitchFamily="34" charset="0"/>
                </a:rPr>
                <a:t>和</a:t>
              </a:r>
              <a:r>
                <a:rPr lang="en-US" altLang="zh-CN" dirty="0">
                  <a:solidFill>
                    <a:srgbClr val="000000"/>
                  </a:solidFill>
                  <a:latin typeface="Verdana" panose="020B0604030504040204" pitchFamily="34" charset="0"/>
                </a:rPr>
                <a:t>Processing</a:t>
              </a:r>
              <a:r>
                <a:rPr lang="zh-CN" altLang="en-US" dirty="0">
                  <a:solidFill>
                    <a:srgbClr val="000000"/>
                  </a:solidFill>
                  <a:latin typeface="Verdana" panose="020B0604030504040204" pitchFamily="34" charset="0"/>
                </a:rPr>
                <a:t>这样的子状态，被称作是非正交或不相交的子状态。在一个封闭的组合状态的语境中给定的一组不相交的子状态，对象被称为处在该组合状态中，而且一次只能处于这些子状态中的一个子状态上。</a:t>
              </a:r>
              <a:endParaRPr lang="en-US" altLang="zh-CN"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3442" t="14993" r="37387" b="37772"/>
          <a:stretch>
            <a:fillRect/>
          </a:stretch>
        </p:blipFill>
        <p:spPr bwMode="auto">
          <a:xfrm>
            <a:off x="7463358" y="1758725"/>
            <a:ext cx="3556486" cy="35182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advClick="0" advTm="0">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5</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状态机图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6703060" cy="4896485"/>
            <a:chOff x="237030" y="1269554"/>
            <a:chExt cx="7776864" cy="4896544"/>
          </a:xfrm>
        </p:grpSpPr>
        <p:sp>
          <p:nvSpPr>
            <p:cNvPr id="5" name="矩形 4"/>
            <p:cNvSpPr/>
            <p:nvPr/>
          </p:nvSpPr>
          <p:spPr>
            <a:xfrm>
              <a:off x="1068792" y="2205858"/>
              <a:ext cx="6092825" cy="1385012"/>
            </a:xfrm>
            <a:prstGeom prst="rect">
              <a:avLst/>
            </a:prstGeom>
          </p:spPr>
          <p:txBody>
            <a:bodyPr>
              <a:spAutoFit/>
            </a:bodyPr>
            <a:lstStyle/>
            <a:p>
              <a:r>
                <a:rPr lang="en-US" altLang="zh-CN" dirty="0">
                  <a:solidFill>
                    <a:srgbClr val="000000"/>
                  </a:solidFill>
                  <a:latin typeface="Verdana" panose="020B0604030504040204" pitchFamily="34" charset="0"/>
                </a:rPr>
                <a:t>2</a:t>
              </a:r>
              <a:r>
                <a:rPr lang="zh-CN" altLang="en-US" dirty="0">
                  <a:solidFill>
                    <a:srgbClr val="000000"/>
                  </a:solidFill>
                  <a:latin typeface="Verdana" panose="020B0604030504040204" pitchFamily="34" charset="0"/>
                </a:rPr>
                <a:t>、历史状态</a:t>
              </a:r>
              <a:endParaRPr lang="en-US" altLang="zh-CN"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zh-CN" altLang="en-US" dirty="0">
                  <a:solidFill>
                    <a:srgbClr val="000000"/>
                  </a:solidFill>
                  <a:latin typeface="Verdana" panose="020B0604030504040204" pitchFamily="34" charset="0"/>
                </a:rPr>
                <a:t>历史状态允许一个</a:t>
              </a:r>
              <a:r>
                <a:rPr lang="zh-CN" altLang="en-US" dirty="0">
                  <a:solidFill>
                    <a:srgbClr val="FF0000"/>
                  </a:solidFill>
                  <a:latin typeface="Verdana" panose="020B0604030504040204" pitchFamily="34" charset="0"/>
                </a:rPr>
                <a:t>包含非正交子状态</a:t>
              </a:r>
              <a:r>
                <a:rPr lang="zh-CN" altLang="en-US" dirty="0">
                  <a:solidFill>
                    <a:srgbClr val="000000"/>
                  </a:solidFill>
                  <a:latin typeface="Verdana" panose="020B0604030504040204" pitchFamily="34" charset="0"/>
                </a:rPr>
                <a:t>的组合状态来记住源自组合状态的转移之前最后的活动子状态。</a:t>
              </a:r>
              <a:endParaRPr lang="en-US" altLang="zh-CN"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6988" t="22440" r="24385" b="38780"/>
          <a:stretch>
            <a:fillRect/>
          </a:stretch>
        </p:blipFill>
        <p:spPr bwMode="auto">
          <a:xfrm>
            <a:off x="6383238" y="2205658"/>
            <a:ext cx="5807175" cy="28885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advClick="0" advTm="0">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sz="2665" dirty="0">
                <a:solidFill>
                  <a:srgbClr val="183A5D"/>
                </a:solidFill>
                <a:latin typeface="微软雅黑" panose="020B0503020204020204" pitchFamily="34" charset="-122"/>
                <a:ea typeface="微软雅黑" panose="020B0503020204020204" pitchFamily="34" charset="-122"/>
              </a:rPr>
              <a:t>引言</a:t>
            </a:r>
          </a:p>
        </p:txBody>
      </p:sp>
      <p:sp>
        <p:nvSpPr>
          <p:cNvPr id="5" name="矩形 4"/>
          <p:cNvSpPr/>
          <p:nvPr/>
        </p:nvSpPr>
        <p:spPr>
          <a:xfrm>
            <a:off x="2071117" y="950918"/>
            <a:ext cx="8046720" cy="583565"/>
          </a:xfrm>
          <a:prstGeom prst="rect">
            <a:avLst/>
          </a:prstGeom>
        </p:spPr>
        <p:txBody>
          <a:bodyPr wrap="none">
            <a:spAutoFit/>
          </a:bodyPr>
          <a:lstStyle/>
          <a:p>
            <a:pPr lvl="1" algn="l"/>
            <a:r>
              <a:rPr lang="zh-CN" altLang="en-US" sz="3200" b="1" dirty="0">
                <a:sym typeface="+mn-ea"/>
              </a:rPr>
              <a:t>统一建模语言</a:t>
            </a:r>
            <a:r>
              <a:rPr lang="en-US" altLang="zh-CN" sz="3200" b="1" dirty="0">
                <a:sym typeface="+mn-ea"/>
              </a:rPr>
              <a:t>(</a:t>
            </a:r>
            <a:r>
              <a:rPr lang="en-US" altLang="zh-CN" sz="3200" b="1" dirty="0"/>
              <a:t>Unified Modeling Language)</a:t>
            </a:r>
            <a:endParaRPr lang="zh-CN" altLang="en-US" sz="3200" b="1" dirty="0"/>
          </a:p>
        </p:txBody>
      </p:sp>
      <p:sp>
        <p:nvSpPr>
          <p:cNvPr id="10" name="圆角矩形 9"/>
          <p:cNvSpPr/>
          <p:nvPr/>
        </p:nvSpPr>
        <p:spPr>
          <a:xfrm>
            <a:off x="1080135" y="2281555"/>
            <a:ext cx="10242550" cy="308356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2457450" y="2526665"/>
            <a:ext cx="7488555" cy="2676525"/>
          </a:xfrm>
          <a:prstGeom prst="rect">
            <a:avLst/>
          </a:prstGeom>
          <a:noFill/>
        </p:spPr>
        <p:txBody>
          <a:bodyPr wrap="square" rtlCol="0">
            <a:spAutoFit/>
          </a:bodyPr>
          <a:lstStyle/>
          <a:p>
            <a:pPr lvl="0"/>
            <a:r>
              <a:rPr lang="en-US" altLang="zh-CN" sz="2400" dirty="0"/>
              <a:t>	</a:t>
            </a:r>
            <a:r>
              <a:rPr lang="zh-CN" altLang="zh-CN" sz="2400" dirty="0"/>
              <a:t>是一种能够描述问题、描述解决方案、起到沟通作用的语言。通俗地说，它是一种用文本、图形和符号的集合来描述现实生活中各类食物、活动及其之间关系的语言。</a:t>
            </a:r>
          </a:p>
          <a:p>
            <a:pPr lvl="0"/>
            <a:endParaRPr lang="zh-CN" altLang="zh-CN" sz="2400" dirty="0"/>
          </a:p>
          <a:p>
            <a:pPr lvl="0"/>
            <a:r>
              <a:rPr lang="en-US" altLang="zh-CN" sz="2400" dirty="0"/>
              <a:t>	</a:t>
            </a:r>
            <a:r>
              <a:rPr lang="zh-CN" altLang="zh-CN" sz="240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本</a:t>
            </a:r>
            <a:r>
              <a:rPr lang="en-US" altLang="zh-CN" sz="240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PPT</a:t>
            </a:r>
            <a:r>
              <a:rPr lang="zh-CN" altLang="en-US" sz="240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主要讲解</a:t>
            </a:r>
            <a:r>
              <a:rPr lang="en-US" altLang="zh-CN" sz="240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UML</a:t>
            </a:r>
            <a:r>
              <a:rPr lang="zh-CN" altLang="en-US" sz="240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的用例图，类图，顺序图，状态机图，通信图，部署图</a:t>
            </a:r>
          </a:p>
        </p:txBody>
      </p:sp>
    </p:spTree>
  </p:cSld>
  <p:clrMapOvr>
    <a:masterClrMapping/>
  </p:clrMapOvr>
  <p:transition spd="slow" advClick="0" advTm="0">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5</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状态机图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6703060" cy="4896485"/>
            <a:chOff x="237030" y="1269554"/>
            <a:chExt cx="7776864" cy="4896544"/>
          </a:xfrm>
        </p:grpSpPr>
        <p:sp>
          <p:nvSpPr>
            <p:cNvPr id="5" name="矩形 4"/>
            <p:cNvSpPr/>
            <p:nvPr/>
          </p:nvSpPr>
          <p:spPr>
            <a:xfrm>
              <a:off x="1068792" y="2205858"/>
              <a:ext cx="6092825" cy="3000857"/>
            </a:xfrm>
            <a:prstGeom prst="rect">
              <a:avLst/>
            </a:prstGeom>
          </p:spPr>
          <p:txBody>
            <a:bodyPr>
              <a:spAutoFit/>
            </a:bodyPr>
            <a:lstStyle/>
            <a:p>
              <a:r>
                <a:rPr lang="en-US" altLang="zh-CN" dirty="0">
                  <a:solidFill>
                    <a:srgbClr val="000000"/>
                  </a:solidFill>
                  <a:latin typeface="Verdana" panose="020B0604030504040204" pitchFamily="34" charset="0"/>
                </a:rPr>
                <a:t>3</a:t>
              </a:r>
              <a:r>
                <a:rPr lang="zh-CN" altLang="en-US" dirty="0">
                  <a:solidFill>
                    <a:srgbClr val="000000"/>
                  </a:solidFill>
                  <a:latin typeface="Verdana" panose="020B0604030504040204" pitchFamily="34" charset="0"/>
                </a:rPr>
                <a:t>、分岔和汇合</a:t>
              </a:r>
              <a:endParaRPr lang="en-US" altLang="zh-CN"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zh-CN" altLang="en-US" dirty="0">
                  <a:solidFill>
                    <a:srgbClr val="000000"/>
                  </a:solidFill>
                  <a:latin typeface="Verdana" panose="020B0604030504040204" pitchFamily="34" charset="0"/>
                </a:rPr>
                <a:t>进入一个带正交区域的组合状态通常就是进入每个正交区域的</a:t>
              </a:r>
              <a:r>
                <a:rPr lang="zh-CN" altLang="en-US" dirty="0">
                  <a:solidFill>
                    <a:srgbClr val="FF0000"/>
                  </a:solidFill>
                  <a:latin typeface="Verdana" panose="020B0604030504040204" pitchFamily="34" charset="0"/>
                </a:rPr>
                <a:t>初试状态</a:t>
              </a:r>
              <a:r>
                <a:rPr lang="zh-CN" altLang="en-US" dirty="0">
                  <a:solidFill>
                    <a:srgbClr val="000000"/>
                  </a:solidFill>
                  <a:latin typeface="Verdana" panose="020B0604030504040204" pitchFamily="34" charset="0"/>
                </a:rPr>
                <a:t>。也可能从一个外部状态直接转移到</a:t>
              </a:r>
              <a:r>
                <a:rPr lang="zh-CN" altLang="en-US" dirty="0">
                  <a:solidFill>
                    <a:srgbClr val="FF0000"/>
                  </a:solidFill>
                  <a:latin typeface="Verdana" panose="020B0604030504040204" pitchFamily="34" charset="0"/>
                </a:rPr>
                <a:t>一个或多个</a:t>
              </a:r>
              <a:r>
                <a:rPr lang="zh-CN" altLang="en-US" dirty="0">
                  <a:solidFill>
                    <a:srgbClr val="000000"/>
                  </a:solidFill>
                  <a:latin typeface="Verdana" panose="020B0604030504040204" pitchFamily="34" charset="0"/>
                </a:rPr>
                <a:t>正交状态，这叫做分岔。</a:t>
              </a:r>
              <a:endParaRPr lang="en-US" altLang="zh-CN"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zh-CN" altLang="en-US" dirty="0">
                  <a:solidFill>
                    <a:srgbClr val="000000"/>
                  </a:solidFill>
                  <a:latin typeface="Verdana" panose="020B0604030504040204" pitchFamily="34" charset="0"/>
                </a:rPr>
                <a:t>汇合是具有</a:t>
              </a:r>
              <a:r>
                <a:rPr lang="zh-CN" altLang="en-US" dirty="0">
                  <a:solidFill>
                    <a:srgbClr val="FF0000"/>
                  </a:solidFill>
                  <a:latin typeface="Verdana" panose="020B0604030504040204" pitchFamily="34" charset="0"/>
                </a:rPr>
                <a:t>两个或两个以上</a:t>
              </a:r>
              <a:r>
                <a:rPr lang="zh-CN" altLang="en-US" dirty="0">
                  <a:solidFill>
                    <a:srgbClr val="000000"/>
                  </a:solidFill>
                  <a:latin typeface="Verdana" panose="020B0604030504040204" pitchFamily="34" charset="0"/>
                </a:rPr>
                <a:t>的进入箭头而只有一个离去箭头的转移。每个进入箭头必须来自同一个组合状态的不同正交区域中的状态。</a:t>
              </a:r>
              <a:endParaRPr lang="en-US" altLang="zh-CN"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6435" t="21131" r="18529" b="43010"/>
          <a:stretch>
            <a:fillRect/>
          </a:stretch>
        </p:blipFill>
        <p:spPr bwMode="auto">
          <a:xfrm>
            <a:off x="6426180" y="1701675"/>
            <a:ext cx="5759317" cy="24127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advClick="0" advTm="0">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6</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zh-CN" sz="2665" dirty="0">
                <a:solidFill>
                  <a:srgbClr val="183A5D"/>
                </a:solidFill>
                <a:latin typeface="微软雅黑" panose="020B0503020204020204" pitchFamily="34" charset="-122"/>
                <a:ea typeface="微软雅黑" panose="020B0503020204020204" pitchFamily="34" charset="-122"/>
              </a:rPr>
              <a:t>通信图</a:t>
            </a:r>
          </a:p>
        </p:txBody>
      </p:sp>
      <p:grpSp>
        <p:nvGrpSpPr>
          <p:cNvPr id="5" name="组合 4"/>
          <p:cNvGrpSpPr/>
          <p:nvPr/>
        </p:nvGrpSpPr>
        <p:grpSpPr>
          <a:xfrm>
            <a:off x="236855" y="1261110"/>
            <a:ext cx="6105525" cy="4904740"/>
            <a:chOff x="237030" y="1269554"/>
            <a:chExt cx="7776864" cy="4896544"/>
          </a:xfrm>
        </p:grpSpPr>
        <p:sp>
          <p:nvSpPr>
            <p:cNvPr id="7" name="矩形 6"/>
            <p:cNvSpPr/>
            <p:nvPr/>
          </p:nvSpPr>
          <p:spPr>
            <a:xfrm>
              <a:off x="920488" y="2718104"/>
              <a:ext cx="6406712" cy="1704028"/>
            </a:xfrm>
            <a:prstGeom prst="rect">
              <a:avLst/>
            </a:prstGeom>
          </p:spPr>
          <p:txBody>
            <a:bodyPr wrap="square">
              <a:spAutoFit/>
              <a:scene3d>
                <a:camera prst="orthographicFront"/>
                <a:lightRig rig="soft" dir="t">
                  <a:rot lat="0" lon="0" rev="15600000"/>
                </a:lightRig>
              </a:scene3d>
              <a:sp3d extrusionH="57150" prstMaterial="softEdge">
                <a:bevelT w="25400" h="38100"/>
              </a:sp3d>
            </a:bodyPr>
            <a:lstStyle/>
            <a:p>
              <a:r>
                <a:rPr lang="zh-CN" altLang="en-US" dirty="0">
                  <a:solidFill>
                    <a:srgbClr val="C00000"/>
                  </a:solidFill>
                </a:rPr>
                <a:t>通信图</a:t>
              </a:r>
              <a:r>
                <a:rPr lang="zh-CN" altLang="en-US" dirty="0"/>
                <a:t>也叫合作图（</a:t>
              </a:r>
              <a:r>
                <a:rPr lang="en-US" altLang="zh-CN" dirty="0"/>
                <a:t>UML2.0</a:t>
              </a:r>
              <a:r>
                <a:rPr lang="zh-CN" altLang="en-US" dirty="0"/>
                <a:t>以后不再用协作图说法），是一种交互图，强调的是发送和接受消息的对象之间的组织结构。</a:t>
              </a:r>
              <a:endParaRPr lang="zh-CN" altLang="en-US" dirty="0">
                <a:solidFill>
                  <a:schemeClr val="accent4"/>
                </a:solidFill>
                <a:latin typeface="Verdana" panose="020B0604030504040204" pitchFamily="34" charset="0"/>
              </a:endParaRPr>
            </a:p>
            <a:p>
              <a:r>
                <a:rPr lang="en-US" altLang="zh-CN" b="0" i="0" dirty="0">
                  <a:solidFill>
                    <a:schemeClr val="accent4"/>
                  </a:solidFill>
                  <a:effectLst/>
                  <a:latin typeface="Verdana" panose="020B0604030504040204" pitchFamily="34" charset="0"/>
                </a:rPr>
                <a:t>	</a:t>
              </a:r>
            </a:p>
            <a:p>
              <a:endParaRPr lang="en-US" altLang="zh-CN" b="0" i="0" dirty="0">
                <a:solidFill>
                  <a:schemeClr val="accent4"/>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13" name="图片 12"/>
          <p:cNvPicPr>
            <a:picLocks noChangeAspect="1"/>
          </p:cNvPicPr>
          <p:nvPr/>
        </p:nvPicPr>
        <p:blipFill>
          <a:blip r:embed="rId2"/>
          <a:stretch>
            <a:fillRect/>
          </a:stretch>
        </p:blipFill>
        <p:spPr>
          <a:xfrm>
            <a:off x="6434455" y="1969135"/>
            <a:ext cx="5731510" cy="3604895"/>
          </a:xfrm>
          <a:prstGeom prst="rect">
            <a:avLst/>
          </a:prstGeom>
        </p:spPr>
      </p:pic>
    </p:spTree>
  </p:cSld>
  <p:clrMapOvr>
    <a:masterClrMapping/>
  </p:clrMapOvr>
  <p:transition spd="slow" advClick="0" advTm="0">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6</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zh-CN" sz="2665" dirty="0">
                <a:solidFill>
                  <a:srgbClr val="183A5D"/>
                </a:solidFill>
                <a:latin typeface="微软雅黑" panose="020B0503020204020204" pitchFamily="34" charset="-122"/>
                <a:ea typeface="微软雅黑" panose="020B0503020204020204" pitchFamily="34" charset="-122"/>
              </a:rPr>
              <a:t>通信图</a:t>
            </a:r>
          </a:p>
        </p:txBody>
      </p:sp>
      <p:grpSp>
        <p:nvGrpSpPr>
          <p:cNvPr id="5" name="组合 4"/>
          <p:cNvGrpSpPr/>
          <p:nvPr/>
        </p:nvGrpSpPr>
        <p:grpSpPr>
          <a:xfrm>
            <a:off x="175260" y="1237837"/>
            <a:ext cx="6259195" cy="6029738"/>
            <a:chOff x="158574" y="1269554"/>
            <a:chExt cx="7972600" cy="6170939"/>
          </a:xfrm>
        </p:grpSpPr>
        <p:sp>
          <p:nvSpPr>
            <p:cNvPr id="7" name="矩形 6"/>
            <p:cNvSpPr/>
            <p:nvPr/>
          </p:nvSpPr>
          <p:spPr>
            <a:xfrm>
              <a:off x="158574" y="1724885"/>
              <a:ext cx="7972600" cy="5715608"/>
            </a:xfrm>
            <a:prstGeom prst="rect">
              <a:avLst/>
            </a:prstGeom>
          </p:spPr>
          <p:txBody>
            <a:bodyPr wrap="square">
              <a:spAutoFit/>
            </a:bodyPr>
            <a:lstStyle/>
            <a:p>
              <a:r>
                <a:rPr lang="en-US" dirty="0"/>
                <a:t>1</a:t>
              </a:r>
              <a:r>
                <a:rPr lang="zh-CN" altLang="en-US" dirty="0"/>
                <a:t>、</a:t>
              </a:r>
              <a:r>
                <a:rPr dirty="0" err="1"/>
                <a:t>它与顺序图是同构图，也就是它们包含了相同的信息，只是表达方式不同而已，通信图与顺序图可以相互转换</a:t>
              </a:r>
              <a:r>
                <a:rPr dirty="0"/>
                <a:t>。</a:t>
              </a:r>
            </a:p>
            <a:p>
              <a:endParaRPr dirty="0"/>
            </a:p>
            <a:p>
              <a:r>
                <a:rPr lang="en-US" dirty="0"/>
                <a:t>2</a:t>
              </a:r>
              <a:r>
                <a:rPr lang="zh-CN" altLang="en-US" dirty="0"/>
                <a:t>、</a:t>
              </a:r>
              <a:r>
                <a:rPr dirty="0"/>
                <a:t>虽然通信图和顺序图均显示了交互，但它们强调了不同的方面。</a:t>
              </a:r>
              <a:r>
                <a:rPr dirty="0">
                  <a:solidFill>
                    <a:schemeClr val="accent1"/>
                  </a:solidFill>
                  <a:effectLst>
                    <a:outerShdw blurRad="38100" dist="25400" dir="5400000" algn="ctr" rotWithShape="0">
                      <a:srgbClr val="6E747A">
                        <a:alpha val="43000"/>
                      </a:srgbClr>
                    </a:outerShdw>
                  </a:effectLst>
                </a:rPr>
                <a:t>顺序图清晰地显示了时间次序</a:t>
              </a:r>
              <a:r>
                <a:rPr dirty="0"/>
                <a:t>，但没有显式指明对象间关系。</a:t>
              </a:r>
              <a:r>
                <a:rPr dirty="0">
                  <a:solidFill>
                    <a:schemeClr val="accent1"/>
                  </a:solidFill>
                  <a:effectLst>
                    <a:outerShdw blurRad="38100" dist="25400" dir="5400000" algn="ctr" rotWithShape="0">
                      <a:srgbClr val="6E747A">
                        <a:alpha val="43000"/>
                      </a:srgbClr>
                    </a:outerShdw>
                  </a:effectLst>
                </a:rPr>
                <a:t>通信图清晰地显示了对象间关系</a:t>
              </a:r>
              <a:r>
                <a:rPr dirty="0"/>
                <a:t>，但时间次序必须从顺序号来获得。</a:t>
              </a:r>
            </a:p>
            <a:p>
              <a:endParaRPr dirty="0"/>
            </a:p>
            <a:p>
              <a:r>
                <a:rPr lang="en-US" dirty="0"/>
                <a:t>3</a:t>
              </a:r>
              <a:r>
                <a:rPr lang="zh-CN" altLang="en-US" dirty="0"/>
                <a:t>、</a:t>
              </a:r>
              <a:r>
                <a:rPr dirty="0"/>
                <a:t>顺序图常用于用例场景描述，通信图更适合显示过程设计细节。采用哪种图，一般可以根据这种原则：</a:t>
              </a:r>
              <a:r>
                <a:rPr dirty="0">
                  <a:solidFill>
                    <a:schemeClr val="accent1"/>
                  </a:solidFill>
                  <a:effectLst>
                    <a:outerShdw blurRad="38100" dist="25400" dir="5400000" algn="ctr" rotWithShape="0">
                      <a:srgbClr val="6E747A">
                        <a:alpha val="43000"/>
                      </a:srgbClr>
                    </a:outerShdw>
                  </a:effectLst>
                </a:rPr>
                <a:t>当对象及其连接有利于理解交互时，选择通信图；当只需了解交互的次序时，选择顺序图</a:t>
              </a:r>
              <a:r>
                <a:rPr dirty="0"/>
                <a:t>。</a:t>
              </a:r>
            </a:p>
            <a:p>
              <a:endParaRPr dirty="0"/>
            </a:p>
            <a:p>
              <a:endParaRPr lang="zh-CN" altLang="en-US" dirty="0">
                <a:solidFill>
                  <a:schemeClr val="accent4"/>
                </a:solidFill>
                <a:latin typeface="Verdana" panose="020B0604030504040204" pitchFamily="34" charset="0"/>
              </a:endParaRPr>
            </a:p>
            <a:p>
              <a:r>
                <a:rPr lang="en-US" altLang="zh-CN" b="0" i="0" dirty="0">
                  <a:solidFill>
                    <a:schemeClr val="accent4"/>
                  </a:solidFill>
                  <a:effectLst/>
                  <a:latin typeface="Verdana" panose="020B0604030504040204" pitchFamily="34" charset="0"/>
                </a:rPr>
                <a:t>	</a:t>
              </a:r>
            </a:p>
            <a:p>
              <a:endParaRPr lang="en-US" altLang="zh-CN" b="0" i="0" dirty="0">
                <a:solidFill>
                  <a:schemeClr val="accent4"/>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13" name="图片 12"/>
          <p:cNvPicPr>
            <a:picLocks noChangeAspect="1"/>
          </p:cNvPicPr>
          <p:nvPr/>
        </p:nvPicPr>
        <p:blipFill>
          <a:blip r:embed="rId2"/>
          <a:stretch>
            <a:fillRect/>
          </a:stretch>
        </p:blipFill>
        <p:spPr>
          <a:xfrm>
            <a:off x="6434455" y="1969135"/>
            <a:ext cx="5731510" cy="3604895"/>
          </a:xfrm>
          <a:prstGeom prst="rect">
            <a:avLst/>
          </a:prstGeom>
        </p:spPr>
      </p:pic>
    </p:spTree>
  </p:cSld>
  <p:clrMapOvr>
    <a:masterClrMapping/>
  </p:clrMapOvr>
  <p:transition spd="slow" advClick="0" advTm="0">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6</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zh-CN" sz="2665" dirty="0">
                <a:solidFill>
                  <a:srgbClr val="183A5D"/>
                </a:solidFill>
                <a:latin typeface="微软雅黑" panose="020B0503020204020204" pitchFamily="34" charset="-122"/>
                <a:ea typeface="微软雅黑" panose="020B0503020204020204" pitchFamily="34" charset="-122"/>
              </a:rPr>
              <a:t>通信图</a:t>
            </a:r>
          </a:p>
        </p:txBody>
      </p:sp>
      <p:grpSp>
        <p:nvGrpSpPr>
          <p:cNvPr id="5" name="组合 4"/>
          <p:cNvGrpSpPr/>
          <p:nvPr/>
        </p:nvGrpSpPr>
        <p:grpSpPr>
          <a:xfrm>
            <a:off x="175260" y="1237837"/>
            <a:ext cx="6259195" cy="5707891"/>
            <a:chOff x="158574" y="1269554"/>
            <a:chExt cx="7972600" cy="5841556"/>
          </a:xfrm>
        </p:grpSpPr>
        <p:sp>
          <p:nvSpPr>
            <p:cNvPr id="7" name="矩形 6"/>
            <p:cNvSpPr/>
            <p:nvPr/>
          </p:nvSpPr>
          <p:spPr>
            <a:xfrm>
              <a:off x="158574" y="1724885"/>
              <a:ext cx="7972600" cy="5386225"/>
            </a:xfrm>
            <a:prstGeom prst="rect">
              <a:avLst/>
            </a:prstGeom>
          </p:spPr>
          <p:txBody>
            <a:bodyPr wrap="square">
              <a:spAutoFit/>
            </a:bodyPr>
            <a:lstStyle/>
            <a:p>
              <a:r>
                <a:rPr lang="zh-CN" altLang="en-US" dirty="0"/>
                <a:t>用例图与通信图的区别：</a:t>
              </a:r>
              <a:endParaRPr lang="en-US" altLang="zh-CN" dirty="0"/>
            </a:p>
            <a:p>
              <a:r>
                <a:rPr lang="en-US" altLang="zh-CN" dirty="0"/>
                <a:t>	</a:t>
              </a:r>
              <a:r>
                <a:rPr lang="zh-CN" altLang="en-US" dirty="0">
                  <a:solidFill>
                    <a:srgbClr val="FF0000"/>
                  </a:solidFill>
                </a:rPr>
                <a:t>用例图</a:t>
              </a:r>
              <a:r>
                <a:rPr lang="en-US" altLang="zh-CN" dirty="0">
                  <a:solidFill>
                    <a:srgbClr val="FF0000"/>
                  </a:solidFill>
                </a:rPr>
                <a:t>(Use Case Diagram)</a:t>
              </a:r>
              <a:r>
                <a:rPr lang="zh-CN" altLang="en-US" dirty="0"/>
                <a:t>是由软件需求分析到最终实现的第一步，</a:t>
              </a:r>
              <a:r>
                <a:rPr lang="zh-CN" altLang="en-US" dirty="0">
                  <a:solidFill>
                    <a:srgbClr val="FF0000"/>
                  </a:solidFill>
                </a:rPr>
                <a:t>它描述人们如何使用一个系统</a:t>
              </a:r>
              <a:r>
                <a:rPr lang="zh-CN" altLang="en-US" dirty="0"/>
                <a:t>。用例视图显示谁是相关的用户、用户希望系统提供什么样的服务，以及用户需要为系统提供的服务，以便使系统的用户更容易理解这些元素的用途，也便于软件开发人员最终实现这些元素。用例图在各种开发活动中被广泛的应用，但是它最常用来描述系统及子系统。</a:t>
              </a:r>
              <a:endParaRPr lang="en-US" altLang="zh-CN" dirty="0"/>
            </a:p>
            <a:p>
              <a:r>
                <a:rPr lang="en-US" altLang="zh-CN" dirty="0"/>
                <a:t>	</a:t>
              </a:r>
              <a:r>
                <a:rPr lang="zh-CN" altLang="en-US" dirty="0">
                  <a:solidFill>
                    <a:srgbClr val="FF0000"/>
                  </a:solidFill>
                </a:rPr>
                <a:t>通信图</a:t>
              </a:r>
              <a:r>
                <a:rPr lang="zh-CN" altLang="en-US" dirty="0"/>
                <a:t>强调参与一个交互对象的组织。</a:t>
              </a:r>
              <a:r>
                <a:rPr lang="zh-CN" altLang="en-US" dirty="0">
                  <a:solidFill>
                    <a:srgbClr val="FF0000"/>
                  </a:solidFill>
                </a:rPr>
                <a:t>与用例图使用阶段不同，</a:t>
              </a:r>
              <a:r>
                <a:rPr lang="zh-CN" altLang="en-US" dirty="0"/>
                <a:t>用例图主要使用在开始业务定义的阶段，而通信图使用在系统设计阶段，描述的是功能和用户的信息交互。</a:t>
              </a:r>
              <a:endParaRPr dirty="0"/>
            </a:p>
            <a:p>
              <a:endParaRPr lang="zh-CN" altLang="en-US" dirty="0">
                <a:solidFill>
                  <a:schemeClr val="accent4"/>
                </a:solidFill>
                <a:latin typeface="Verdana" panose="020B0604030504040204" pitchFamily="34" charset="0"/>
              </a:endParaRPr>
            </a:p>
            <a:p>
              <a:r>
                <a:rPr lang="en-US" altLang="zh-CN" b="0" i="0" dirty="0">
                  <a:solidFill>
                    <a:schemeClr val="accent4"/>
                  </a:solidFill>
                  <a:effectLst/>
                  <a:latin typeface="Verdana" panose="020B0604030504040204" pitchFamily="34" charset="0"/>
                </a:rPr>
                <a:t>	</a:t>
              </a:r>
            </a:p>
            <a:p>
              <a:endParaRPr lang="en-US" altLang="zh-CN" b="0" i="0" dirty="0">
                <a:solidFill>
                  <a:schemeClr val="accent4"/>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13" name="图片 12"/>
          <p:cNvPicPr>
            <a:picLocks noChangeAspect="1"/>
          </p:cNvPicPr>
          <p:nvPr/>
        </p:nvPicPr>
        <p:blipFill>
          <a:blip r:embed="rId2"/>
          <a:stretch>
            <a:fillRect/>
          </a:stretch>
        </p:blipFill>
        <p:spPr>
          <a:xfrm>
            <a:off x="6434455" y="1969135"/>
            <a:ext cx="5731510" cy="3604895"/>
          </a:xfrm>
          <a:prstGeom prst="rect">
            <a:avLst/>
          </a:prstGeom>
        </p:spPr>
      </p:pic>
    </p:spTree>
  </p:cSld>
  <p:clrMapOvr>
    <a:masterClrMapping/>
  </p:clrMapOvr>
  <p:transition spd="slow" advClick="0" advTm="0">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6</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sz="2665" dirty="0">
                <a:solidFill>
                  <a:srgbClr val="183A5D"/>
                </a:solidFill>
                <a:latin typeface="微软雅黑" panose="020B0503020204020204" pitchFamily="34" charset="-122"/>
                <a:ea typeface="微软雅黑" panose="020B0503020204020204" pitchFamily="34" charset="-122"/>
              </a:rPr>
              <a:t>通信图</a:t>
            </a:r>
          </a:p>
        </p:txBody>
      </p:sp>
      <p:grpSp>
        <p:nvGrpSpPr>
          <p:cNvPr id="10" name="组合 9"/>
          <p:cNvGrpSpPr/>
          <p:nvPr/>
        </p:nvGrpSpPr>
        <p:grpSpPr>
          <a:xfrm>
            <a:off x="236855" y="891540"/>
            <a:ext cx="11564620" cy="5274310"/>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pic>
        <p:nvPicPr>
          <p:cNvPr id="8" name="图片 7"/>
          <p:cNvPicPr>
            <a:picLocks noChangeAspect="1"/>
          </p:cNvPicPr>
          <p:nvPr/>
        </p:nvPicPr>
        <p:blipFill>
          <a:blip r:embed="rId2"/>
          <a:stretch>
            <a:fillRect/>
          </a:stretch>
        </p:blipFill>
        <p:spPr>
          <a:xfrm>
            <a:off x="5650865" y="1823720"/>
            <a:ext cx="5731510" cy="3604895"/>
          </a:xfrm>
          <a:prstGeom prst="rect">
            <a:avLst/>
          </a:prstGeom>
        </p:spPr>
      </p:pic>
      <p:cxnSp>
        <p:nvCxnSpPr>
          <p:cNvPr id="14" name="直接箭头连接符 13"/>
          <p:cNvCxnSpPr/>
          <p:nvPr/>
        </p:nvCxnSpPr>
        <p:spPr>
          <a:xfrm>
            <a:off x="7200265" y="3532505"/>
            <a:ext cx="926465" cy="8928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320675" y="1506855"/>
            <a:ext cx="4597400" cy="2999740"/>
          </a:xfrm>
          <a:prstGeom prst="rect">
            <a:avLst/>
          </a:prstGeom>
          <a:noFill/>
        </p:spPr>
        <p:txBody>
          <a:bodyPr wrap="square" rtlCol="0" anchor="t">
            <a:spAutoFit/>
          </a:bodyPr>
          <a:lstStyle/>
          <a:p>
            <a:r>
              <a:rPr lang="zh-CN" altLang="en-US"/>
              <a:t>1，通信图由以下基本元素组成：执行者(Actor)、对象(Object)、连接(Link，也称为链)、消息(Message)和守护条件(Condition)。</a:t>
            </a:r>
          </a:p>
          <a:p>
            <a:endParaRPr lang="zh-CN" altLang="en-US"/>
          </a:p>
          <a:p>
            <a:r>
              <a:rPr lang="zh-CN" altLang="en-US"/>
              <a:t>2，在UML中，使用实线表示两个对象之间的连接；通信图中的消息，由在连接上方的带有标记的箭头表示，同时可以用数字注明消息的次序。</a:t>
            </a:r>
          </a:p>
        </p:txBody>
      </p:sp>
      <p:sp>
        <p:nvSpPr>
          <p:cNvPr id="16" name="矩形 15"/>
          <p:cNvSpPr/>
          <p:nvPr/>
        </p:nvSpPr>
        <p:spPr>
          <a:xfrm>
            <a:off x="6566535" y="2640965"/>
            <a:ext cx="708025" cy="718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连接</a:t>
            </a:r>
          </a:p>
        </p:txBody>
      </p:sp>
      <p:cxnSp>
        <p:nvCxnSpPr>
          <p:cNvPr id="17" name="直接箭头连接符 16"/>
          <p:cNvCxnSpPr/>
          <p:nvPr/>
        </p:nvCxnSpPr>
        <p:spPr>
          <a:xfrm flipV="1">
            <a:off x="7362825" y="2926080"/>
            <a:ext cx="2044700" cy="571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4438650" y="4290695"/>
            <a:ext cx="708025" cy="934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执行者</a:t>
            </a:r>
          </a:p>
        </p:txBody>
      </p:sp>
      <p:cxnSp>
        <p:nvCxnSpPr>
          <p:cNvPr id="19" name="直接箭头连接符 18"/>
          <p:cNvCxnSpPr/>
          <p:nvPr/>
        </p:nvCxnSpPr>
        <p:spPr>
          <a:xfrm flipV="1">
            <a:off x="5052695" y="4653915"/>
            <a:ext cx="682625" cy="685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8030845" y="5348605"/>
            <a:ext cx="708025" cy="718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消息</a:t>
            </a:r>
          </a:p>
        </p:txBody>
      </p:sp>
      <p:cxnSp>
        <p:nvCxnSpPr>
          <p:cNvPr id="21" name="直接箭头连接符 20"/>
          <p:cNvCxnSpPr/>
          <p:nvPr/>
        </p:nvCxnSpPr>
        <p:spPr>
          <a:xfrm flipH="1" flipV="1">
            <a:off x="8255635" y="5013960"/>
            <a:ext cx="351790" cy="3346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10176510" y="5348605"/>
            <a:ext cx="708025" cy="718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对象</a:t>
            </a:r>
          </a:p>
        </p:txBody>
      </p:sp>
      <p:cxnSp>
        <p:nvCxnSpPr>
          <p:cNvPr id="23" name="直接箭头连接符 22"/>
          <p:cNvCxnSpPr/>
          <p:nvPr/>
        </p:nvCxnSpPr>
        <p:spPr>
          <a:xfrm flipH="1" flipV="1">
            <a:off x="10271760" y="4798060"/>
            <a:ext cx="363220" cy="5505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Click="0" advTm="0">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6</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通信图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9032240" cy="4896485"/>
            <a:chOff x="237030" y="1269554"/>
            <a:chExt cx="7776864" cy="4896544"/>
          </a:xfrm>
        </p:grpSpPr>
        <p:sp>
          <p:nvSpPr>
            <p:cNvPr id="5" name="矩形 4"/>
            <p:cNvSpPr/>
            <p:nvPr/>
          </p:nvSpPr>
          <p:spPr>
            <a:xfrm>
              <a:off x="595320" y="1817047"/>
              <a:ext cx="6092825" cy="3969433"/>
            </a:xfrm>
            <a:prstGeom prst="rect">
              <a:avLst/>
            </a:prstGeom>
          </p:spPr>
          <p:txBody>
            <a:bodyPr>
              <a:spAutoFit/>
            </a:bodyPr>
            <a:lstStyle/>
            <a:p>
              <a:r>
                <a:rPr lang="zh-CN" dirty="0">
                  <a:solidFill>
                    <a:srgbClr val="000000"/>
                  </a:solidFill>
                  <a:latin typeface="Verdana" panose="020B0604030504040204" pitchFamily="34" charset="0"/>
                </a:rPr>
                <a:t>绘画技巧：</a:t>
              </a:r>
            </a:p>
            <a:p>
              <a:r>
                <a:rPr lang="zh-CN" altLang="en-US" b="0" i="0" dirty="0">
                  <a:solidFill>
                    <a:srgbClr val="000000"/>
                  </a:solidFill>
                  <a:effectLst/>
                  <a:latin typeface="Verdana" panose="020B0604030504040204" pitchFamily="34" charset="0"/>
                </a:rPr>
                <a:t>1，通信图中的对象</a:t>
              </a:r>
              <a:r>
                <a:rPr lang="zh-CN" altLang="en-US" b="0" i="0" dirty="0">
                  <a:solidFill>
                    <a:schemeClr val="accent1"/>
                  </a:solidFill>
                  <a:effectLst>
                    <a:outerShdw blurRad="38100" dist="25400" dir="5400000" algn="ctr" rotWithShape="0">
                      <a:srgbClr val="6E747A">
                        <a:alpha val="43000"/>
                      </a:srgbClr>
                    </a:outerShdw>
                  </a:effectLst>
                  <a:latin typeface="Verdana" panose="020B0604030504040204" pitchFamily="34" charset="0"/>
                </a:rPr>
                <a:t>与顺序图中的对象对应</a:t>
              </a:r>
              <a:r>
                <a:rPr lang="zh-CN" altLang="en-US" b="0" i="0" dirty="0">
                  <a:solidFill>
                    <a:srgbClr val="000000"/>
                  </a:solidFill>
                  <a:effectLst/>
                  <a:latin typeface="Verdana" panose="020B0604030504040204" pitchFamily="34" charset="0"/>
                </a:rPr>
                <a:t>；</a:t>
              </a:r>
            </a:p>
            <a:p>
              <a:endParaRPr lang="zh-CN" altLang="en-US" b="0" i="0" dirty="0">
                <a:solidFill>
                  <a:srgbClr val="000000"/>
                </a:solidFill>
                <a:effectLst/>
                <a:latin typeface="Verdana" panose="020B0604030504040204" pitchFamily="34" charset="0"/>
              </a:endParaRPr>
            </a:p>
            <a:p>
              <a:r>
                <a:rPr lang="zh-CN" altLang="en-US" b="0" i="0" dirty="0">
                  <a:solidFill>
                    <a:srgbClr val="000000"/>
                  </a:solidFill>
                  <a:effectLst/>
                  <a:latin typeface="Verdana" panose="020B0604030504040204" pitchFamily="34" charset="0"/>
                </a:rPr>
                <a:t>2，通信图中</a:t>
              </a:r>
              <a:r>
                <a:rPr lang="zh-CN" altLang="en-US" b="0" i="0" dirty="0">
                  <a:solidFill>
                    <a:schemeClr val="accent1"/>
                  </a:solidFill>
                  <a:effectLst>
                    <a:outerShdw blurRad="38100" dist="25400" dir="5400000" algn="ctr" rotWithShape="0">
                      <a:srgbClr val="6E747A">
                        <a:alpha val="43000"/>
                      </a:srgbClr>
                    </a:outerShdw>
                  </a:effectLst>
                  <a:latin typeface="Verdana" panose="020B0604030504040204" pitchFamily="34" charset="0"/>
                </a:rPr>
                <a:t>无法表示对象的生命线</a:t>
              </a:r>
              <a:r>
                <a:rPr lang="zh-CN" altLang="en-US" b="0" i="0" dirty="0">
                  <a:solidFill>
                    <a:srgbClr val="000000"/>
                  </a:solidFill>
                  <a:effectLst/>
                  <a:latin typeface="Verdana" panose="020B0604030504040204" pitchFamily="34" charset="0"/>
                </a:rPr>
                <a:t>，因此无法显式表示对象的创建和销毁；</a:t>
              </a:r>
            </a:p>
            <a:p>
              <a:endParaRPr lang="zh-CN" altLang="en-US" b="0" i="0" dirty="0">
                <a:solidFill>
                  <a:srgbClr val="000000"/>
                </a:solidFill>
                <a:effectLst/>
                <a:latin typeface="Verdana" panose="020B0604030504040204" pitchFamily="34" charset="0"/>
              </a:endParaRPr>
            </a:p>
            <a:p>
              <a:r>
                <a:rPr lang="zh-CN" altLang="en-US" b="0" i="0" dirty="0">
                  <a:solidFill>
                    <a:srgbClr val="000000"/>
                  </a:solidFill>
                  <a:effectLst/>
                  <a:latin typeface="Verdana" panose="020B0604030504040204" pitchFamily="34" charset="0"/>
                </a:rPr>
                <a:t>3，通信图中的</a:t>
              </a:r>
              <a:r>
                <a:rPr lang="zh-CN" altLang="en-US" b="0" i="0" dirty="0">
                  <a:solidFill>
                    <a:schemeClr val="accent1"/>
                  </a:solidFill>
                  <a:effectLst>
                    <a:outerShdw blurRad="38100" dist="25400" dir="5400000" algn="ctr" rotWithShape="0">
                      <a:srgbClr val="6E747A">
                        <a:alpha val="43000"/>
                      </a:srgbClr>
                    </a:outerShdw>
                  </a:effectLst>
                  <a:latin typeface="Verdana" panose="020B0604030504040204" pitchFamily="34" charset="0"/>
                </a:rPr>
                <a:t>消息添加了顺序号</a:t>
              </a:r>
              <a:r>
                <a:rPr lang="zh-CN" altLang="en-US" b="0" i="0" dirty="0">
                  <a:solidFill>
                    <a:srgbClr val="000000"/>
                  </a:solidFill>
                  <a:effectLst/>
                  <a:latin typeface="Verdana" panose="020B0604030504040204" pitchFamily="34" charset="0"/>
                </a:rPr>
                <a:t>，用于说明交互过程中消息的时间顺序；</a:t>
              </a:r>
            </a:p>
            <a:p>
              <a:endParaRPr lang="zh-CN" altLang="en-US" b="0" i="0" dirty="0">
                <a:solidFill>
                  <a:srgbClr val="000000"/>
                </a:solidFill>
                <a:effectLst/>
                <a:latin typeface="Verdana" panose="020B0604030504040204" pitchFamily="34" charset="0"/>
              </a:endParaRPr>
            </a:p>
            <a:p>
              <a:r>
                <a:rPr lang="zh-CN" altLang="en-US" b="0" i="0" dirty="0">
                  <a:solidFill>
                    <a:srgbClr val="000000"/>
                  </a:solidFill>
                  <a:effectLst/>
                  <a:latin typeface="Verdana" panose="020B0604030504040204" pitchFamily="34" charset="0"/>
                </a:rPr>
                <a:t>4，通信图用于</a:t>
              </a:r>
              <a:r>
                <a:rPr lang="zh-CN" altLang="en-US" b="0" i="0" dirty="0">
                  <a:solidFill>
                    <a:schemeClr val="accent1"/>
                  </a:solidFill>
                  <a:effectLst>
                    <a:outerShdw blurRad="38100" dist="25400" dir="5400000" algn="ctr" rotWithShape="0">
                      <a:srgbClr val="6E747A">
                        <a:alpha val="43000"/>
                      </a:srgbClr>
                    </a:outerShdw>
                  </a:effectLst>
                  <a:latin typeface="Verdana" panose="020B0604030504040204" pitchFamily="34" charset="0"/>
                </a:rPr>
                <a:t>表示对象之间的协作关系</a:t>
              </a:r>
              <a:r>
                <a:rPr lang="zh-CN" altLang="en-US" b="0" i="0" dirty="0">
                  <a:solidFill>
                    <a:srgbClr val="000000"/>
                  </a:solidFill>
                  <a:effectLst/>
                  <a:latin typeface="Verdana" panose="020B0604030504040204" pitchFamily="34" charset="0"/>
                </a:rPr>
                <a:t>，即强调参与交互的对象的组织。</a:t>
              </a: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
        <p:nvSpPr>
          <p:cNvPr id="8" name="矩形 7"/>
          <p:cNvSpPr/>
          <p:nvPr/>
        </p:nvSpPr>
        <p:spPr>
          <a:xfrm>
            <a:off x="5326253" y="3221251"/>
            <a:ext cx="1536318" cy="415498"/>
          </a:xfrm>
          <a:prstGeom prst="rect">
            <a:avLst/>
          </a:prstGeom>
        </p:spPr>
        <p:txBody>
          <a:bodyPr wrap="none">
            <a:spAutoFit/>
          </a:bodyPr>
          <a:lstStyle/>
          <a:p>
            <a:r>
              <a:rPr lang="zh-CN" altLang="en-US" dirty="0"/>
              <a:t>get_variable</a:t>
            </a:r>
          </a:p>
        </p:txBody>
      </p:sp>
    </p:spTree>
  </p:cSld>
  <p:clrMapOvr>
    <a:masterClrMapping/>
  </p:clrMapOvr>
  <p:transition spd="slow" advClick="0" advTm="0">
    <p:wip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7</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134766" y="159817"/>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组件图</a:t>
            </a:r>
            <a:r>
              <a:rPr lang="en-US" altLang="zh-CN" sz="2665" dirty="0" smtClean="0">
                <a:solidFill>
                  <a:srgbClr val="183A5D"/>
                </a:solidFill>
                <a:latin typeface="微软雅黑" panose="020B0503020204020204" pitchFamily="34" charset="-122"/>
                <a:ea typeface="微软雅黑" panose="020B0503020204020204" pitchFamily="34" charset="-122"/>
              </a:rPr>
              <a:t>&amp;</a:t>
            </a:r>
            <a:r>
              <a:rPr lang="zh-CN" altLang="en-US" sz="2665" dirty="0" smtClean="0">
                <a:solidFill>
                  <a:srgbClr val="183A5D"/>
                </a:solidFill>
                <a:latin typeface="微软雅黑" panose="020B0503020204020204" pitchFamily="34" charset="-122"/>
                <a:ea typeface="微软雅黑" panose="020B0503020204020204" pitchFamily="34" charset="-122"/>
              </a:rPr>
              <a:t>部署</a:t>
            </a:r>
            <a:r>
              <a:rPr lang="zh-CN" altLang="en-US" sz="2665" dirty="0">
                <a:solidFill>
                  <a:srgbClr val="183A5D"/>
                </a:solidFill>
                <a:latin typeface="微软雅黑" panose="020B0503020204020204" pitchFamily="34" charset="-122"/>
                <a:ea typeface="微软雅黑" panose="020B0503020204020204" pitchFamily="34" charset="-122"/>
              </a:rPr>
              <a:t>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10" name="组合 9"/>
          <p:cNvGrpSpPr/>
          <p:nvPr/>
        </p:nvGrpSpPr>
        <p:grpSpPr>
          <a:xfrm>
            <a:off x="236855" y="1053530"/>
            <a:ext cx="7658551" cy="5328781"/>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3" name="矩形 12"/>
          <p:cNvSpPr/>
          <p:nvPr/>
        </p:nvSpPr>
        <p:spPr>
          <a:xfrm>
            <a:off x="236855" y="1634380"/>
            <a:ext cx="7442527" cy="4672048"/>
          </a:xfrm>
          <a:prstGeom prst="rect">
            <a:avLst/>
          </a:prstGeom>
        </p:spPr>
        <p:txBody>
          <a:bodyPr wrap="square">
            <a:spAutoFit/>
          </a:bodyPr>
          <a:lstStyle/>
          <a:p>
            <a:pPr>
              <a:lnSpc>
                <a:spcPct val="120000"/>
              </a:lnSpc>
              <a:buFont typeface="Arial" panose="020B0604020202020204" pitchFamily="34" charset="0"/>
              <a:buNone/>
            </a:pPr>
            <a:r>
              <a:rPr lang="zh-CN" altLang="en-US" sz="2400" b="1" dirty="0">
                <a:solidFill>
                  <a:srgbClr val="FF0000"/>
                </a:solidFill>
              </a:rPr>
              <a:t>组件</a:t>
            </a:r>
            <a:r>
              <a:rPr lang="zh-CN" altLang="en-US" sz="2400" b="1" dirty="0" smtClean="0">
                <a:solidFill>
                  <a:srgbClr val="FF0000"/>
                </a:solidFill>
              </a:rPr>
              <a:t>图</a:t>
            </a:r>
            <a:endParaRPr lang="en-US" altLang="zh-CN" sz="2400" b="1" dirty="0">
              <a:solidFill>
                <a:srgbClr val="FF0000"/>
              </a:solidFill>
            </a:endParaRPr>
          </a:p>
          <a:p>
            <a:pPr>
              <a:lnSpc>
                <a:spcPct val="120000"/>
              </a:lnSpc>
              <a:buFont typeface="Arial" panose="020B0604020202020204" pitchFamily="34" charset="0"/>
              <a:buNone/>
            </a:pPr>
            <a:r>
              <a:rPr lang="zh-CN" altLang="en-US" sz="2000" dirty="0" smtClean="0"/>
              <a:t>组件图主要用于描述各种组件之间的依赖关系</a:t>
            </a:r>
            <a:endParaRPr lang="en-US" altLang="zh-CN" sz="2000" dirty="0" smtClean="0"/>
          </a:p>
          <a:p>
            <a:pPr>
              <a:lnSpc>
                <a:spcPct val="120000"/>
              </a:lnSpc>
              <a:buFont typeface="Arial" panose="020B0604020202020204" pitchFamily="34" charset="0"/>
              <a:buNone/>
            </a:pPr>
            <a:r>
              <a:rPr lang="zh-CN" altLang="en-US" sz="2000" dirty="0" smtClean="0"/>
              <a:t>所设计的系统中的组件以及这些组件之间的关系形成了组件图</a:t>
            </a:r>
            <a:endParaRPr lang="en-US" altLang="zh-CN" sz="2000" dirty="0"/>
          </a:p>
          <a:p>
            <a:pPr>
              <a:lnSpc>
                <a:spcPct val="120000"/>
              </a:lnSpc>
            </a:pPr>
            <a:r>
              <a:rPr lang="zh-CN" altLang="en-US" sz="2400" b="1" dirty="0" smtClean="0">
                <a:solidFill>
                  <a:srgbClr val="FF0000"/>
                </a:solidFill>
              </a:rPr>
              <a:t>组件图的</a:t>
            </a:r>
            <a:r>
              <a:rPr lang="zh-CN" altLang="en-US" sz="2400" b="1" dirty="0">
                <a:solidFill>
                  <a:srgbClr val="FF0000"/>
                </a:solidFill>
              </a:rPr>
              <a:t>基本内容</a:t>
            </a:r>
            <a:endParaRPr lang="en-US" altLang="zh-CN" sz="2400" b="1" dirty="0">
              <a:solidFill>
                <a:srgbClr val="FF0000"/>
              </a:solidFill>
            </a:endParaRPr>
          </a:p>
          <a:p>
            <a:pPr>
              <a:lnSpc>
                <a:spcPct val="120000"/>
              </a:lnSpc>
            </a:pPr>
            <a:r>
              <a:rPr lang="zh-CN" altLang="en-US" sz="2000" dirty="0">
                <a:solidFill>
                  <a:srgbClr val="FF0000"/>
                </a:solidFill>
              </a:rPr>
              <a:t>组件</a:t>
            </a:r>
            <a:r>
              <a:rPr lang="zh-CN" altLang="en-US" sz="2000" dirty="0" smtClean="0"/>
              <a:t>：组件是系统的可替代的物理部分，他表示的是实际的事物，组件是定义了良好接口的物理实现单元</a:t>
            </a:r>
            <a:endParaRPr lang="en-US" altLang="zh-CN" sz="2000" dirty="0" smtClean="0"/>
          </a:p>
          <a:p>
            <a:pPr>
              <a:lnSpc>
                <a:spcPct val="120000"/>
              </a:lnSpc>
            </a:pPr>
            <a:r>
              <a:rPr lang="zh-CN" altLang="en-US" sz="2000" dirty="0">
                <a:solidFill>
                  <a:srgbClr val="FF0000"/>
                </a:solidFill>
              </a:rPr>
              <a:t>接口</a:t>
            </a:r>
            <a:r>
              <a:rPr lang="zh-CN" altLang="en-US" sz="2000" dirty="0" smtClean="0"/>
              <a:t>：</a:t>
            </a:r>
            <a:endParaRPr lang="en-US" altLang="zh-CN" sz="2000" dirty="0" smtClean="0"/>
          </a:p>
          <a:p>
            <a:pPr>
              <a:lnSpc>
                <a:spcPct val="120000"/>
              </a:lnSpc>
            </a:pPr>
            <a:r>
              <a:rPr lang="en-US" altLang="zh-CN" sz="2000" dirty="0"/>
              <a:t> </a:t>
            </a:r>
            <a:r>
              <a:rPr lang="en-US" altLang="zh-CN" sz="2000" dirty="0" smtClean="0"/>
              <a:t>        </a:t>
            </a:r>
            <a:r>
              <a:rPr lang="zh-CN" altLang="en-US" sz="2000" dirty="0" smtClean="0"/>
              <a:t>示出接口：构件实现的接口</a:t>
            </a:r>
            <a:endParaRPr lang="en-US" altLang="zh-CN" sz="2000" dirty="0" smtClean="0"/>
          </a:p>
          <a:p>
            <a:pPr>
              <a:lnSpc>
                <a:spcPct val="120000"/>
              </a:lnSpc>
            </a:pPr>
            <a:r>
              <a:rPr lang="en-US" altLang="zh-CN" sz="2000" dirty="0"/>
              <a:t> </a:t>
            </a:r>
            <a:r>
              <a:rPr lang="en-US" altLang="zh-CN" sz="2000" dirty="0" smtClean="0"/>
              <a:t>        </a:t>
            </a:r>
            <a:r>
              <a:rPr lang="zh-CN" altLang="en-US" sz="2000" dirty="0" smtClean="0"/>
              <a:t>示入接口：构件使用的接口</a:t>
            </a:r>
            <a:endParaRPr lang="en-US" altLang="zh-CN" sz="2000" dirty="0" smtClean="0"/>
          </a:p>
          <a:p>
            <a:pPr>
              <a:lnSpc>
                <a:spcPct val="120000"/>
              </a:lnSpc>
            </a:pPr>
            <a:r>
              <a:rPr lang="zh-CN" altLang="en-US" sz="2000" dirty="0">
                <a:solidFill>
                  <a:srgbClr val="FF0000"/>
                </a:solidFill>
              </a:rPr>
              <a:t>关系</a:t>
            </a:r>
            <a:r>
              <a:rPr lang="zh-CN" altLang="en-US" sz="2000" dirty="0" smtClean="0"/>
              <a:t>：</a:t>
            </a:r>
            <a:endParaRPr lang="en-US" altLang="zh-CN" sz="2000" dirty="0" smtClean="0"/>
          </a:p>
          <a:p>
            <a:pPr>
              <a:lnSpc>
                <a:spcPct val="120000"/>
              </a:lnSpc>
            </a:pPr>
            <a:r>
              <a:rPr lang="en-US" altLang="zh-CN" sz="2000" dirty="0"/>
              <a:t> </a:t>
            </a:r>
            <a:r>
              <a:rPr lang="en-US" altLang="zh-CN" sz="2000" dirty="0" smtClean="0"/>
              <a:t>        </a:t>
            </a:r>
            <a:r>
              <a:rPr lang="zh-CN" altLang="en-US" sz="2000" dirty="0" smtClean="0"/>
              <a:t>实现：组件和接口之间的连线，代表着谁实现了这个接口</a:t>
            </a:r>
            <a:endParaRPr lang="en-US" altLang="zh-CN" sz="2000" dirty="0"/>
          </a:p>
          <a:p>
            <a:pPr>
              <a:lnSpc>
                <a:spcPct val="120000"/>
              </a:lnSpc>
            </a:pPr>
            <a:r>
              <a:rPr lang="en-US" altLang="zh-CN" sz="2000" dirty="0" smtClean="0"/>
              <a:t>         </a:t>
            </a:r>
            <a:r>
              <a:rPr lang="zh-CN" altLang="en-US" sz="2000" dirty="0" smtClean="0"/>
              <a:t>依赖：使用了另一个组件的接口，依赖另一个接口的存在</a:t>
            </a:r>
            <a:endParaRPr lang="en-US" altLang="zh-CN" sz="2000" dirty="0" smtClean="0"/>
          </a:p>
        </p:txBody>
      </p:sp>
      <p:pic>
        <p:nvPicPr>
          <p:cNvPr id="5" name="图片 4"/>
          <p:cNvPicPr>
            <a:picLocks noChangeAspect="1"/>
          </p:cNvPicPr>
          <p:nvPr/>
        </p:nvPicPr>
        <p:blipFill>
          <a:blip r:embed="rId2"/>
          <a:stretch>
            <a:fillRect/>
          </a:stretch>
        </p:blipFill>
        <p:spPr>
          <a:xfrm>
            <a:off x="7991206" y="2061642"/>
            <a:ext cx="4191000" cy="2752725"/>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7</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134766" y="159817"/>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组件图</a:t>
            </a:r>
            <a:r>
              <a:rPr lang="en-US" altLang="zh-CN" sz="2665" dirty="0" smtClean="0">
                <a:solidFill>
                  <a:srgbClr val="183A5D"/>
                </a:solidFill>
                <a:latin typeface="微软雅黑" panose="020B0503020204020204" pitchFamily="34" charset="-122"/>
                <a:ea typeface="微软雅黑" panose="020B0503020204020204" pitchFamily="34" charset="-122"/>
              </a:rPr>
              <a:t>&amp;</a:t>
            </a:r>
            <a:r>
              <a:rPr lang="zh-CN" altLang="en-US" sz="2665" dirty="0" smtClean="0">
                <a:solidFill>
                  <a:srgbClr val="183A5D"/>
                </a:solidFill>
                <a:latin typeface="微软雅黑" panose="020B0503020204020204" pitchFamily="34" charset="-122"/>
                <a:ea typeface="微软雅黑" panose="020B0503020204020204" pitchFamily="34" charset="-122"/>
              </a:rPr>
              <a:t>部署</a:t>
            </a:r>
            <a:r>
              <a:rPr lang="zh-CN" altLang="en-US" sz="2665" dirty="0">
                <a:solidFill>
                  <a:srgbClr val="183A5D"/>
                </a:solidFill>
                <a:latin typeface="微软雅黑" panose="020B0503020204020204" pitchFamily="34" charset="-122"/>
                <a:ea typeface="微软雅黑" panose="020B0503020204020204" pitchFamily="34" charset="-122"/>
              </a:rPr>
              <a:t>图</a:t>
            </a:r>
            <a:endParaRPr lang="zh-CN" sz="2665" dirty="0">
              <a:solidFill>
                <a:srgbClr val="183A5D"/>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2"/>
          <a:stretch>
            <a:fillRect/>
          </a:stretch>
        </p:blipFill>
        <p:spPr>
          <a:xfrm>
            <a:off x="2422798" y="1269554"/>
            <a:ext cx="7353300" cy="4991100"/>
          </a:xfrm>
          <a:prstGeom prst="rect">
            <a:avLst/>
          </a:prstGeom>
        </p:spPr>
      </p:pic>
    </p:spTree>
    <p:extLst>
      <p:ext uri="{BB962C8B-B14F-4D97-AF65-F5344CB8AC3E}">
        <p14:creationId xmlns:p14="http://schemas.microsoft.com/office/powerpoint/2010/main" val="4294149885"/>
      </p:ext>
    </p:extLst>
  </p:cSld>
  <p:clrMapOvr>
    <a:masterClrMapping/>
  </p:clrMapOvr>
  <p:transition spd="slow" advClick="0" advTm="0">
    <p:wip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7</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134766" y="159817"/>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组件图</a:t>
            </a:r>
            <a:r>
              <a:rPr lang="en-US" altLang="zh-CN" sz="2665" dirty="0" smtClean="0">
                <a:solidFill>
                  <a:srgbClr val="183A5D"/>
                </a:solidFill>
                <a:latin typeface="微软雅黑" panose="020B0503020204020204" pitchFamily="34" charset="-122"/>
                <a:ea typeface="微软雅黑" panose="020B0503020204020204" pitchFamily="34" charset="-122"/>
              </a:rPr>
              <a:t>&amp;</a:t>
            </a:r>
            <a:r>
              <a:rPr lang="zh-CN" altLang="en-US" sz="2665" dirty="0" smtClean="0">
                <a:solidFill>
                  <a:srgbClr val="183A5D"/>
                </a:solidFill>
                <a:latin typeface="微软雅黑" panose="020B0503020204020204" pitchFamily="34" charset="-122"/>
                <a:ea typeface="微软雅黑" panose="020B0503020204020204" pitchFamily="34" charset="-122"/>
              </a:rPr>
              <a:t>部署</a:t>
            </a:r>
            <a:r>
              <a:rPr lang="zh-CN" altLang="en-US" sz="2665" dirty="0">
                <a:solidFill>
                  <a:srgbClr val="183A5D"/>
                </a:solidFill>
                <a:latin typeface="微软雅黑" panose="020B0503020204020204" pitchFamily="34" charset="-122"/>
                <a:ea typeface="微软雅黑" panose="020B0503020204020204" pitchFamily="34" charset="-122"/>
              </a:rPr>
              <a:t>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10" name="组合 9"/>
          <p:cNvGrpSpPr/>
          <p:nvPr/>
        </p:nvGrpSpPr>
        <p:grpSpPr>
          <a:xfrm>
            <a:off x="236855" y="1269365"/>
            <a:ext cx="9032240" cy="4896485"/>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3" name="矩形 12"/>
          <p:cNvSpPr/>
          <p:nvPr/>
        </p:nvSpPr>
        <p:spPr>
          <a:xfrm>
            <a:off x="406574" y="1989634"/>
            <a:ext cx="6092825" cy="2825389"/>
          </a:xfrm>
          <a:prstGeom prst="rect">
            <a:avLst/>
          </a:prstGeom>
        </p:spPr>
        <p:txBody>
          <a:bodyPr>
            <a:spAutoFit/>
          </a:bodyPr>
          <a:lstStyle/>
          <a:p>
            <a:pPr>
              <a:lnSpc>
                <a:spcPct val="120000"/>
              </a:lnSpc>
              <a:buFont typeface="Arial" panose="020B0604020202020204" pitchFamily="34" charset="0"/>
              <a:buNone/>
            </a:pPr>
            <a:r>
              <a:rPr lang="zh-CN" altLang="en-US" sz="2400" b="1" dirty="0">
                <a:solidFill>
                  <a:srgbClr val="FF0000"/>
                </a:solidFill>
              </a:rPr>
              <a:t>部署</a:t>
            </a:r>
            <a:r>
              <a:rPr lang="zh-CN" altLang="en-US" sz="2400" b="1" dirty="0" smtClean="0">
                <a:solidFill>
                  <a:srgbClr val="FF0000"/>
                </a:solidFill>
              </a:rPr>
              <a:t>图</a:t>
            </a:r>
            <a:endParaRPr lang="en-US" altLang="zh-CN" sz="2400" b="1" dirty="0">
              <a:solidFill>
                <a:srgbClr val="FF0000"/>
              </a:solidFill>
            </a:endParaRPr>
          </a:p>
          <a:p>
            <a:pPr>
              <a:lnSpc>
                <a:spcPct val="120000"/>
              </a:lnSpc>
              <a:buFont typeface="Arial" panose="020B0604020202020204" pitchFamily="34" charset="0"/>
              <a:buNone/>
            </a:pPr>
            <a:r>
              <a:rPr lang="zh-CN" altLang="en-US" sz="2000" dirty="0"/>
              <a:t>用于静态建模，表示运行时过程结点、组件实例以及对象结构的图。可显示计算结点的拓扑结构，通信路径，结点上运行的软件，软件包含的逻辑单元等。</a:t>
            </a:r>
            <a:endParaRPr lang="en-US" altLang="zh-CN" sz="2000" dirty="0"/>
          </a:p>
          <a:p>
            <a:pPr>
              <a:lnSpc>
                <a:spcPct val="120000"/>
              </a:lnSpc>
              <a:buFont typeface="Arial" panose="020B0604020202020204" pitchFamily="34" charset="0"/>
              <a:buNone/>
            </a:pPr>
            <a:endParaRPr lang="en-US" altLang="zh-CN" sz="2000" dirty="0"/>
          </a:p>
          <a:p>
            <a:pPr>
              <a:lnSpc>
                <a:spcPct val="120000"/>
              </a:lnSpc>
            </a:pPr>
            <a:r>
              <a:rPr lang="zh-CN" altLang="en-US" sz="2400" b="1" dirty="0">
                <a:solidFill>
                  <a:srgbClr val="FF0000"/>
                </a:solidFill>
              </a:rPr>
              <a:t>部署图的基本内容</a:t>
            </a:r>
            <a:endParaRPr lang="en-US" altLang="zh-CN" sz="2400" b="1" dirty="0">
              <a:solidFill>
                <a:srgbClr val="FF0000"/>
              </a:solidFill>
            </a:endParaRPr>
          </a:p>
          <a:p>
            <a:pPr>
              <a:lnSpc>
                <a:spcPct val="120000"/>
              </a:lnSpc>
            </a:pPr>
            <a:r>
              <a:rPr lang="zh-CN" altLang="en-US" sz="2000" dirty="0"/>
              <a:t>结点，组件，关系</a:t>
            </a:r>
          </a:p>
        </p:txBody>
      </p:sp>
    </p:spTree>
    <p:extLst>
      <p:ext uri="{BB962C8B-B14F-4D97-AF65-F5344CB8AC3E}">
        <p14:creationId xmlns:p14="http://schemas.microsoft.com/office/powerpoint/2010/main" val="1822761400"/>
      </p:ext>
    </p:extLst>
  </p:cSld>
  <p:clrMapOvr>
    <a:masterClrMapping/>
  </p:clrMapOvr>
  <p:transition spd="slow" advClick="0" advTm="0">
    <p:wip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7</a:t>
            </a:r>
          </a:p>
        </p:txBody>
      </p:sp>
      <p:sp>
        <p:nvSpPr>
          <p:cNvPr id="4" name="文本框 3"/>
          <p:cNvSpPr txBox="1"/>
          <p:nvPr/>
        </p:nvSpPr>
        <p:spPr>
          <a:xfrm>
            <a:off x="2187911" y="159817"/>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部署图</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8" name="矩形 7"/>
          <p:cNvSpPr/>
          <p:nvPr/>
        </p:nvSpPr>
        <p:spPr>
          <a:xfrm>
            <a:off x="383194" y="1557586"/>
            <a:ext cx="3119214" cy="3323987"/>
          </a:xfrm>
          <a:prstGeom prst="rect">
            <a:avLst/>
          </a:prstGeom>
        </p:spPr>
        <p:txBody>
          <a:bodyPr wrap="square">
            <a:spAutoFit/>
          </a:bodyPr>
          <a:lstStyle/>
          <a:p>
            <a:pPr>
              <a:spcBef>
                <a:spcPct val="50000"/>
              </a:spcBef>
            </a:pPr>
            <a:r>
              <a:rPr lang="en-US" altLang="zh-CN" dirty="0"/>
              <a:t>        </a:t>
            </a:r>
            <a:r>
              <a:rPr lang="zh-CN" altLang="en-US" dirty="0"/>
              <a:t>部署图显示</a:t>
            </a:r>
            <a:r>
              <a:rPr lang="zh-CN" altLang="en-US" dirty="0">
                <a:solidFill>
                  <a:srgbClr val="FF0000"/>
                </a:solidFill>
              </a:rPr>
              <a:t>网络的物理布局</a:t>
            </a:r>
            <a:r>
              <a:rPr lang="zh-CN" altLang="en-US" dirty="0"/>
              <a:t>，系统中涉及的处理器、设备、连接和过程。处理器是网络中处理功能所在的机器，包括服务器和工作站，不包括打印机扫描仪之类的设备。处理器用来运行进程（执行代码）。一个项目只有一个部署图。</a:t>
            </a:r>
          </a:p>
        </p:txBody>
      </p:sp>
      <p:pic>
        <p:nvPicPr>
          <p:cNvPr id="7" name="图片 6"/>
          <p:cNvPicPr>
            <a:picLocks noChangeAspect="1"/>
          </p:cNvPicPr>
          <p:nvPr/>
        </p:nvPicPr>
        <p:blipFill>
          <a:blip r:embed="rId2"/>
          <a:stretch>
            <a:fillRect/>
          </a:stretch>
        </p:blipFill>
        <p:spPr>
          <a:xfrm>
            <a:off x="3596640" y="255905"/>
            <a:ext cx="8594090" cy="6368415"/>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用例图</a:t>
            </a:r>
            <a:endParaRPr lang="zh-CN" sz="2665" dirty="0">
              <a:solidFill>
                <a:srgbClr val="183A5D"/>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2"/>
          <a:stretch>
            <a:fillRect/>
          </a:stretch>
        </p:blipFill>
        <p:spPr>
          <a:xfrm>
            <a:off x="8615486" y="2349674"/>
            <a:ext cx="1952625" cy="1133475"/>
          </a:xfrm>
          <a:prstGeom prst="rect">
            <a:avLst/>
          </a:prstGeom>
        </p:spPr>
      </p:pic>
      <p:grpSp>
        <p:nvGrpSpPr>
          <p:cNvPr id="5" name="组合 4"/>
          <p:cNvGrpSpPr/>
          <p:nvPr/>
        </p:nvGrpSpPr>
        <p:grpSpPr>
          <a:xfrm>
            <a:off x="236855" y="1261110"/>
            <a:ext cx="6105525" cy="4904740"/>
            <a:chOff x="237030" y="1269554"/>
            <a:chExt cx="7776864" cy="4896544"/>
          </a:xfrm>
        </p:grpSpPr>
        <p:sp>
          <p:nvSpPr>
            <p:cNvPr id="7" name="矩形 6"/>
            <p:cNvSpPr/>
            <p:nvPr/>
          </p:nvSpPr>
          <p:spPr>
            <a:xfrm>
              <a:off x="751947" y="2208716"/>
              <a:ext cx="6092825" cy="2349378"/>
            </a:xfrm>
            <a:prstGeom prst="rect">
              <a:avLst/>
            </a:prstGeom>
          </p:spPr>
          <p:txBody>
            <a:bodyPr>
              <a:spAutoFit/>
            </a:bodyPr>
            <a:lstStyle/>
            <a:p>
              <a:endParaRPr lang="en-US" altLang="zh-CN"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zh-CN" altLang="en-US" dirty="0">
                  <a:solidFill>
                    <a:srgbClr val="000000"/>
                  </a:solidFill>
                  <a:latin typeface="Verdana" panose="020B0604030504040204" pitchFamily="34" charset="0"/>
                </a:rPr>
                <a:t>　　</a:t>
              </a:r>
              <a:r>
                <a:rPr lang="zh-CN" altLang="en-US" dirty="0">
                  <a:solidFill>
                    <a:srgbClr val="FF0000"/>
                  </a:solidFill>
                  <a:latin typeface="Verdana" panose="020B0604030504040204" pitchFamily="34" charset="0"/>
                </a:rPr>
                <a:t>用例图</a:t>
              </a:r>
              <a:r>
                <a:rPr lang="zh-CN" altLang="en-US" dirty="0">
                  <a:solidFill>
                    <a:srgbClr val="000000"/>
                  </a:solidFill>
                  <a:latin typeface="Verdana" panose="020B0604030504040204" pitchFamily="34" charset="0"/>
                </a:rPr>
                <a:t>由以下几个元素组成：</a:t>
              </a:r>
            </a:p>
            <a:p>
              <a:r>
                <a:rPr lang="en-US" altLang="zh-CN" b="0" i="0" dirty="0">
                  <a:solidFill>
                    <a:srgbClr val="000000"/>
                  </a:solidFill>
                  <a:effectLst/>
                  <a:latin typeface="Verdana" panose="020B0604030504040204" pitchFamily="34" charset="0"/>
                </a:rPr>
                <a:t>	</a:t>
              </a:r>
            </a:p>
            <a:p>
              <a:r>
                <a:rPr lang="en-US" altLang="zh-CN" b="0" i="0" dirty="0">
                  <a:solidFill>
                    <a:srgbClr val="000000"/>
                  </a:solidFill>
                  <a:effectLst/>
                  <a:latin typeface="Verdana" panose="020B0604030504040204" pitchFamily="34" charset="0"/>
                </a:rPr>
                <a:t>1.</a:t>
              </a:r>
              <a:r>
                <a:rPr lang="zh-CN" altLang="en-US" b="0" i="0" dirty="0">
                  <a:solidFill>
                    <a:srgbClr val="FF0000"/>
                  </a:solidFill>
                  <a:effectLst/>
                  <a:latin typeface="Verdana" panose="020B0604030504040204" pitchFamily="34" charset="0"/>
                </a:rPr>
                <a:t>参与者</a:t>
              </a:r>
              <a:r>
                <a:rPr lang="zh-CN" altLang="en-US" b="0" i="0" dirty="0">
                  <a:solidFill>
                    <a:srgbClr val="000000"/>
                  </a:solidFill>
                  <a:effectLst/>
                  <a:latin typeface="Verdana" panose="020B0604030504040204" pitchFamily="34" charset="0"/>
                </a:rPr>
                <a:t>，也称为角色代表系统的用户</a:t>
              </a:r>
            </a:p>
            <a:p>
              <a:r>
                <a:rPr lang="en-US" altLang="zh-CN" b="0" i="0" dirty="0">
                  <a:solidFill>
                    <a:srgbClr val="000000"/>
                  </a:solidFill>
                  <a:effectLst/>
                  <a:latin typeface="Verdana" panose="020B0604030504040204" pitchFamily="34" charset="0"/>
                </a:rPr>
                <a:t>2.</a:t>
              </a:r>
              <a:r>
                <a:rPr lang="zh-CN" altLang="en-US" b="0" i="0" dirty="0">
                  <a:solidFill>
                    <a:srgbClr val="FF0000"/>
                  </a:solidFill>
                  <a:effectLst/>
                  <a:latin typeface="Verdana" panose="020B0604030504040204" pitchFamily="34" charset="0"/>
                </a:rPr>
                <a:t>系统边界</a:t>
              </a:r>
              <a:r>
                <a:rPr lang="zh-CN" altLang="en-US" b="0" i="0" dirty="0">
                  <a:solidFill>
                    <a:srgbClr val="000000"/>
                  </a:solidFill>
                  <a:effectLst/>
                  <a:latin typeface="Verdana" panose="020B0604030504040204" pitchFamily="34" charset="0"/>
                </a:rPr>
                <a:t>，确定系统的范围</a:t>
              </a:r>
            </a:p>
            <a:p>
              <a:r>
                <a:rPr lang="en-US" altLang="zh-CN" b="0" i="0" dirty="0">
                  <a:solidFill>
                    <a:srgbClr val="000000"/>
                  </a:solidFill>
                  <a:effectLst/>
                  <a:latin typeface="Verdana" panose="020B0604030504040204" pitchFamily="34" charset="0"/>
                </a:rPr>
                <a:t>3.</a:t>
              </a:r>
              <a:r>
                <a:rPr lang="zh-CN" altLang="en-US" b="0" i="0" dirty="0">
                  <a:solidFill>
                    <a:srgbClr val="FF0000"/>
                  </a:solidFill>
                  <a:effectLst/>
                  <a:latin typeface="Verdana" panose="020B0604030504040204" pitchFamily="34" charset="0"/>
                </a:rPr>
                <a:t>用例</a:t>
              </a:r>
              <a:r>
                <a:rPr lang="zh-CN" altLang="en-US" b="0" i="0" dirty="0">
                  <a:solidFill>
                    <a:srgbClr val="000000"/>
                  </a:solidFill>
                  <a:effectLst/>
                  <a:latin typeface="Verdana" panose="020B0604030504040204" pitchFamily="34" charset="0"/>
                </a:rPr>
                <a:t>，代表系统提供的服务</a:t>
              </a:r>
            </a:p>
            <a:p>
              <a:r>
                <a:rPr lang="en-US" altLang="zh-CN" b="0" i="0" dirty="0">
                  <a:solidFill>
                    <a:srgbClr val="000000"/>
                  </a:solidFill>
                  <a:effectLst/>
                  <a:latin typeface="Verdana" panose="020B0604030504040204" pitchFamily="34" charset="0"/>
                </a:rPr>
                <a:t>4.</a:t>
              </a:r>
              <a:r>
                <a:rPr lang="zh-CN" altLang="en-US" b="0" i="0" dirty="0">
                  <a:solidFill>
                    <a:srgbClr val="FF0000"/>
                  </a:solidFill>
                  <a:effectLst/>
                  <a:latin typeface="Verdana" panose="020B0604030504040204" pitchFamily="34" charset="0"/>
                </a:rPr>
                <a:t>关联</a:t>
              </a:r>
              <a:r>
                <a:rPr lang="zh-CN" altLang="en-US" b="0" i="0" dirty="0">
                  <a:solidFill>
                    <a:srgbClr val="000000"/>
                  </a:solidFill>
                  <a:effectLst/>
                  <a:latin typeface="Verdana" panose="020B0604030504040204" pitchFamily="34" charset="0"/>
                </a:rPr>
                <a:t>，表示参与者与用例的关系</a:t>
              </a: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9" name="图片 8"/>
          <p:cNvPicPr>
            <a:picLocks noChangeAspect="1"/>
          </p:cNvPicPr>
          <p:nvPr/>
        </p:nvPicPr>
        <p:blipFill>
          <a:blip r:embed="rId3"/>
          <a:stretch>
            <a:fillRect/>
          </a:stretch>
        </p:blipFill>
        <p:spPr>
          <a:xfrm>
            <a:off x="6690995" y="2201545"/>
            <a:ext cx="4869815" cy="3413760"/>
          </a:xfrm>
          <a:prstGeom prst="rect">
            <a:avLst/>
          </a:prstGeom>
        </p:spPr>
      </p:pic>
    </p:spTree>
  </p:cSld>
  <p:clrMapOvr>
    <a:masterClrMapping/>
  </p:clrMapOvr>
  <p:transition spd="slow" advClick="0" advTm="0">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06680" y="0"/>
            <a:ext cx="2938780" cy="6859270"/>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prstClr val="black"/>
              </a:solidFill>
            </a:endParaRPr>
          </a:p>
        </p:txBody>
      </p:sp>
      <p:sp>
        <p:nvSpPr>
          <p:cNvPr id="37" name="TextBox 36"/>
          <p:cNvSpPr txBox="1"/>
          <p:nvPr/>
        </p:nvSpPr>
        <p:spPr>
          <a:xfrm>
            <a:off x="-276651" y="2922512"/>
            <a:ext cx="2808312" cy="614045"/>
          </a:xfrm>
          <a:prstGeom prst="rect">
            <a:avLst/>
          </a:prstGeom>
          <a:noFill/>
        </p:spPr>
        <p:txBody>
          <a:bodyPr wrap="square" lIns="121948" tIns="60973" rIns="121948" bIns="60973">
            <a:spAutoFit/>
          </a:bodyPr>
          <a:lstStyle/>
          <a:p>
            <a:pPr algn="r">
              <a:defRPr/>
            </a:pPr>
            <a:r>
              <a:rPr lang="zh-CN" altLang="en-US" sz="3200" b="1" dirty="0">
                <a:solidFill>
                  <a:prstClr val="white"/>
                </a:solidFill>
                <a:latin typeface="微软雅黑" panose="020B0503020204020204" pitchFamily="34" charset="-122"/>
                <a:ea typeface="微软雅黑" panose="020B0503020204020204" pitchFamily="34" charset="-122"/>
              </a:rPr>
              <a:t>提问</a:t>
            </a:r>
          </a:p>
        </p:txBody>
      </p:sp>
      <p:sp>
        <p:nvSpPr>
          <p:cNvPr id="2" name="TextBox 1"/>
          <p:cNvSpPr txBox="1"/>
          <p:nvPr/>
        </p:nvSpPr>
        <p:spPr>
          <a:xfrm>
            <a:off x="4078982" y="1341562"/>
            <a:ext cx="7416824" cy="1077218"/>
          </a:xfrm>
          <a:prstGeom prst="rect">
            <a:avLst/>
          </a:prstGeom>
          <a:noFill/>
        </p:spPr>
        <p:txBody>
          <a:bodyPr wrap="square" rtlCol="0">
            <a:spAutoFit/>
          </a:bodyPr>
          <a:lstStyle/>
          <a:p>
            <a:r>
              <a:rPr lang="en-US" altLang="zh-CN" sz="3200" dirty="0"/>
              <a:t>1.</a:t>
            </a:r>
            <a:r>
              <a:rPr lang="zh-CN" altLang="en-US" sz="3200" dirty="0"/>
              <a:t>顺序图中的消息分为四种，分别是哪四种</a:t>
            </a:r>
            <a:r>
              <a:rPr lang="zh-CN" altLang="en-US" sz="2800" dirty="0"/>
              <a:t>？</a:t>
            </a:r>
          </a:p>
        </p:txBody>
      </p:sp>
      <p:sp>
        <p:nvSpPr>
          <p:cNvPr id="4" name="TextBox 3"/>
          <p:cNvSpPr txBox="1"/>
          <p:nvPr/>
        </p:nvSpPr>
        <p:spPr>
          <a:xfrm>
            <a:off x="4056957" y="2997948"/>
            <a:ext cx="5400600" cy="1077218"/>
          </a:xfrm>
          <a:prstGeom prst="rect">
            <a:avLst/>
          </a:prstGeom>
          <a:noFill/>
        </p:spPr>
        <p:txBody>
          <a:bodyPr wrap="square" rtlCol="0">
            <a:spAutoFit/>
          </a:bodyPr>
          <a:lstStyle/>
          <a:p>
            <a:r>
              <a:rPr lang="en-US" altLang="zh-CN" sz="3200" dirty="0"/>
              <a:t>2.</a:t>
            </a:r>
            <a:r>
              <a:rPr lang="zh-CN" altLang="en-US" sz="3200" dirty="0"/>
              <a:t>类图中关联关系的组合关系是什么？请用自己的话描述。</a:t>
            </a:r>
          </a:p>
        </p:txBody>
      </p:sp>
      <p:sp>
        <p:nvSpPr>
          <p:cNvPr id="5" name="TextBox 4"/>
          <p:cNvSpPr txBox="1"/>
          <p:nvPr/>
        </p:nvSpPr>
        <p:spPr>
          <a:xfrm>
            <a:off x="4078982" y="4725938"/>
            <a:ext cx="7056784" cy="584775"/>
          </a:xfrm>
          <a:prstGeom prst="rect">
            <a:avLst/>
          </a:prstGeom>
          <a:noFill/>
        </p:spPr>
        <p:txBody>
          <a:bodyPr wrap="square" rtlCol="0">
            <a:spAutoFit/>
          </a:bodyPr>
          <a:lstStyle/>
          <a:p>
            <a:r>
              <a:rPr lang="en-US" altLang="zh-CN" sz="3200" dirty="0"/>
              <a:t>3.</a:t>
            </a:r>
            <a:r>
              <a:rPr lang="zh-CN" altLang="en-US" sz="3200" dirty="0"/>
              <a:t>通信图的基本元素组成是什么？</a:t>
            </a:r>
          </a:p>
        </p:txBody>
      </p:sp>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06680" y="0"/>
            <a:ext cx="2938780" cy="6859270"/>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276651" y="2922512"/>
            <a:ext cx="2808312" cy="614045"/>
          </a:xfrm>
          <a:prstGeom prst="rect">
            <a:avLst/>
          </a:prstGeom>
          <a:noFill/>
        </p:spPr>
        <p:txBody>
          <a:bodyPr wrap="square" lIns="121948" tIns="60973" rIns="121948" bIns="60973">
            <a:spAutoFit/>
          </a:bodyPr>
          <a:lstStyle/>
          <a:p>
            <a:pPr algn="r">
              <a:defRPr/>
            </a:pPr>
            <a:r>
              <a:rPr lang="zh-CN" altLang="en-US" sz="3200" b="1" dirty="0">
                <a:solidFill>
                  <a:schemeClr val="bg1"/>
                </a:solidFill>
                <a:latin typeface="微软雅黑" panose="020B0503020204020204" pitchFamily="34" charset="-122"/>
                <a:ea typeface="微软雅黑" panose="020B0503020204020204" pitchFamily="34" charset="-122"/>
              </a:rPr>
              <a:t>参考文献</a:t>
            </a:r>
            <a:endParaRPr lang="zh-CN" sz="3200" b="1" dirty="0">
              <a:solidFill>
                <a:schemeClr val="bg1"/>
              </a:solidFill>
              <a:latin typeface="微软雅黑" panose="020B0503020204020204" pitchFamily="34" charset="-122"/>
              <a:ea typeface="微软雅黑" panose="020B0503020204020204" pitchFamily="34" charset="-122"/>
            </a:endParaRPr>
          </a:p>
        </p:txBody>
      </p:sp>
      <p:graphicFrame>
        <p:nvGraphicFramePr>
          <p:cNvPr id="3" name="表格 2"/>
          <p:cNvGraphicFramePr/>
          <p:nvPr/>
        </p:nvGraphicFramePr>
        <p:xfrm>
          <a:off x="3934967" y="1629594"/>
          <a:ext cx="6984474" cy="2606040"/>
        </p:xfrm>
        <a:graphic>
          <a:graphicData uri="http://schemas.openxmlformats.org/drawingml/2006/table">
            <a:tbl>
              <a:tblPr firstRow="1" bandRow="1">
                <a:tableStyleId>{5C22544A-7EE6-4342-B048-85BDC9FD1C3A}</a:tableStyleId>
              </a:tblPr>
              <a:tblGrid>
                <a:gridCol w="2738864">
                  <a:extLst>
                    <a:ext uri="{9D8B030D-6E8A-4147-A177-3AD203B41FA5}">
                      <a16:colId xmlns="" xmlns:a16="http://schemas.microsoft.com/office/drawing/2014/main" val="20000"/>
                    </a:ext>
                  </a:extLst>
                </a:gridCol>
                <a:gridCol w="4245610">
                  <a:extLst>
                    <a:ext uri="{9D8B030D-6E8A-4147-A177-3AD203B41FA5}">
                      <a16:colId xmlns="" xmlns:a16="http://schemas.microsoft.com/office/drawing/2014/main" val="20001"/>
                    </a:ext>
                  </a:extLst>
                </a:gridCol>
              </a:tblGrid>
              <a:tr h="1322630">
                <a:tc>
                  <a:txBody>
                    <a:bodyPr/>
                    <a:lstStyle/>
                    <a:p>
                      <a:pPr marL="0" marR="0" indent="0" algn="l" defTabSz="1088390" rtl="0" eaLnBrk="1" fontAlgn="auto" latinLnBrk="0" hangingPunct="1">
                        <a:lnSpc>
                          <a:spcPct val="100000"/>
                        </a:lnSpc>
                        <a:spcBef>
                          <a:spcPts val="0"/>
                        </a:spcBef>
                        <a:spcAft>
                          <a:spcPts val="0"/>
                        </a:spcAft>
                        <a:buClrTx/>
                        <a:buSzTx/>
                        <a:buFontTx/>
                        <a:buNone/>
                        <a:defRPr/>
                      </a:pPr>
                      <a:r>
                        <a:rPr sz="2400" b="0" dirty="0">
                          <a:solidFill>
                            <a:schemeClr val="tx1"/>
                          </a:solidFill>
                        </a:rPr>
                        <a:t>UML用户指南（第2版·修订版）</a:t>
                      </a:r>
                    </a:p>
                    <a:p>
                      <a:pPr algn="l">
                        <a:buNone/>
                      </a:pPr>
                      <a:endParaRPr lang="zh-CN" altLang="en-US" b="0" dirty="0">
                        <a:solidFill>
                          <a:schemeClr val="tx1"/>
                        </a:solidFill>
                      </a:endParaRPr>
                    </a:p>
                  </a:txBody>
                  <a:tcPr>
                    <a:solidFill>
                      <a:schemeClr val="accent1">
                        <a:lumMod val="40000"/>
                        <a:lumOff val="60000"/>
                      </a:schemeClr>
                    </a:solidFill>
                  </a:tcPr>
                </a:tc>
                <a:tc>
                  <a:txBody>
                    <a:bodyPr/>
                    <a:lstStyle/>
                    <a:p>
                      <a:pPr algn="l"/>
                      <a:r>
                        <a:rPr lang="zh-CN" altLang="en-US" sz="2400" b="0" dirty="0">
                          <a:solidFill>
                            <a:schemeClr val="tx1"/>
                          </a:solidFill>
                        </a:rPr>
                        <a:t>作者</a:t>
                      </a:r>
                      <a:r>
                        <a:rPr lang="en-US" altLang="zh-CN" sz="2400" b="0" dirty="0">
                          <a:solidFill>
                            <a:schemeClr val="tx1"/>
                          </a:solidFill>
                        </a:rPr>
                        <a:t>:Grady Booch</a:t>
                      </a:r>
                      <a:r>
                        <a:rPr lang="zh-CN" altLang="en-US" sz="2400" b="0" dirty="0">
                          <a:solidFill>
                            <a:schemeClr val="tx1"/>
                          </a:solidFill>
                        </a:rPr>
                        <a:t>、</a:t>
                      </a:r>
                      <a:r>
                        <a:rPr lang="en-US" altLang="zh-CN" sz="2400" b="0" dirty="0">
                          <a:solidFill>
                            <a:schemeClr val="tx1"/>
                          </a:solidFill>
                        </a:rPr>
                        <a:t> James Rumbaugh </a:t>
                      </a:r>
                      <a:r>
                        <a:rPr lang="zh-CN" altLang="en-US" sz="2400" b="0" dirty="0">
                          <a:solidFill>
                            <a:schemeClr val="tx1"/>
                          </a:solidFill>
                        </a:rPr>
                        <a:t>、</a:t>
                      </a:r>
                      <a:r>
                        <a:rPr lang="en-US" altLang="zh-CN" sz="2400" b="0" dirty="0">
                          <a:solidFill>
                            <a:schemeClr val="tx1"/>
                          </a:solidFill>
                        </a:rPr>
                        <a:t>Ivar Jacobson</a:t>
                      </a:r>
                    </a:p>
                    <a:p>
                      <a:pPr algn="l"/>
                      <a:r>
                        <a:rPr lang="zh-CN" altLang="en-US" sz="2400" b="0" dirty="0">
                          <a:solidFill>
                            <a:schemeClr val="tx1"/>
                          </a:solidFill>
                        </a:rPr>
                        <a:t>人民邮电出版社</a:t>
                      </a:r>
                      <a:endParaRPr lang="en-US" altLang="zh-CN" sz="2400" b="0" dirty="0">
                        <a:solidFill>
                          <a:schemeClr val="tx1"/>
                        </a:solidFill>
                      </a:endParaRPr>
                    </a:p>
                    <a:p>
                      <a:pPr algn="l"/>
                      <a:r>
                        <a:rPr lang="en-US" altLang="zh-CN" sz="2400" b="0" dirty="0">
                          <a:solidFill>
                            <a:schemeClr val="tx1"/>
                          </a:solidFill>
                        </a:rPr>
                        <a:t>2013</a:t>
                      </a:r>
                      <a:r>
                        <a:rPr lang="zh-CN" altLang="en-US" sz="2400" b="0" dirty="0">
                          <a:solidFill>
                            <a:schemeClr val="tx1"/>
                          </a:solidFill>
                        </a:rPr>
                        <a:t>年</a:t>
                      </a:r>
                      <a:r>
                        <a:rPr lang="en-US" altLang="zh-CN" sz="2400" b="0" dirty="0">
                          <a:solidFill>
                            <a:schemeClr val="tx1"/>
                          </a:solidFill>
                        </a:rPr>
                        <a:t>1</a:t>
                      </a:r>
                      <a:r>
                        <a:rPr lang="zh-CN" altLang="en-US" sz="2400" b="0" dirty="0">
                          <a:solidFill>
                            <a:schemeClr val="tx1"/>
                          </a:solidFill>
                        </a:rPr>
                        <a:t>月第</a:t>
                      </a:r>
                      <a:r>
                        <a:rPr lang="en-US" altLang="zh-CN" sz="2400" b="0" dirty="0">
                          <a:solidFill>
                            <a:schemeClr val="tx1"/>
                          </a:solidFill>
                        </a:rPr>
                        <a:t>1</a:t>
                      </a:r>
                      <a:r>
                        <a:rPr lang="zh-CN" altLang="en-US" sz="2400" b="0" dirty="0">
                          <a:solidFill>
                            <a:schemeClr val="tx1"/>
                          </a:solidFill>
                        </a:rPr>
                        <a:t>版</a:t>
                      </a:r>
                    </a:p>
                  </a:txBody>
                  <a:tcPr>
                    <a:solidFill>
                      <a:schemeClr val="accent1">
                        <a:lumMod val="40000"/>
                        <a:lumOff val="60000"/>
                      </a:schemeClr>
                    </a:solidFill>
                  </a:tcPr>
                </a:tc>
                <a:extLst>
                  <a:ext uri="{0D108BD9-81ED-4DB2-BD59-A6C34878D82A}">
                    <a16:rowId xmlns="" xmlns:a16="http://schemas.microsoft.com/office/drawing/2014/main" val="10000"/>
                  </a:ext>
                </a:extLst>
              </a:tr>
              <a:tr h="894720">
                <a:tc>
                  <a:txBody>
                    <a:bodyPr/>
                    <a:lstStyle/>
                    <a:p>
                      <a:pPr algn="l">
                        <a:buNone/>
                      </a:pPr>
                      <a:r>
                        <a:rPr dirty="0">
                          <a:solidFill>
                            <a:schemeClr val="tx1"/>
                          </a:solidFill>
                        </a:rPr>
                        <a:t>UML2基础、建模与设计教程</a:t>
                      </a:r>
                    </a:p>
                  </a:txBody>
                  <a:tcPr/>
                </a:tc>
                <a:tc>
                  <a:txBody>
                    <a:bodyPr/>
                    <a:lstStyle/>
                    <a:p>
                      <a:pPr algn="l">
                        <a:buNone/>
                      </a:pPr>
                      <a:r>
                        <a:rPr lang="zh-CN" altLang="en-US" dirty="0">
                          <a:solidFill>
                            <a:schemeClr val="tx1"/>
                          </a:solidFill>
                        </a:rPr>
                        <a:t>作者：杨弘平 等</a:t>
                      </a:r>
                      <a:endParaRPr lang="en-US" altLang="zh-CN" baseline="0" dirty="0">
                        <a:solidFill>
                          <a:schemeClr val="tx1"/>
                        </a:solidFill>
                      </a:endParaRPr>
                    </a:p>
                    <a:p>
                      <a:pPr algn="l">
                        <a:buNone/>
                      </a:pPr>
                      <a:r>
                        <a:rPr lang="zh-CN" altLang="en-US" baseline="0" dirty="0">
                          <a:solidFill>
                            <a:schemeClr val="tx1"/>
                          </a:solidFill>
                        </a:rPr>
                        <a:t>清华大学出版社</a:t>
                      </a:r>
                      <a:endParaRPr lang="en-US" altLang="zh-CN" baseline="0" dirty="0">
                        <a:solidFill>
                          <a:schemeClr val="tx1"/>
                        </a:solidFill>
                      </a:endParaRPr>
                    </a:p>
                    <a:p>
                      <a:pPr algn="l">
                        <a:buNone/>
                      </a:pPr>
                      <a:r>
                        <a:rPr lang="en-US" altLang="zh-CN" baseline="0" dirty="0">
                          <a:solidFill>
                            <a:schemeClr val="tx1"/>
                          </a:solidFill>
                        </a:rPr>
                        <a:t>2015</a:t>
                      </a:r>
                      <a:r>
                        <a:rPr lang="zh-CN" altLang="en-US" baseline="0" dirty="0">
                          <a:solidFill>
                            <a:schemeClr val="tx1"/>
                          </a:solidFill>
                        </a:rPr>
                        <a:t>年</a:t>
                      </a:r>
                      <a:endParaRPr lang="en-US" altLang="zh-CN" dirty="0">
                        <a:solidFill>
                          <a:schemeClr val="tx1"/>
                        </a:solidFill>
                      </a:endParaRPr>
                    </a:p>
                  </a:txBody>
                  <a:tcPr/>
                </a:tc>
                <a:extLst>
                  <a:ext uri="{0D108BD9-81ED-4DB2-BD59-A6C34878D82A}">
                    <a16:rowId xmlns="" xmlns:a16="http://schemas.microsoft.com/office/drawing/2014/main" val="1000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06680" y="0"/>
            <a:ext cx="2938780" cy="6859270"/>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311150" y="2922270"/>
            <a:ext cx="2220595" cy="1106805"/>
          </a:xfrm>
          <a:prstGeom prst="rect">
            <a:avLst/>
          </a:prstGeom>
          <a:noFill/>
        </p:spPr>
        <p:txBody>
          <a:bodyPr wrap="square" lIns="121948" tIns="60973" rIns="121948" bIns="60973">
            <a:spAutoFit/>
          </a:bodyPr>
          <a:lstStyle/>
          <a:p>
            <a:pPr algn="r">
              <a:defRPr/>
            </a:pPr>
            <a:r>
              <a:rPr lang="zh-CN" altLang="en-US" sz="3200" b="1" dirty="0">
                <a:solidFill>
                  <a:schemeClr val="bg1"/>
                </a:solidFill>
                <a:latin typeface="微软雅黑" panose="020B0503020204020204" pitchFamily="34" charset="-122"/>
                <a:ea typeface="微软雅黑" panose="020B0503020204020204" pitchFamily="34" charset="-122"/>
              </a:rPr>
              <a:t>绩效考评与分工</a:t>
            </a:r>
          </a:p>
        </p:txBody>
      </p:sp>
      <p:graphicFrame>
        <p:nvGraphicFramePr>
          <p:cNvPr id="3" name="表格 2"/>
          <p:cNvGraphicFramePr/>
          <p:nvPr/>
        </p:nvGraphicFramePr>
        <p:xfrm>
          <a:off x="3214886" y="1341562"/>
          <a:ext cx="7771130" cy="3746500"/>
        </p:xfrm>
        <a:graphic>
          <a:graphicData uri="http://schemas.openxmlformats.org/drawingml/2006/table">
            <a:tbl>
              <a:tblPr firstRow="1" bandRow="1">
                <a:tableStyleId>{5C22544A-7EE6-4342-B048-85BDC9FD1C3A}</a:tableStyleId>
              </a:tblPr>
              <a:tblGrid>
                <a:gridCol w="1895475">
                  <a:extLst>
                    <a:ext uri="{9D8B030D-6E8A-4147-A177-3AD203B41FA5}">
                      <a16:colId xmlns="" xmlns:a16="http://schemas.microsoft.com/office/drawing/2014/main" val="20000"/>
                    </a:ext>
                  </a:extLst>
                </a:gridCol>
                <a:gridCol w="2937510">
                  <a:extLst>
                    <a:ext uri="{9D8B030D-6E8A-4147-A177-3AD203B41FA5}">
                      <a16:colId xmlns="" xmlns:a16="http://schemas.microsoft.com/office/drawing/2014/main" val="20001"/>
                    </a:ext>
                  </a:extLst>
                </a:gridCol>
                <a:gridCol w="2938145">
                  <a:extLst>
                    <a:ext uri="{9D8B030D-6E8A-4147-A177-3AD203B41FA5}">
                      <a16:colId xmlns="" xmlns:a16="http://schemas.microsoft.com/office/drawing/2014/main" val="20002"/>
                    </a:ext>
                  </a:extLst>
                </a:gridCol>
              </a:tblGrid>
              <a:tr h="713740">
                <a:tc>
                  <a:txBody>
                    <a:bodyPr/>
                    <a:lstStyle/>
                    <a:p>
                      <a:pPr algn="l">
                        <a:buNone/>
                      </a:pPr>
                      <a:r>
                        <a:rPr lang="zh-CN" altLang="en-US" b="0" dirty="0">
                          <a:solidFill>
                            <a:schemeClr val="tx1"/>
                          </a:solidFill>
                        </a:rPr>
                        <a:t>黄为波</a:t>
                      </a:r>
                    </a:p>
                  </a:txBody>
                  <a:tcPr>
                    <a:solidFill>
                      <a:schemeClr val="accent1">
                        <a:lumMod val="40000"/>
                        <a:lumOff val="60000"/>
                      </a:schemeClr>
                    </a:solidFill>
                  </a:tcPr>
                </a:tc>
                <a:tc>
                  <a:txBody>
                    <a:bodyPr/>
                    <a:lstStyle/>
                    <a:p>
                      <a:pPr algn="l"/>
                      <a:r>
                        <a:rPr lang="zh-CN" altLang="en-US" sz="2400" b="0" dirty="0">
                          <a:solidFill>
                            <a:schemeClr val="tx1"/>
                          </a:solidFill>
                        </a:rPr>
                        <a:t>负责类图，用例图</a:t>
                      </a:r>
                    </a:p>
                  </a:txBody>
                  <a:tcPr>
                    <a:solidFill>
                      <a:schemeClr val="accent1">
                        <a:lumMod val="40000"/>
                        <a:lumOff val="60000"/>
                      </a:schemeClr>
                    </a:solidFill>
                  </a:tcPr>
                </a:tc>
                <a:tc>
                  <a:txBody>
                    <a:bodyPr/>
                    <a:lstStyle/>
                    <a:p>
                      <a:pPr algn="l">
                        <a:buNone/>
                      </a:pPr>
                      <a:r>
                        <a:rPr lang="en-US" altLang="zh-CN" sz="2400" b="0" dirty="0">
                          <a:solidFill>
                            <a:schemeClr val="tx1"/>
                          </a:solidFill>
                        </a:rPr>
                        <a:t>9.7</a:t>
                      </a:r>
                    </a:p>
                  </a:txBody>
                  <a:tcPr>
                    <a:solidFill>
                      <a:schemeClr val="accent1">
                        <a:lumMod val="40000"/>
                        <a:lumOff val="60000"/>
                      </a:schemeClr>
                    </a:solidFill>
                  </a:tcPr>
                </a:tc>
                <a:extLst>
                  <a:ext uri="{0D108BD9-81ED-4DB2-BD59-A6C34878D82A}">
                    <a16:rowId xmlns="" xmlns:a16="http://schemas.microsoft.com/office/drawing/2014/main" val="10000"/>
                  </a:ext>
                </a:extLst>
              </a:tr>
              <a:tr h="716915">
                <a:tc>
                  <a:txBody>
                    <a:bodyPr/>
                    <a:lstStyle/>
                    <a:p>
                      <a:pPr algn="l">
                        <a:buNone/>
                      </a:pPr>
                      <a:r>
                        <a:rPr lang="zh-CN" altLang="en-US" dirty="0">
                          <a:solidFill>
                            <a:schemeClr val="tx1"/>
                          </a:solidFill>
                        </a:rPr>
                        <a:t>苏雨豪</a:t>
                      </a:r>
                    </a:p>
                  </a:txBody>
                  <a:tcPr/>
                </a:tc>
                <a:tc>
                  <a:txBody>
                    <a:bodyPr/>
                    <a:lstStyle/>
                    <a:p>
                      <a:pPr algn="l">
                        <a:buNone/>
                      </a:pPr>
                      <a:r>
                        <a:rPr lang="en-US" altLang="zh-CN" dirty="0">
                          <a:solidFill>
                            <a:schemeClr val="tx1"/>
                          </a:solidFill>
                        </a:rPr>
                        <a:t>负责 </a:t>
                      </a:r>
                      <a:r>
                        <a:rPr lang="zh-CN" altLang="en-US" dirty="0">
                          <a:solidFill>
                            <a:schemeClr val="tx1"/>
                          </a:solidFill>
                        </a:rPr>
                        <a:t>状态机图</a:t>
                      </a:r>
                    </a:p>
                  </a:txBody>
                  <a:tcPr/>
                </a:tc>
                <a:tc>
                  <a:txBody>
                    <a:bodyPr/>
                    <a:lstStyle/>
                    <a:p>
                      <a:pPr algn="l">
                        <a:buNone/>
                      </a:pPr>
                      <a:r>
                        <a:rPr lang="en-US" altLang="zh-CN" sz="2400" dirty="0">
                          <a:solidFill>
                            <a:schemeClr val="tx1"/>
                          </a:solidFill>
                        </a:rPr>
                        <a:t>9.3</a:t>
                      </a:r>
                    </a:p>
                  </a:txBody>
                  <a:tcPr/>
                </a:tc>
                <a:extLst>
                  <a:ext uri="{0D108BD9-81ED-4DB2-BD59-A6C34878D82A}">
                    <a16:rowId xmlns="" xmlns:a16="http://schemas.microsoft.com/office/drawing/2014/main" val="10001"/>
                  </a:ext>
                </a:extLst>
              </a:tr>
              <a:tr h="805815">
                <a:tc>
                  <a:txBody>
                    <a:bodyPr/>
                    <a:lstStyle/>
                    <a:p>
                      <a:pPr algn="l">
                        <a:buNone/>
                      </a:pPr>
                      <a:r>
                        <a:rPr lang="zh-CN" dirty="0">
                          <a:solidFill>
                            <a:schemeClr val="tx1"/>
                          </a:solidFill>
                        </a:rPr>
                        <a:t>陈子卿</a:t>
                      </a:r>
                    </a:p>
                  </a:txBody>
                  <a:tcPr>
                    <a:solidFill>
                      <a:schemeClr val="accent1">
                        <a:lumMod val="40000"/>
                        <a:lumOff val="60000"/>
                      </a:schemeClr>
                    </a:solidFill>
                  </a:tcPr>
                </a:tc>
                <a:tc>
                  <a:txBody>
                    <a:bodyPr/>
                    <a:lstStyle/>
                    <a:p>
                      <a:pPr algn="l">
                        <a:buNone/>
                      </a:pPr>
                      <a:r>
                        <a:rPr lang="zh-CN" altLang="en-US" dirty="0">
                          <a:solidFill>
                            <a:schemeClr val="tx1"/>
                          </a:solidFill>
                        </a:rPr>
                        <a:t>负责协作图（通信图）</a:t>
                      </a:r>
                    </a:p>
                  </a:txBody>
                  <a:tcPr>
                    <a:solidFill>
                      <a:schemeClr val="accent1">
                        <a:lumMod val="40000"/>
                        <a:lumOff val="60000"/>
                      </a:schemeClr>
                    </a:solidFill>
                  </a:tcPr>
                </a:tc>
                <a:tc>
                  <a:txBody>
                    <a:bodyPr/>
                    <a:lstStyle/>
                    <a:p>
                      <a:pPr algn="l">
                        <a:buNone/>
                      </a:pPr>
                      <a:r>
                        <a:rPr lang="en-US" altLang="zh-CN" sz="2400" dirty="0">
                          <a:solidFill>
                            <a:schemeClr val="tx1"/>
                          </a:solidFill>
                        </a:rPr>
                        <a:t>9.4</a:t>
                      </a:r>
                    </a:p>
                  </a:txBody>
                  <a:tcPr>
                    <a:solidFill>
                      <a:schemeClr val="accent1">
                        <a:lumMod val="40000"/>
                        <a:lumOff val="60000"/>
                      </a:schemeClr>
                    </a:solidFill>
                  </a:tcPr>
                </a:tc>
                <a:extLst>
                  <a:ext uri="{0D108BD9-81ED-4DB2-BD59-A6C34878D82A}">
                    <a16:rowId xmlns="" xmlns:a16="http://schemas.microsoft.com/office/drawing/2014/main" val="10002"/>
                  </a:ext>
                </a:extLst>
              </a:tr>
              <a:tr h="733425">
                <a:tc>
                  <a:txBody>
                    <a:bodyPr/>
                    <a:lstStyle/>
                    <a:p>
                      <a:pPr algn="l">
                        <a:buNone/>
                      </a:pPr>
                      <a:r>
                        <a:rPr lang="zh-CN" altLang="en-US" dirty="0">
                          <a:solidFill>
                            <a:schemeClr val="tx1"/>
                          </a:solidFill>
                        </a:rPr>
                        <a:t>蔡峰</a:t>
                      </a:r>
                    </a:p>
                  </a:txBody>
                  <a:tcPr>
                    <a:solidFill>
                      <a:schemeClr val="accent1">
                        <a:lumMod val="40000"/>
                        <a:lumOff val="60000"/>
                      </a:schemeClr>
                    </a:solidFill>
                  </a:tcPr>
                </a:tc>
                <a:tc>
                  <a:txBody>
                    <a:bodyPr/>
                    <a:lstStyle/>
                    <a:p>
                      <a:pPr algn="l">
                        <a:buNone/>
                      </a:pPr>
                      <a:r>
                        <a:rPr lang="zh-CN" altLang="en-US" dirty="0">
                          <a:solidFill>
                            <a:schemeClr val="tx1"/>
                          </a:solidFill>
                        </a:rPr>
                        <a:t>负责顺序图</a:t>
                      </a:r>
                    </a:p>
                  </a:txBody>
                  <a:tcPr>
                    <a:solidFill>
                      <a:schemeClr val="accent1">
                        <a:lumMod val="40000"/>
                        <a:lumOff val="60000"/>
                      </a:schemeClr>
                    </a:solidFill>
                  </a:tcPr>
                </a:tc>
                <a:tc>
                  <a:txBody>
                    <a:bodyPr/>
                    <a:lstStyle/>
                    <a:p>
                      <a:pPr algn="l">
                        <a:buNone/>
                      </a:pPr>
                      <a:r>
                        <a:rPr lang="en-US" altLang="zh-CN" sz="2400" dirty="0">
                          <a:solidFill>
                            <a:schemeClr val="tx1"/>
                          </a:solidFill>
                          <a:sym typeface="+mn-ea"/>
                        </a:rPr>
                        <a:t>9.6</a:t>
                      </a:r>
                      <a:endParaRPr lang="en-US" altLang="zh-CN" sz="2400" b="0" dirty="0">
                        <a:solidFill>
                          <a:schemeClr val="tx1"/>
                        </a:solidFill>
                        <a:sym typeface="+mn-ea"/>
                      </a:endParaRPr>
                    </a:p>
                    <a:p>
                      <a:pPr algn="l">
                        <a:buNone/>
                      </a:pPr>
                      <a:endParaRPr lang="zh-CN" altLang="en-US" dirty="0">
                        <a:solidFill>
                          <a:schemeClr val="tx1"/>
                        </a:solidFill>
                      </a:endParaRPr>
                    </a:p>
                  </a:txBody>
                  <a:tcPr>
                    <a:solidFill>
                      <a:schemeClr val="accent1">
                        <a:lumMod val="40000"/>
                        <a:lumOff val="60000"/>
                      </a:schemeClr>
                    </a:solidFill>
                  </a:tcPr>
                </a:tc>
                <a:extLst>
                  <a:ext uri="{0D108BD9-81ED-4DB2-BD59-A6C34878D82A}">
                    <a16:rowId xmlns="" xmlns:a16="http://schemas.microsoft.com/office/drawing/2014/main" val="10003"/>
                  </a:ext>
                </a:extLst>
              </a:tr>
              <a:tr h="732790">
                <a:tc>
                  <a:txBody>
                    <a:bodyPr/>
                    <a:lstStyle/>
                    <a:p>
                      <a:pPr algn="l">
                        <a:buNone/>
                      </a:pPr>
                      <a:r>
                        <a:rPr lang="zh-CN" altLang="en-US" dirty="0">
                          <a:solidFill>
                            <a:schemeClr val="tx1"/>
                          </a:solidFill>
                        </a:rPr>
                        <a:t>江亮儒</a:t>
                      </a:r>
                    </a:p>
                  </a:txBody>
                  <a:tcPr>
                    <a:solidFill>
                      <a:schemeClr val="accent1">
                        <a:lumMod val="40000"/>
                        <a:lumOff val="60000"/>
                      </a:schemeClr>
                    </a:solidFill>
                  </a:tcPr>
                </a:tc>
                <a:tc>
                  <a:txBody>
                    <a:bodyPr/>
                    <a:lstStyle/>
                    <a:p>
                      <a:pPr algn="l">
                        <a:buNone/>
                      </a:pPr>
                      <a:r>
                        <a:rPr lang="zh-CN" altLang="en-US" dirty="0">
                          <a:solidFill>
                            <a:schemeClr val="tx1"/>
                          </a:solidFill>
                        </a:rPr>
                        <a:t>负责部署图</a:t>
                      </a:r>
                    </a:p>
                  </a:txBody>
                  <a:tcPr>
                    <a:solidFill>
                      <a:schemeClr val="accent1">
                        <a:lumMod val="40000"/>
                        <a:lumOff val="60000"/>
                      </a:schemeClr>
                    </a:solidFill>
                  </a:tcPr>
                </a:tc>
                <a:tc>
                  <a:txBody>
                    <a:bodyPr/>
                    <a:lstStyle/>
                    <a:p>
                      <a:pPr algn="l">
                        <a:buNone/>
                      </a:pPr>
                      <a:r>
                        <a:rPr lang="en-US" altLang="zh-CN" sz="2400" dirty="0">
                          <a:solidFill>
                            <a:schemeClr val="tx1"/>
                          </a:solidFill>
                        </a:rPr>
                        <a:t>9.5</a:t>
                      </a:r>
                    </a:p>
                  </a:txBody>
                  <a:tcPr>
                    <a:solidFill>
                      <a:schemeClr val="accent1">
                        <a:lumMod val="40000"/>
                        <a:lumOff val="60000"/>
                      </a:schemeClr>
                    </a:solidFill>
                  </a:tcPr>
                </a:tc>
                <a:extLst>
                  <a:ext uri="{0D108BD9-81ED-4DB2-BD59-A6C34878D82A}">
                    <a16:rowId xmlns=""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0"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151186"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 y="6406814"/>
            <a:ext cx="3041773" cy="452774"/>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3" name="矩形 32"/>
          <p:cNvSpPr/>
          <p:nvPr/>
        </p:nvSpPr>
        <p:spPr>
          <a:xfrm>
            <a:off x="3041775" y="6406814"/>
            <a:ext cx="3063750" cy="452774"/>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4" name="矩形 33"/>
          <p:cNvSpPr/>
          <p:nvPr/>
        </p:nvSpPr>
        <p:spPr>
          <a:xfrm>
            <a:off x="6095207" y="6406814"/>
            <a:ext cx="3047603" cy="452774"/>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5" name="矩形 34"/>
          <p:cNvSpPr/>
          <p:nvPr/>
        </p:nvSpPr>
        <p:spPr>
          <a:xfrm>
            <a:off x="9142810" y="6406814"/>
            <a:ext cx="3047603" cy="452774"/>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6" name="矩形 35"/>
          <p:cNvSpPr/>
          <p:nvPr/>
        </p:nvSpPr>
        <p:spPr>
          <a:xfrm>
            <a:off x="0" y="-27390"/>
            <a:ext cx="3047603" cy="123423"/>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7" name="矩形 36"/>
          <p:cNvSpPr/>
          <p:nvPr/>
        </p:nvSpPr>
        <p:spPr>
          <a:xfrm>
            <a:off x="3047603" y="-27390"/>
            <a:ext cx="3047603" cy="123423"/>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8" name="矩形 37"/>
          <p:cNvSpPr/>
          <p:nvPr/>
        </p:nvSpPr>
        <p:spPr>
          <a:xfrm>
            <a:off x="6095207" y="-27390"/>
            <a:ext cx="3047603" cy="123423"/>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9" name="矩形 38"/>
          <p:cNvSpPr/>
          <p:nvPr/>
        </p:nvSpPr>
        <p:spPr>
          <a:xfrm>
            <a:off x="9142810" y="-27390"/>
            <a:ext cx="3047603" cy="123423"/>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41" name="文本框 5"/>
          <p:cNvSpPr txBox="1"/>
          <p:nvPr/>
        </p:nvSpPr>
        <p:spPr>
          <a:xfrm>
            <a:off x="3784922" y="4778722"/>
            <a:ext cx="2308610" cy="384705"/>
          </a:xfrm>
          <a:prstGeom prst="rect">
            <a:avLst/>
          </a:prstGeom>
          <a:noFill/>
        </p:spPr>
        <p:txBody>
          <a:bodyPr wrap="none" lIns="91423" tIns="45712" rIns="91423" bIns="45712" rtlCol="0">
            <a:spAutoFit/>
          </a:bodyPr>
          <a:lstStyle/>
          <a:p>
            <a:pPr algn="ct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PRD</a:t>
            </a:r>
            <a:r>
              <a:rPr lang="en-US" sz="1900" dirty="0">
                <a:solidFill>
                  <a:schemeClr val="tx1">
                    <a:lumMod val="85000"/>
                    <a:lumOff val="15000"/>
                  </a:schemeClr>
                </a:solidFill>
                <a:latin typeface="微软雅黑" panose="020B0503020204020204" pitchFamily="34" charset="-122"/>
                <a:ea typeface="微软雅黑" panose="020B0503020204020204" pitchFamily="34" charset="-122"/>
              </a:rPr>
              <a:t>2018</a:t>
            </a: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a:t>
            </a:r>
            <a:r>
              <a:rPr lang="en-US" sz="1900" dirty="0">
                <a:solidFill>
                  <a:schemeClr val="tx1">
                    <a:lumMod val="85000"/>
                    <a:lumOff val="15000"/>
                  </a:schemeClr>
                </a:solidFill>
                <a:latin typeface="微软雅黑" panose="020B0503020204020204" pitchFamily="34" charset="-122"/>
                <a:ea typeface="微软雅黑" panose="020B0503020204020204" pitchFamily="34" charset="-122"/>
              </a:rPr>
              <a:t>G11</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小组</a:t>
            </a:r>
          </a:p>
        </p:txBody>
      </p:sp>
      <p:sp>
        <p:nvSpPr>
          <p:cNvPr id="42" name="矩形 41"/>
          <p:cNvSpPr/>
          <p:nvPr/>
        </p:nvSpPr>
        <p:spPr>
          <a:xfrm>
            <a:off x="4110906" y="3692461"/>
            <a:ext cx="3975100" cy="643890"/>
          </a:xfrm>
          <a:prstGeom prst="rect">
            <a:avLst/>
          </a:prstGeom>
          <a:noFill/>
          <a:ln>
            <a:noFill/>
          </a:ln>
          <a:effectLst>
            <a:glow rad="1905000">
              <a:srgbClr val="F14124">
                <a:alpha val="40000"/>
              </a:srgbClr>
            </a:glow>
            <a:softEdge rad="1270000"/>
          </a:effectLst>
        </p:spPr>
        <p:txBody>
          <a:bodyPr wrap="none" lIns="91423" tIns="45712" rIns="91423" bIns="45712">
            <a:spAutoFit/>
          </a:bodyPr>
          <a:lstStyle/>
          <a:p>
            <a:pPr algn="ctr"/>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汇报结束 感谢观看</a:t>
            </a:r>
          </a:p>
        </p:txBody>
      </p:sp>
      <p:sp>
        <p:nvSpPr>
          <p:cNvPr id="43" name="文本框 5"/>
          <p:cNvSpPr txBox="1"/>
          <p:nvPr/>
        </p:nvSpPr>
        <p:spPr>
          <a:xfrm>
            <a:off x="6278037" y="4778722"/>
            <a:ext cx="2056940" cy="384705"/>
          </a:xfrm>
          <a:prstGeom prst="rect">
            <a:avLst/>
          </a:prstGeom>
          <a:noFill/>
        </p:spPr>
        <p:txBody>
          <a:bodyPr wrap="none" lIns="91423" tIns="45712" rIns="91423" bIns="45712" rtlCol="0">
            <a:spAutoFit/>
          </a:bodyPr>
          <a:lstStyle/>
          <a:p>
            <a:pPr algn="ct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2018</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10</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月</a:t>
            </a: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31</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日</a:t>
            </a:r>
          </a:p>
        </p:txBody>
      </p:sp>
      <p:cxnSp>
        <p:nvCxnSpPr>
          <p:cNvPr id="44" name="直接连接符 43"/>
          <p:cNvCxnSpPr/>
          <p:nvPr/>
        </p:nvCxnSpPr>
        <p:spPr>
          <a:xfrm>
            <a:off x="2639273" y="4529730"/>
            <a:ext cx="6911868" cy="0"/>
          </a:xfrm>
          <a:prstGeom prst="line">
            <a:avLst/>
          </a:prstGeom>
          <a:ln>
            <a:solidFill>
              <a:srgbClr val="38B1BF"/>
            </a:solidFill>
          </a:ln>
        </p:spPr>
        <p:style>
          <a:lnRef idx="1">
            <a:schemeClr val="accent1"/>
          </a:lnRef>
          <a:fillRef idx="0">
            <a:schemeClr val="accent1"/>
          </a:fillRef>
          <a:effectRef idx="0">
            <a:schemeClr val="accent1"/>
          </a:effectRef>
          <a:fontRef idx="minor">
            <a:schemeClr val="tx1"/>
          </a:fontRef>
        </p:style>
      </p:cxnSp>
      <p:pic>
        <p:nvPicPr>
          <p:cNvPr id="46" name="商务.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2418122" y="6197364"/>
            <a:ext cx="812694" cy="812988"/>
          </a:xfrm>
          <a:prstGeom prst="rect">
            <a:avLst/>
          </a:prstGeom>
        </p:spPr>
      </p:pic>
      <p:sp>
        <p:nvSpPr>
          <p:cNvPr id="2" name="文本框 1"/>
          <p:cNvSpPr txBox="1"/>
          <p:nvPr/>
        </p:nvSpPr>
        <p:spPr>
          <a:xfrm>
            <a:off x="4051300" y="5527040"/>
            <a:ext cx="4747895" cy="414020"/>
          </a:xfrm>
          <a:prstGeom prst="rect">
            <a:avLst/>
          </a:prstGeom>
          <a:noFill/>
        </p:spPr>
        <p:txBody>
          <a:bodyPr wrap="square" rtlCol="0">
            <a:spAutoFit/>
          </a:bodyPr>
          <a:lstStyle/>
          <a:p>
            <a:r>
              <a:rPr lang="zh-CN" altLang="en-US" kern="300" spc="2000">
                <a:solidFill>
                  <a:schemeClr val="tx1"/>
                </a:solidFill>
                <a:uFillTx/>
                <a:latin typeface="+中文标题" charset="0"/>
                <a:ea typeface="+mj-ea"/>
              </a:rPr>
              <a:t>浙江大学城市学院</a:t>
            </a:r>
          </a:p>
        </p:txBody>
      </p:sp>
    </p:spTree>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46"/>
                                        </p:tgtEl>
                                      </p:cBhvr>
                                    </p:cmd>
                                  </p:childTnLst>
                                </p:cTn>
                              </p:par>
                              <p:par>
                                <p:cTn id="7" presetID="10"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animEffect transition="in" filter="fade">
                                      <p:cBhvr>
                                        <p:cTn id="9" dur="200"/>
                                        <p:tgtEl>
                                          <p:spTgt spid="36"/>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200"/>
                                        <p:tgtEl>
                                          <p:spTgt spid="3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200"/>
                                        <p:tgtEl>
                                          <p:spTgt spid="3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fade">
                                      <p:cBhvr>
                                        <p:cTn id="18" dur="200"/>
                                        <p:tgtEl>
                                          <p:spTgt spid="3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200"/>
                                        <p:tgtEl>
                                          <p:spTgt spid="3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200"/>
                                        <p:tgtEl>
                                          <p:spTgt spid="3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200"/>
                                        <p:tgtEl>
                                          <p:spTgt spid="3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fade">
                                      <p:cBhvr>
                                        <p:cTn id="30" dur="200"/>
                                        <p:tgtEl>
                                          <p:spTgt spid="35"/>
                                        </p:tgtEl>
                                      </p:cBhvr>
                                    </p:animEffect>
                                  </p:childTnLst>
                                </p:cTn>
                              </p:par>
                            </p:childTnLst>
                          </p:cTn>
                        </p:par>
                        <p:par>
                          <p:cTn id="31" fill="hold">
                            <p:stCondLst>
                              <p:cond delay="0"/>
                            </p:stCondLst>
                            <p:childTnLst>
                              <p:par>
                                <p:cTn id="32" presetID="2" presetClass="entr" presetSubtype="8" fill="hold" nodeType="afterEffect">
                                  <p:stCondLst>
                                    <p:cond delay="0"/>
                                  </p:stCondLst>
                                  <p:childTnLst>
                                    <p:set>
                                      <p:cBhvr>
                                        <p:cTn id="33" dur="1" fill="hold">
                                          <p:stCondLst>
                                            <p:cond delay="0"/>
                                          </p:stCondLst>
                                        </p:cTn>
                                        <p:tgtEl>
                                          <p:spTgt spid="30"/>
                                        </p:tgtEl>
                                        <p:attrNameLst>
                                          <p:attrName>style.visibility</p:attrName>
                                        </p:attrNameLst>
                                      </p:cBhvr>
                                      <p:to>
                                        <p:strVal val="visible"/>
                                      </p:to>
                                    </p:set>
                                    <p:anim calcmode="lin" valueType="num">
                                      <p:cBhvr additive="base">
                                        <p:cTn id="34" dur="500" fill="hold"/>
                                        <p:tgtEl>
                                          <p:spTgt spid="30"/>
                                        </p:tgtEl>
                                        <p:attrNameLst>
                                          <p:attrName>ppt_x</p:attrName>
                                        </p:attrNameLst>
                                      </p:cBhvr>
                                      <p:tavLst>
                                        <p:tav tm="0">
                                          <p:val>
                                            <p:strVal val="0-#ppt_w/2"/>
                                          </p:val>
                                        </p:tav>
                                        <p:tav tm="100000">
                                          <p:val>
                                            <p:strVal val="#ppt_x"/>
                                          </p:val>
                                        </p:tav>
                                      </p:tavLst>
                                    </p:anim>
                                    <p:anim calcmode="lin" valueType="num">
                                      <p:cBhvr additive="base">
                                        <p:cTn id="35" dur="500" fill="hold"/>
                                        <p:tgtEl>
                                          <p:spTgt spid="30"/>
                                        </p:tgtEl>
                                        <p:attrNameLst>
                                          <p:attrName>ppt_y</p:attrName>
                                        </p:attrNameLst>
                                      </p:cBhvr>
                                      <p:tavLst>
                                        <p:tav tm="0">
                                          <p:val>
                                            <p:strVal val="#ppt_y"/>
                                          </p:val>
                                        </p:tav>
                                        <p:tav tm="100000">
                                          <p:val>
                                            <p:strVal val="#ppt_y"/>
                                          </p:val>
                                        </p:tav>
                                      </p:tavLst>
                                    </p:anim>
                                  </p:childTnLst>
                                </p:cTn>
                              </p:par>
                              <p:par>
                                <p:cTn id="36" presetID="2" presetClass="entr" presetSubtype="2" fill="hold" nodeType="with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500" fill="hold"/>
                                        <p:tgtEl>
                                          <p:spTgt spid="31"/>
                                        </p:tgtEl>
                                        <p:attrNameLst>
                                          <p:attrName>ppt_x</p:attrName>
                                        </p:attrNameLst>
                                      </p:cBhvr>
                                      <p:tavLst>
                                        <p:tav tm="0">
                                          <p:val>
                                            <p:strVal val="1+#ppt_w/2"/>
                                          </p:val>
                                        </p:tav>
                                        <p:tav tm="100000">
                                          <p:val>
                                            <p:strVal val="#ppt_x"/>
                                          </p:val>
                                        </p:tav>
                                      </p:tavLst>
                                    </p:anim>
                                    <p:anim calcmode="lin" valueType="num">
                                      <p:cBhvr additive="base">
                                        <p:cTn id="39" dur="500" fill="hold"/>
                                        <p:tgtEl>
                                          <p:spTgt spid="31"/>
                                        </p:tgtEl>
                                        <p:attrNameLst>
                                          <p:attrName>ppt_y</p:attrName>
                                        </p:attrNameLst>
                                      </p:cBhvr>
                                      <p:tavLst>
                                        <p:tav tm="0">
                                          <p:val>
                                            <p:strVal val="#ppt_y"/>
                                          </p:val>
                                        </p:tav>
                                        <p:tav tm="100000">
                                          <p:val>
                                            <p:strVal val="#ppt_y"/>
                                          </p:val>
                                        </p:tav>
                                      </p:tavLst>
                                    </p:anim>
                                  </p:childTnLst>
                                </p:cTn>
                              </p:par>
                            </p:childTnLst>
                          </p:cTn>
                        </p:par>
                        <p:par>
                          <p:cTn id="40" fill="hold">
                            <p:stCondLst>
                              <p:cond delay="500"/>
                            </p:stCondLst>
                            <p:childTnLst>
                              <p:par>
                                <p:cTn id="41" presetID="16" presetClass="entr" presetSubtype="37" fill="hold" grpId="0" nodeType="afterEffect">
                                  <p:stCondLst>
                                    <p:cond delay="0"/>
                                  </p:stCondLst>
                                  <p:childTnLst>
                                    <p:set>
                                      <p:cBhvr>
                                        <p:cTn id="42" dur="1" fill="hold">
                                          <p:stCondLst>
                                            <p:cond delay="0"/>
                                          </p:stCondLst>
                                        </p:cTn>
                                        <p:tgtEl>
                                          <p:spTgt spid="42"/>
                                        </p:tgtEl>
                                        <p:attrNameLst>
                                          <p:attrName>style.visibility</p:attrName>
                                        </p:attrNameLst>
                                      </p:cBhvr>
                                      <p:to>
                                        <p:strVal val="visible"/>
                                      </p:to>
                                    </p:set>
                                    <p:animEffect transition="in" filter="barn(outVertical)">
                                      <p:cBhvr>
                                        <p:cTn id="43" dur="1000"/>
                                        <p:tgtEl>
                                          <p:spTgt spid="42"/>
                                        </p:tgtEl>
                                      </p:cBhvr>
                                    </p:animEffect>
                                  </p:childTnLst>
                                </p:cTn>
                              </p:par>
                            </p:childTnLst>
                          </p:cTn>
                        </p:par>
                        <p:par>
                          <p:cTn id="44" fill="hold">
                            <p:stCondLst>
                              <p:cond delay="1500"/>
                            </p:stCondLst>
                            <p:childTnLst>
                              <p:par>
                                <p:cTn id="45" presetID="22" presetClass="entr" presetSubtype="8" fill="hold" nodeType="after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wipe(left)">
                                      <p:cBhvr>
                                        <p:cTn id="47" dur="500"/>
                                        <p:tgtEl>
                                          <p:spTgt spid="44"/>
                                        </p:tgtEl>
                                      </p:cBhvr>
                                    </p:animEffect>
                                  </p:childTnLst>
                                </p:cTn>
                              </p:par>
                            </p:childTnLst>
                          </p:cTn>
                        </p:par>
                        <p:par>
                          <p:cTn id="48" fill="hold">
                            <p:stCondLst>
                              <p:cond delay="2000"/>
                            </p:stCondLst>
                            <p:childTnLst>
                              <p:par>
                                <p:cTn id="49" presetID="12" presetClass="entr" presetSubtype="4" fill="hold" grpId="0" nodeType="afterEffect">
                                  <p:stCondLst>
                                    <p:cond delay="0"/>
                                  </p:stCondLst>
                                  <p:childTnLst>
                                    <p:set>
                                      <p:cBhvr>
                                        <p:cTn id="50" dur="1" fill="hold">
                                          <p:stCondLst>
                                            <p:cond delay="0"/>
                                          </p:stCondLst>
                                        </p:cTn>
                                        <p:tgtEl>
                                          <p:spTgt spid="41"/>
                                        </p:tgtEl>
                                        <p:attrNameLst>
                                          <p:attrName>style.visibility</p:attrName>
                                        </p:attrNameLst>
                                      </p:cBhvr>
                                      <p:to>
                                        <p:strVal val="visible"/>
                                      </p:to>
                                    </p:set>
                                    <p:anim calcmode="lin" valueType="num">
                                      <p:cBhvr additive="base">
                                        <p:cTn id="51" dur="500"/>
                                        <p:tgtEl>
                                          <p:spTgt spid="41"/>
                                        </p:tgtEl>
                                        <p:attrNameLst>
                                          <p:attrName>ppt_y</p:attrName>
                                        </p:attrNameLst>
                                      </p:cBhvr>
                                      <p:tavLst>
                                        <p:tav tm="0">
                                          <p:val>
                                            <p:strVal val="#ppt_y+#ppt_h*1.125000"/>
                                          </p:val>
                                        </p:tav>
                                        <p:tav tm="100000">
                                          <p:val>
                                            <p:strVal val="#ppt_y"/>
                                          </p:val>
                                        </p:tav>
                                      </p:tavLst>
                                    </p:anim>
                                    <p:animEffect transition="in" filter="wipe(up)">
                                      <p:cBhvr>
                                        <p:cTn id="52" dur="500"/>
                                        <p:tgtEl>
                                          <p:spTgt spid="41"/>
                                        </p:tgtEl>
                                      </p:cBhvr>
                                    </p:animEffect>
                                  </p:childTnLst>
                                </p:cTn>
                              </p:par>
                            </p:childTnLst>
                          </p:cTn>
                        </p:par>
                        <p:par>
                          <p:cTn id="53" fill="hold">
                            <p:stCondLst>
                              <p:cond delay="2500"/>
                            </p:stCondLst>
                            <p:childTnLst>
                              <p:par>
                                <p:cTn id="54" presetID="12" presetClass="entr" presetSubtype="4" fill="hold" grpId="0" nodeType="afterEffect">
                                  <p:stCondLst>
                                    <p:cond delay="0"/>
                                  </p:stCondLst>
                                  <p:childTnLst>
                                    <p:set>
                                      <p:cBhvr>
                                        <p:cTn id="55" dur="1" fill="hold">
                                          <p:stCondLst>
                                            <p:cond delay="0"/>
                                          </p:stCondLst>
                                        </p:cTn>
                                        <p:tgtEl>
                                          <p:spTgt spid="43"/>
                                        </p:tgtEl>
                                        <p:attrNameLst>
                                          <p:attrName>style.visibility</p:attrName>
                                        </p:attrNameLst>
                                      </p:cBhvr>
                                      <p:to>
                                        <p:strVal val="visible"/>
                                      </p:to>
                                    </p:set>
                                    <p:anim calcmode="lin" valueType="num">
                                      <p:cBhvr additive="base">
                                        <p:cTn id="56" dur="500"/>
                                        <p:tgtEl>
                                          <p:spTgt spid="43"/>
                                        </p:tgtEl>
                                        <p:attrNameLst>
                                          <p:attrName>ppt_y</p:attrName>
                                        </p:attrNameLst>
                                      </p:cBhvr>
                                      <p:tavLst>
                                        <p:tav tm="0">
                                          <p:val>
                                            <p:strVal val="#ppt_y+#ppt_h*1.125000"/>
                                          </p:val>
                                        </p:tav>
                                        <p:tav tm="100000">
                                          <p:val>
                                            <p:strVal val="#ppt_y"/>
                                          </p:val>
                                        </p:tav>
                                      </p:tavLst>
                                    </p:anim>
                                    <p:animEffect transition="in" filter="wipe(up)">
                                      <p:cBhvr>
                                        <p:cTn id="5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58" repeatCount="indefinite" fill="hold" display="0">
                  <p:stCondLst>
                    <p:cond delay="indefinite"/>
                  </p:stCondLst>
                  <p:endCondLst>
                    <p:cond evt="onStopAudio" delay="0">
                      <p:tgtEl>
                        <p:sldTgt/>
                      </p:tgtEl>
                    </p:cond>
                  </p:endCondLst>
                </p:cTn>
                <p:tgtEl>
                  <p:spTgt spid="46"/>
                </p:tgtEl>
              </p:cMediaNode>
            </p:audio>
          </p:childTnLst>
        </p:cTn>
      </p:par>
    </p:tnLst>
    <p:bldLst>
      <p:bldP spid="32" grpId="0" bldLvl="0" animBg="1"/>
      <p:bldP spid="33" grpId="0" bldLvl="0" animBg="1"/>
      <p:bldP spid="34" grpId="0" bldLvl="0" animBg="1"/>
      <p:bldP spid="35" grpId="0" bldLvl="0" animBg="1"/>
      <p:bldP spid="36" grpId="0" bldLvl="0" animBg="1"/>
      <p:bldP spid="37" grpId="0" bldLvl="0" animBg="1"/>
      <p:bldP spid="38" grpId="0" bldLvl="0" animBg="1"/>
      <p:bldP spid="39" grpId="0" bldLvl="0" animBg="1"/>
      <p:bldP spid="41" grpId="0"/>
      <p:bldP spid="42" grpId="0" bldLvl="0" animBg="1"/>
      <p:bldP spid="4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用例图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6703060" cy="4896485"/>
            <a:chOff x="237030" y="1269554"/>
            <a:chExt cx="7776864" cy="4896544"/>
          </a:xfrm>
        </p:grpSpPr>
        <p:sp>
          <p:nvSpPr>
            <p:cNvPr id="5" name="矩形 4"/>
            <p:cNvSpPr/>
            <p:nvPr/>
          </p:nvSpPr>
          <p:spPr>
            <a:xfrm>
              <a:off x="1078640" y="2506030"/>
              <a:ext cx="6092825" cy="2676557"/>
            </a:xfrm>
            <a:prstGeom prst="rect">
              <a:avLst/>
            </a:prstGeom>
          </p:spPr>
          <p:txBody>
            <a:bodyPr>
              <a:spAutoFit/>
            </a:bodyPr>
            <a:lstStyle/>
            <a:p>
              <a:r>
                <a:rPr lang="zh-CN" dirty="0">
                  <a:solidFill>
                    <a:srgbClr val="000000"/>
                  </a:solidFill>
                  <a:latin typeface="Verdana" panose="020B0604030504040204" pitchFamily="34" charset="0"/>
                </a:rPr>
                <a:t>参与者的作用如下：</a:t>
              </a:r>
            </a:p>
            <a:p>
              <a:r>
                <a:rPr lang="zh-CN" altLang="en-US" b="0" i="0" dirty="0">
                  <a:solidFill>
                    <a:srgbClr val="000000"/>
                  </a:solidFill>
                  <a:effectLst/>
                  <a:latin typeface="Verdana" panose="020B0604030504040204" pitchFamily="34" charset="0"/>
                </a:rPr>
                <a:t>建立系统的</a:t>
              </a:r>
              <a:r>
                <a:rPr lang="zh-CN" altLang="en-US" b="0" i="0" dirty="0">
                  <a:solidFill>
                    <a:srgbClr val="FF0000"/>
                  </a:solidFill>
                  <a:effectLst/>
                  <a:latin typeface="Verdana" panose="020B0604030504040204" pitchFamily="34" charset="0"/>
                </a:rPr>
                <a:t>外部用户模型</a:t>
              </a:r>
              <a:endParaRPr lang="zh-CN" altLang="en-US" b="0" i="0" dirty="0">
                <a:solidFill>
                  <a:srgbClr val="000000"/>
                </a:solidFill>
                <a:effectLst/>
                <a:latin typeface="Verdana" panose="020B0604030504040204" pitchFamily="34" charset="0"/>
              </a:endParaRPr>
            </a:p>
            <a:p>
              <a:r>
                <a:rPr lang="zh-CN" altLang="en-US" b="0" i="0" dirty="0">
                  <a:solidFill>
                    <a:srgbClr val="000000"/>
                  </a:solidFill>
                  <a:effectLst/>
                  <a:latin typeface="Verdana" panose="020B0604030504040204" pitchFamily="34" charset="0"/>
                </a:rPr>
                <a:t>对</a:t>
              </a:r>
              <a:r>
                <a:rPr lang="zh-CN" altLang="en-US" b="0" i="0" dirty="0">
                  <a:solidFill>
                    <a:srgbClr val="FF0000"/>
                  </a:solidFill>
                  <a:effectLst/>
                  <a:latin typeface="Verdana" panose="020B0604030504040204" pitchFamily="34" charset="0"/>
                </a:rPr>
                <a:t>系统边界之外的对象</a:t>
              </a:r>
              <a:r>
                <a:rPr lang="zh-CN" altLang="en-US" b="0" i="0" dirty="0">
                  <a:solidFill>
                    <a:srgbClr val="000000"/>
                  </a:solidFill>
                  <a:effectLst/>
                  <a:latin typeface="Verdana" panose="020B0604030504040204" pitchFamily="34" charset="0"/>
                </a:rPr>
                <a:t>进行描述</a:t>
              </a:r>
            </a:p>
            <a:p>
              <a:endParaRPr lang="zh-CN" altLang="en-US" b="0" i="0" dirty="0">
                <a:solidFill>
                  <a:srgbClr val="000000"/>
                </a:solidFill>
                <a:effectLst/>
                <a:latin typeface="Verdana" panose="020B0604030504040204" pitchFamily="34" charset="0"/>
              </a:endParaRPr>
            </a:p>
            <a:p>
              <a:endParaRPr lang="zh-CN" altLang="en-US" b="0" i="0" dirty="0">
                <a:solidFill>
                  <a:srgbClr val="000000"/>
                </a:solidFill>
                <a:effectLst/>
                <a:latin typeface="Verdana" panose="020B0604030504040204" pitchFamily="34" charset="0"/>
              </a:endParaRPr>
            </a:p>
            <a:p>
              <a:r>
                <a:rPr lang="zh-CN" altLang="en-US" b="0" i="0" dirty="0">
                  <a:solidFill>
                    <a:srgbClr val="000000"/>
                  </a:solidFill>
                  <a:effectLst/>
                  <a:latin typeface="Verdana" panose="020B0604030504040204" pitchFamily="34" charset="0"/>
                </a:rPr>
                <a:t>使用泛化关系可以在需求中更好的描述</a:t>
              </a:r>
              <a:r>
                <a:rPr lang="zh-CN" altLang="en-US" b="0" i="0" dirty="0">
                  <a:solidFill>
                    <a:srgbClr val="FF0000"/>
                  </a:solidFill>
                  <a:effectLst/>
                  <a:latin typeface="Verdana" panose="020B0604030504040204" pitchFamily="34" charset="0"/>
                </a:rPr>
                <a:t>权限</a:t>
              </a:r>
              <a:r>
                <a:rPr lang="zh-CN" altLang="en-US" b="0" i="0" dirty="0">
                  <a:solidFill>
                    <a:srgbClr val="000000"/>
                  </a:solidFill>
                  <a:effectLst/>
                  <a:latin typeface="Verdana" panose="020B0604030504040204" pitchFamily="34" charset="0"/>
                </a:rPr>
                <a:t>控制</a:t>
              </a: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8" name="图片 7"/>
          <p:cNvPicPr>
            <a:picLocks noChangeAspect="1"/>
          </p:cNvPicPr>
          <p:nvPr/>
        </p:nvPicPr>
        <p:blipFill>
          <a:blip r:embed="rId2"/>
          <a:stretch>
            <a:fillRect/>
          </a:stretch>
        </p:blipFill>
        <p:spPr>
          <a:xfrm>
            <a:off x="7051040" y="1888490"/>
            <a:ext cx="5067935" cy="3550920"/>
          </a:xfrm>
          <a:prstGeom prst="rect">
            <a:avLst/>
          </a:prstGeom>
        </p:spPr>
      </p:pic>
    </p:spTree>
  </p:cSld>
  <p:clrMapOvr>
    <a:masterClrMapping/>
  </p:clrMapOvr>
  <p:transition spd="slow" advClick="0" advTm="0">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用例图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9032240" cy="4896485"/>
            <a:chOff x="237030" y="1269554"/>
            <a:chExt cx="7776864" cy="4896544"/>
          </a:xfrm>
        </p:grpSpPr>
        <p:sp>
          <p:nvSpPr>
            <p:cNvPr id="5" name="矩形 4"/>
            <p:cNvSpPr/>
            <p:nvPr/>
          </p:nvSpPr>
          <p:spPr>
            <a:xfrm>
              <a:off x="1078640" y="2506030"/>
              <a:ext cx="6092825" cy="3322995"/>
            </a:xfrm>
            <a:prstGeom prst="rect">
              <a:avLst/>
            </a:prstGeom>
          </p:spPr>
          <p:txBody>
            <a:bodyPr>
              <a:spAutoFit/>
            </a:bodyPr>
            <a:lstStyle/>
            <a:p>
              <a:r>
                <a:rPr lang="zh-CN" dirty="0">
                  <a:solidFill>
                    <a:srgbClr val="000000"/>
                  </a:solidFill>
                  <a:latin typeface="Verdana" panose="020B0604030504040204" pitchFamily="34" charset="0"/>
                </a:rPr>
                <a:t>用例的一些特点：</a:t>
              </a:r>
            </a:p>
            <a:p>
              <a:r>
                <a:rPr lang="en-US" altLang="zh-CN" dirty="0">
                  <a:solidFill>
                    <a:srgbClr val="000000"/>
                  </a:solidFill>
                  <a:latin typeface="Verdana" panose="020B0604030504040204" pitchFamily="34" charset="0"/>
                </a:rPr>
                <a:t>1.</a:t>
              </a:r>
              <a:r>
                <a:rPr lang="zh-CN" altLang="en-US" dirty="0">
                  <a:solidFill>
                    <a:srgbClr val="000000"/>
                  </a:solidFill>
                  <a:latin typeface="Verdana" panose="020B0604030504040204" pitchFamily="34" charset="0"/>
                </a:rPr>
                <a:t>是从</a:t>
              </a:r>
              <a:r>
                <a:rPr lang="zh-CN" altLang="en-US" dirty="0">
                  <a:solidFill>
                    <a:srgbClr val="FF0000"/>
                  </a:solidFill>
                  <a:latin typeface="Verdana" panose="020B0604030504040204" pitchFamily="34" charset="0"/>
                </a:rPr>
                <a:t>系统使用角度</a:t>
              </a:r>
              <a:r>
                <a:rPr lang="zh-CN" altLang="en-US" dirty="0">
                  <a:solidFill>
                    <a:srgbClr val="000000"/>
                  </a:solidFill>
                  <a:latin typeface="Verdana" panose="020B0604030504040204" pitchFamily="34" charset="0"/>
                </a:rPr>
                <a:t>描述系统中的信息，而不是系统内部实现方式</a:t>
              </a:r>
            </a:p>
            <a:p>
              <a:r>
                <a:rPr lang="en-US" altLang="zh-CN" dirty="0">
                  <a:solidFill>
                    <a:srgbClr val="000000"/>
                  </a:solidFill>
                  <a:latin typeface="Verdana" panose="020B0604030504040204" pitchFamily="34" charset="0"/>
                </a:rPr>
                <a:t>2.</a:t>
              </a:r>
              <a:r>
                <a:rPr lang="zh-CN" altLang="en-US" dirty="0">
                  <a:solidFill>
                    <a:srgbClr val="000000"/>
                  </a:solidFill>
                  <a:latin typeface="Verdana" panose="020B0604030504040204" pitchFamily="34" charset="0"/>
                </a:rPr>
                <a:t>用例</a:t>
              </a:r>
              <a:r>
                <a:rPr lang="zh-CN" altLang="en-US" dirty="0">
                  <a:solidFill>
                    <a:srgbClr val="FF0000"/>
                  </a:solidFill>
                  <a:latin typeface="Verdana" panose="020B0604030504040204" pitchFamily="34" charset="0"/>
                </a:rPr>
                <a:t>描述的是用户一些可见的需求</a:t>
              </a:r>
              <a:r>
                <a:rPr lang="zh-CN" altLang="en-US" dirty="0">
                  <a:solidFill>
                    <a:srgbClr val="000000"/>
                  </a:solidFill>
                  <a:latin typeface="Verdana" panose="020B0604030504040204" pitchFamily="34" charset="0"/>
                </a:rPr>
                <a:t>，是面向对象分析与设计得七点，是类，对象，操作的来源</a:t>
              </a:r>
            </a:p>
            <a:p>
              <a:r>
                <a:rPr lang="en-US" altLang="zh-CN" dirty="0">
                  <a:solidFill>
                    <a:srgbClr val="000000"/>
                  </a:solidFill>
                  <a:latin typeface="Verdana" panose="020B0604030504040204" pitchFamily="34" charset="0"/>
                </a:rPr>
                <a:t>3.</a:t>
              </a:r>
              <a:r>
                <a:rPr lang="zh-CN" altLang="en-US" dirty="0">
                  <a:solidFill>
                    <a:srgbClr val="000000"/>
                  </a:solidFill>
                  <a:latin typeface="Verdana" panose="020B0604030504040204" pitchFamily="34" charset="0"/>
                </a:rPr>
                <a:t>用例由</a:t>
              </a:r>
              <a:r>
                <a:rPr lang="zh-CN" altLang="en-US" dirty="0">
                  <a:solidFill>
                    <a:srgbClr val="FF0000"/>
                  </a:solidFill>
                  <a:latin typeface="Verdana" panose="020B0604030504040204" pitchFamily="34" charset="0"/>
                </a:rPr>
                <a:t>某个参与者</a:t>
              </a:r>
              <a:r>
                <a:rPr lang="zh-CN" altLang="en-US" dirty="0">
                  <a:solidFill>
                    <a:srgbClr val="000000"/>
                  </a:solidFill>
                  <a:latin typeface="Verdana" panose="020B0604030504040204" pitchFamily="34" charset="0"/>
                </a:rPr>
                <a:t>来执行</a:t>
              </a:r>
            </a:p>
            <a:p>
              <a:r>
                <a:rPr lang="en-US" altLang="zh-CN" dirty="0">
                  <a:solidFill>
                    <a:srgbClr val="000000"/>
                  </a:solidFill>
                  <a:latin typeface="Verdana" panose="020B0604030504040204" pitchFamily="34" charset="0"/>
                </a:rPr>
                <a:t>4.</a:t>
              </a:r>
              <a:r>
                <a:rPr lang="zh-CN" altLang="en-US" dirty="0">
                  <a:solidFill>
                    <a:srgbClr val="000000"/>
                  </a:solidFill>
                  <a:latin typeface="Verdana" panose="020B0604030504040204" pitchFamily="34" charset="0"/>
                </a:rPr>
                <a:t>用例把</a:t>
              </a:r>
              <a:r>
                <a:rPr lang="zh-CN" altLang="en-US" dirty="0">
                  <a:solidFill>
                    <a:srgbClr val="FF0000"/>
                  </a:solidFill>
                  <a:latin typeface="Verdana" panose="020B0604030504040204" pitchFamily="34" charset="0"/>
                </a:rPr>
                <a:t>结果反馈</a:t>
              </a:r>
              <a:r>
                <a:rPr lang="zh-CN" altLang="en-US" dirty="0">
                  <a:solidFill>
                    <a:srgbClr val="000000"/>
                  </a:solidFill>
                  <a:latin typeface="Verdana" panose="020B0604030504040204" pitchFamily="34" charset="0"/>
                </a:rPr>
                <a:t>给参与者</a:t>
              </a:r>
            </a:p>
            <a:p>
              <a:r>
                <a:rPr lang="en-US" altLang="zh-CN" dirty="0">
                  <a:solidFill>
                    <a:srgbClr val="000000"/>
                  </a:solidFill>
                  <a:latin typeface="Verdana" panose="020B0604030504040204" pitchFamily="34" charset="0"/>
                </a:rPr>
                <a:t>5.</a:t>
              </a:r>
              <a:r>
                <a:rPr lang="zh-CN" altLang="en-US" dirty="0">
                  <a:solidFill>
                    <a:srgbClr val="000000"/>
                  </a:solidFill>
                  <a:latin typeface="Verdana" panose="020B0604030504040204" pitchFamily="34" charset="0"/>
                </a:rPr>
                <a:t>用例在功能上具有</a:t>
              </a:r>
              <a:r>
                <a:rPr lang="zh-CN" altLang="en-US" dirty="0">
                  <a:solidFill>
                    <a:srgbClr val="FF0000"/>
                  </a:solidFill>
                  <a:latin typeface="Verdana" panose="020B0604030504040204" pitchFamily="34" charset="0"/>
                </a:rPr>
                <a:t>完整性</a:t>
              </a:r>
              <a:r>
                <a:rPr lang="zh-CN" altLang="en-US" dirty="0">
                  <a:solidFill>
                    <a:srgbClr val="000000"/>
                  </a:solidFill>
                  <a:latin typeface="Verdana" panose="020B0604030504040204" pitchFamily="34" charset="0"/>
                </a:rPr>
                <a:t>，从参与者接受</a:t>
              </a:r>
              <a:r>
                <a:rPr lang="zh-CN" altLang="en-US" dirty="0">
                  <a:solidFill>
                    <a:srgbClr val="FF0000"/>
                  </a:solidFill>
                  <a:latin typeface="Verdana" panose="020B0604030504040204" pitchFamily="34" charset="0"/>
                </a:rPr>
                <a:t>输入</a:t>
              </a:r>
              <a:r>
                <a:rPr lang="zh-CN" altLang="en-US" dirty="0">
                  <a:solidFill>
                    <a:srgbClr val="000000"/>
                  </a:solidFill>
                  <a:latin typeface="Verdana" panose="020B0604030504040204" pitchFamily="34" charset="0"/>
                </a:rPr>
                <a:t>，参与者再接受其</a:t>
              </a:r>
              <a:r>
                <a:rPr lang="zh-CN" altLang="en-US" dirty="0">
                  <a:solidFill>
                    <a:srgbClr val="FF0000"/>
                  </a:solidFill>
                  <a:latin typeface="Verdana" panose="020B0604030504040204" pitchFamily="34" charset="0"/>
                </a:rPr>
                <a:t>输出</a:t>
              </a:r>
              <a:r>
                <a:rPr lang="zh-CN" altLang="en-US" dirty="0">
                  <a:solidFill>
                    <a:srgbClr val="000000"/>
                  </a:solidFill>
                  <a:latin typeface="Verdana" panose="020B0604030504040204" pitchFamily="34" charset="0"/>
                </a:rPr>
                <a:t>。</a:t>
              </a:r>
              <a:endParaRPr lang="zh-CN" altLang="en-US" b="0" i="0" dirty="0">
                <a:solidFill>
                  <a:srgbClr val="000000"/>
                </a:solidFill>
                <a:effectLst/>
                <a:latin typeface="Verdana" panose="020B0604030504040204" pitchFamily="34" charset="0"/>
              </a:endParaRP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Tree>
  </p:cSld>
  <p:clrMapOvr>
    <a:masterClrMapping/>
  </p:clrMapOvr>
  <p:transition spd="slow" advClick="0" advTm="0">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用例图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5334635" cy="4896485"/>
            <a:chOff x="237030" y="1269554"/>
            <a:chExt cx="7776864" cy="4896544"/>
          </a:xfrm>
        </p:grpSpPr>
        <p:sp>
          <p:nvSpPr>
            <p:cNvPr id="5" name="矩形 4"/>
            <p:cNvSpPr/>
            <p:nvPr/>
          </p:nvSpPr>
          <p:spPr>
            <a:xfrm>
              <a:off x="1078640" y="2506030"/>
              <a:ext cx="6092825" cy="2030119"/>
            </a:xfrm>
            <a:prstGeom prst="rect">
              <a:avLst/>
            </a:prstGeom>
          </p:spPr>
          <p:txBody>
            <a:bodyPr>
              <a:spAutoFit/>
            </a:bodyPr>
            <a:lstStyle/>
            <a:p>
              <a:r>
                <a:rPr lang="zh-CN" dirty="0">
                  <a:solidFill>
                    <a:srgbClr val="000000"/>
                  </a:solidFill>
                  <a:latin typeface="Verdana" panose="020B0604030504040204" pitchFamily="34" charset="0"/>
                </a:rPr>
                <a:t>用例的描述</a:t>
              </a:r>
            </a:p>
            <a:p>
              <a:endParaRPr lang="zh-CN" altLang="en-US" b="0" i="0" dirty="0">
                <a:solidFill>
                  <a:srgbClr val="000000"/>
                </a:solidFill>
                <a:effectLst/>
                <a:latin typeface="Verdana" panose="020B0604030504040204" pitchFamily="34" charset="0"/>
              </a:endParaRPr>
            </a:p>
            <a:p>
              <a:r>
                <a:rPr lang="zh-CN" altLang="en-US" b="0" i="0" dirty="0">
                  <a:solidFill>
                    <a:srgbClr val="000000"/>
                  </a:solidFill>
                  <a:effectLst/>
                  <a:latin typeface="Verdana" panose="020B0604030504040204" pitchFamily="34" charset="0"/>
                </a:rPr>
                <a:t>对于用例需要有</a:t>
              </a:r>
              <a:r>
                <a:rPr lang="zh-CN" altLang="en-US" b="0" i="0" dirty="0">
                  <a:solidFill>
                    <a:srgbClr val="FF0000"/>
                  </a:solidFill>
                  <a:effectLst/>
                  <a:latin typeface="Verdana" panose="020B0604030504040204" pitchFamily="34" charset="0"/>
                </a:rPr>
                <a:t>更详细的描述</a:t>
              </a:r>
              <a:r>
                <a:rPr lang="zh-CN" altLang="en-US" b="0" i="0" dirty="0">
                  <a:solidFill>
                    <a:srgbClr val="000000"/>
                  </a:solidFill>
                  <a:effectLst/>
                  <a:latin typeface="Verdana" panose="020B0604030504040204" pitchFamily="34" charset="0"/>
                </a:rPr>
                <a:t>与说明，这样可以让别人对用例由更加详细的了解</a:t>
              </a: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graphicFrame>
        <p:nvGraphicFramePr>
          <p:cNvPr id="9" name="表格 8"/>
          <p:cNvGraphicFramePr/>
          <p:nvPr/>
        </p:nvGraphicFramePr>
        <p:xfrm>
          <a:off x="6371590" y="638175"/>
          <a:ext cx="5255260" cy="6119495"/>
        </p:xfrm>
        <a:graphic>
          <a:graphicData uri="http://schemas.openxmlformats.org/drawingml/2006/table">
            <a:tbl>
              <a:tblPr firstRow="1" bandRow="1">
                <a:tableStyleId>{5C22544A-7EE6-4342-B048-85BDC9FD1C3A}</a:tableStyleId>
              </a:tblPr>
              <a:tblGrid>
                <a:gridCol w="1596390">
                  <a:extLst>
                    <a:ext uri="{9D8B030D-6E8A-4147-A177-3AD203B41FA5}">
                      <a16:colId xmlns="" xmlns:a16="http://schemas.microsoft.com/office/drawing/2014/main" val="20000"/>
                    </a:ext>
                  </a:extLst>
                </a:gridCol>
                <a:gridCol w="3658870">
                  <a:extLst>
                    <a:ext uri="{9D8B030D-6E8A-4147-A177-3AD203B41FA5}">
                      <a16:colId xmlns="" xmlns:a16="http://schemas.microsoft.com/office/drawing/2014/main" val="20001"/>
                    </a:ext>
                  </a:extLst>
                </a:gridCol>
              </a:tblGrid>
              <a:tr h="510540">
                <a:tc>
                  <a:txBody>
                    <a:bodyPr/>
                    <a:lstStyle/>
                    <a:p>
                      <a:pPr>
                        <a:buNone/>
                      </a:pPr>
                      <a:r>
                        <a:rPr lang="zh-CN" altLang="en-US" b="0">
                          <a:solidFill>
                            <a:schemeClr val="tx1"/>
                          </a:solidFill>
                        </a:rPr>
                        <a:t>用例名</a:t>
                      </a:r>
                    </a:p>
                  </a:txBody>
                  <a:tcPr>
                    <a:solidFill>
                      <a:schemeClr val="accent1">
                        <a:lumMod val="20000"/>
                        <a:lumOff val="80000"/>
                      </a:schemeClr>
                    </a:solidFill>
                  </a:tcPr>
                </a:tc>
                <a:tc>
                  <a:txBody>
                    <a:bodyPr/>
                    <a:lstStyle/>
                    <a:p>
                      <a:pPr>
                        <a:buNone/>
                      </a:pPr>
                      <a:r>
                        <a:rPr lang="zh-CN" altLang="en-US" b="0">
                          <a:solidFill>
                            <a:schemeClr val="tx1"/>
                          </a:solidFill>
                        </a:rPr>
                        <a:t>新增图书</a:t>
                      </a:r>
                    </a:p>
                  </a:txBody>
                  <a:tcPr>
                    <a:solidFill>
                      <a:schemeClr val="accent1">
                        <a:lumMod val="20000"/>
                        <a:lumOff val="80000"/>
                      </a:schemeClr>
                    </a:solidFill>
                  </a:tcPr>
                </a:tc>
                <a:extLst>
                  <a:ext uri="{0D108BD9-81ED-4DB2-BD59-A6C34878D82A}">
                    <a16:rowId xmlns="" xmlns:a16="http://schemas.microsoft.com/office/drawing/2014/main" val="10000"/>
                  </a:ext>
                </a:extLst>
              </a:tr>
              <a:tr h="511175">
                <a:tc>
                  <a:txBody>
                    <a:bodyPr/>
                    <a:lstStyle/>
                    <a:p>
                      <a:pPr>
                        <a:buNone/>
                      </a:pPr>
                      <a:r>
                        <a:rPr lang="zh-CN" altLang="en-US"/>
                        <a:t>用例标识号</a:t>
                      </a:r>
                    </a:p>
                  </a:txBody>
                  <a:tcPr/>
                </a:tc>
                <a:tc>
                  <a:txBody>
                    <a:bodyPr/>
                    <a:lstStyle/>
                    <a:p>
                      <a:pPr>
                        <a:buNone/>
                      </a:pPr>
                      <a:r>
                        <a:rPr lang="en-US" altLang="zh-CN"/>
                        <a:t>A001</a:t>
                      </a:r>
                    </a:p>
                  </a:txBody>
                  <a:tcPr/>
                </a:tc>
                <a:extLst>
                  <a:ext uri="{0D108BD9-81ED-4DB2-BD59-A6C34878D82A}">
                    <a16:rowId xmlns="" xmlns:a16="http://schemas.microsoft.com/office/drawing/2014/main" val="10001"/>
                  </a:ext>
                </a:extLst>
              </a:tr>
              <a:tr h="510540">
                <a:tc>
                  <a:txBody>
                    <a:bodyPr/>
                    <a:lstStyle/>
                    <a:p>
                      <a:pPr>
                        <a:buNone/>
                      </a:pPr>
                      <a:r>
                        <a:rPr lang="zh-CN" altLang="en-US"/>
                        <a:t>简要说明</a:t>
                      </a:r>
                    </a:p>
                  </a:txBody>
                  <a:tcPr/>
                </a:tc>
                <a:tc>
                  <a:txBody>
                    <a:bodyPr/>
                    <a:lstStyle/>
                    <a:p>
                      <a:pPr>
                        <a:buNone/>
                      </a:pPr>
                      <a:r>
                        <a:rPr lang="zh-CN" altLang="en-US"/>
                        <a:t>在书库中新增图书</a:t>
                      </a:r>
                    </a:p>
                  </a:txBody>
                  <a:tcPr/>
                </a:tc>
                <a:extLst>
                  <a:ext uri="{0D108BD9-81ED-4DB2-BD59-A6C34878D82A}">
                    <a16:rowId xmlns="" xmlns:a16="http://schemas.microsoft.com/office/drawing/2014/main" val="10002"/>
                  </a:ext>
                </a:extLst>
              </a:tr>
              <a:tr h="731520">
                <a:tc>
                  <a:txBody>
                    <a:bodyPr/>
                    <a:lstStyle/>
                    <a:p>
                      <a:pPr>
                        <a:buNone/>
                      </a:pPr>
                      <a:r>
                        <a:rPr lang="zh-CN" altLang="en-US"/>
                        <a:t>前置条件</a:t>
                      </a:r>
                    </a:p>
                  </a:txBody>
                  <a:tcPr/>
                </a:tc>
                <a:tc>
                  <a:txBody>
                    <a:bodyPr/>
                    <a:lstStyle/>
                    <a:p>
                      <a:pPr>
                        <a:buNone/>
                      </a:pPr>
                      <a:r>
                        <a:rPr lang="zh-CN" altLang="en-US"/>
                        <a:t>用户是管理员，并且需要进入系统</a:t>
                      </a:r>
                    </a:p>
                  </a:txBody>
                  <a:tcPr/>
                </a:tc>
                <a:extLst>
                  <a:ext uri="{0D108BD9-81ED-4DB2-BD59-A6C34878D82A}">
                    <a16:rowId xmlns="" xmlns:a16="http://schemas.microsoft.com/office/drawing/2014/main" val="10003"/>
                  </a:ext>
                </a:extLst>
              </a:tr>
              <a:tr h="731520">
                <a:tc>
                  <a:txBody>
                    <a:bodyPr/>
                    <a:lstStyle/>
                    <a:p>
                      <a:pPr>
                        <a:buNone/>
                      </a:pPr>
                      <a:r>
                        <a:rPr lang="zh-CN" altLang="en-US"/>
                        <a:t>基本事件流</a:t>
                      </a:r>
                    </a:p>
                  </a:txBody>
                  <a:tcPr/>
                </a:tc>
                <a:tc>
                  <a:txBody>
                    <a:bodyPr/>
                    <a:lstStyle/>
                    <a:p>
                      <a:pPr>
                        <a:buNone/>
                      </a:pPr>
                      <a:r>
                        <a:rPr lang="zh-CN" altLang="en-US"/>
                        <a:t>管理员发出新增图书请求，系统要求管理员输入相关信息</a:t>
                      </a:r>
                    </a:p>
                  </a:txBody>
                  <a:tcPr/>
                </a:tc>
                <a:extLst>
                  <a:ext uri="{0D108BD9-81ED-4DB2-BD59-A6C34878D82A}">
                    <a16:rowId xmlns="" xmlns:a16="http://schemas.microsoft.com/office/drawing/2014/main" val="10004"/>
                  </a:ext>
                </a:extLst>
              </a:tr>
              <a:tr h="510540">
                <a:tc>
                  <a:txBody>
                    <a:bodyPr/>
                    <a:lstStyle/>
                    <a:p>
                      <a:pPr>
                        <a:buNone/>
                      </a:pPr>
                      <a:r>
                        <a:rPr lang="zh-CN" altLang="en-US"/>
                        <a:t>其他事件流</a:t>
                      </a:r>
                    </a:p>
                  </a:txBody>
                  <a:tcPr/>
                </a:tc>
                <a:tc>
                  <a:txBody>
                    <a:bodyPr/>
                    <a:lstStyle/>
                    <a:p>
                      <a:pPr>
                        <a:buNone/>
                      </a:pPr>
                      <a:r>
                        <a:rPr lang="zh-CN" altLang="en-US"/>
                        <a:t>无</a:t>
                      </a:r>
                    </a:p>
                  </a:txBody>
                  <a:tcPr/>
                </a:tc>
                <a:extLst>
                  <a:ext uri="{0D108BD9-81ED-4DB2-BD59-A6C34878D82A}">
                    <a16:rowId xmlns="" xmlns:a16="http://schemas.microsoft.com/office/drawing/2014/main" val="10005"/>
                  </a:ext>
                </a:extLst>
              </a:tr>
              <a:tr h="1371600">
                <a:tc>
                  <a:txBody>
                    <a:bodyPr/>
                    <a:lstStyle/>
                    <a:p>
                      <a:pPr>
                        <a:buNone/>
                      </a:pPr>
                      <a:r>
                        <a:rPr lang="zh-CN" altLang="en-US"/>
                        <a:t>异常事件流</a:t>
                      </a:r>
                    </a:p>
                  </a:txBody>
                  <a:tcPr/>
                </a:tc>
                <a:tc>
                  <a:txBody>
                    <a:bodyPr/>
                    <a:lstStyle/>
                    <a:p>
                      <a:pPr>
                        <a:buNone/>
                      </a:pPr>
                      <a:r>
                        <a:rPr lang="zh-CN" altLang="en-US"/>
                        <a:t>出现书号或者书籍同名现象，系统发出提示通知使用者是取消输入还是修改，修改之后再检查</a:t>
                      </a:r>
                    </a:p>
                  </a:txBody>
                  <a:tcPr/>
                </a:tc>
                <a:extLst>
                  <a:ext uri="{0D108BD9-81ED-4DB2-BD59-A6C34878D82A}">
                    <a16:rowId xmlns="" xmlns:a16="http://schemas.microsoft.com/office/drawing/2014/main" val="10006"/>
                  </a:ext>
                </a:extLst>
              </a:tr>
              <a:tr h="731520">
                <a:tc>
                  <a:txBody>
                    <a:bodyPr/>
                    <a:lstStyle/>
                    <a:p>
                      <a:pPr>
                        <a:buNone/>
                      </a:pPr>
                      <a:r>
                        <a:rPr lang="zh-CN" altLang="en-US"/>
                        <a:t>后置条件</a:t>
                      </a:r>
                    </a:p>
                  </a:txBody>
                  <a:tcPr/>
                </a:tc>
                <a:tc>
                  <a:txBody>
                    <a:bodyPr/>
                    <a:lstStyle/>
                    <a:p>
                      <a:pPr>
                        <a:buNone/>
                      </a:pPr>
                      <a:r>
                        <a:rPr lang="zh-CN" altLang="en-US"/>
                        <a:t>完成新增图书，书库中增加此图书</a:t>
                      </a:r>
                    </a:p>
                  </a:txBody>
                  <a:tcPr/>
                </a:tc>
                <a:extLst>
                  <a:ext uri="{0D108BD9-81ED-4DB2-BD59-A6C34878D82A}">
                    <a16:rowId xmlns="" xmlns:a16="http://schemas.microsoft.com/office/drawing/2014/main" val="10007"/>
                  </a:ext>
                </a:extLst>
              </a:tr>
              <a:tr h="510540">
                <a:tc>
                  <a:txBody>
                    <a:bodyPr/>
                    <a:lstStyle/>
                    <a:p>
                      <a:pPr>
                        <a:buNone/>
                      </a:pPr>
                      <a:r>
                        <a:rPr lang="zh-CN" altLang="en-US"/>
                        <a:t>注释</a:t>
                      </a:r>
                    </a:p>
                  </a:txBody>
                  <a:tcPr/>
                </a:tc>
                <a:tc>
                  <a:txBody>
                    <a:bodyPr/>
                    <a:lstStyle/>
                    <a:p>
                      <a:pPr>
                        <a:buNone/>
                      </a:pPr>
                      <a:endParaRPr lang="zh-CN" altLang="en-US"/>
                    </a:p>
                  </a:txBody>
                  <a:tcPr/>
                </a:tc>
                <a:extLst>
                  <a:ext uri="{0D108BD9-81ED-4DB2-BD59-A6C34878D82A}">
                    <a16:rowId xmlns="" xmlns:a16="http://schemas.microsoft.com/office/drawing/2014/main" val="10008"/>
                  </a:ext>
                </a:extLst>
              </a:tr>
            </a:tbl>
          </a:graphicData>
        </a:graphic>
      </p:graphicFrame>
      <p:pic>
        <p:nvPicPr>
          <p:cNvPr id="13" name="图片 12"/>
          <p:cNvPicPr>
            <a:picLocks noChangeAspect="1"/>
          </p:cNvPicPr>
          <p:nvPr/>
        </p:nvPicPr>
        <p:blipFill>
          <a:blip r:embed="rId2"/>
          <a:stretch>
            <a:fillRect/>
          </a:stretch>
        </p:blipFill>
        <p:spPr>
          <a:xfrm>
            <a:off x="5911850" y="3246755"/>
            <a:ext cx="365760" cy="365760"/>
          </a:xfrm>
          <a:prstGeom prst="rect">
            <a:avLst/>
          </a:prstGeom>
        </p:spPr>
      </p:pic>
      <p:pic>
        <p:nvPicPr>
          <p:cNvPr id="14" name="图片 13"/>
          <p:cNvPicPr>
            <a:picLocks noChangeAspect="1"/>
          </p:cNvPicPr>
          <p:nvPr/>
        </p:nvPicPr>
        <p:blipFill>
          <a:blip r:embed="rId2"/>
          <a:stretch>
            <a:fillRect/>
          </a:stretch>
        </p:blipFill>
        <p:spPr>
          <a:xfrm>
            <a:off x="5911850" y="3246755"/>
            <a:ext cx="365760" cy="365760"/>
          </a:xfrm>
          <a:prstGeom prst="rect">
            <a:avLst/>
          </a:prstGeom>
        </p:spPr>
      </p:pic>
    </p:spTree>
  </p:cSld>
  <p:clrMapOvr>
    <a:masterClrMapping/>
  </p:clrMapOvr>
  <p:transition spd="slow" advClick="0" advTm="0">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用例图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4846955" cy="4896485"/>
            <a:chOff x="237030" y="1269554"/>
            <a:chExt cx="7776864" cy="4896544"/>
          </a:xfrm>
        </p:grpSpPr>
        <p:sp>
          <p:nvSpPr>
            <p:cNvPr id="5" name="矩形 4"/>
            <p:cNvSpPr/>
            <p:nvPr/>
          </p:nvSpPr>
          <p:spPr>
            <a:xfrm>
              <a:off x="1078640" y="2506030"/>
              <a:ext cx="6092825" cy="2030119"/>
            </a:xfrm>
            <a:prstGeom prst="rect">
              <a:avLst/>
            </a:prstGeom>
          </p:spPr>
          <p:txBody>
            <a:bodyPr>
              <a:spAutoFit/>
            </a:bodyPr>
            <a:lstStyle/>
            <a:p>
              <a:r>
                <a:rPr lang="zh-CN" dirty="0">
                  <a:solidFill>
                    <a:srgbClr val="000000"/>
                  </a:solidFill>
                  <a:latin typeface="Verdana" panose="020B0604030504040204" pitchFamily="34" charset="0"/>
                </a:rPr>
                <a:t>用例之间的</a:t>
              </a:r>
              <a:r>
                <a:rPr lang="zh-CN" dirty="0">
                  <a:solidFill>
                    <a:srgbClr val="FF0000"/>
                  </a:solidFill>
                  <a:latin typeface="Verdana" panose="020B0604030504040204" pitchFamily="34" charset="0"/>
                </a:rPr>
                <a:t>可视化</a:t>
              </a:r>
              <a:r>
                <a:rPr lang="zh-CN" dirty="0">
                  <a:solidFill>
                    <a:srgbClr val="000000"/>
                  </a:solidFill>
                  <a:latin typeface="Verdana" panose="020B0604030504040204" pitchFamily="34" charset="0"/>
                </a:rPr>
                <a:t>表示：</a:t>
              </a:r>
            </a:p>
            <a:p>
              <a:r>
                <a:rPr lang="en-US" altLang="zh-CN" dirty="0">
                  <a:solidFill>
                    <a:srgbClr val="000000"/>
                  </a:solidFill>
                  <a:latin typeface="Verdana" panose="020B0604030504040204" pitchFamily="34" charset="0"/>
                </a:rPr>
                <a:t>1.</a:t>
              </a:r>
              <a:r>
                <a:rPr lang="zh-CN" altLang="en-US" dirty="0">
                  <a:solidFill>
                    <a:srgbClr val="FF0000"/>
                  </a:solidFill>
                  <a:latin typeface="Verdana" panose="020B0604030504040204" pitchFamily="34" charset="0"/>
                </a:rPr>
                <a:t>包含</a:t>
              </a:r>
              <a:r>
                <a:rPr lang="zh-CN" altLang="en-US" dirty="0">
                  <a:solidFill>
                    <a:srgbClr val="000000"/>
                  </a:solidFill>
                  <a:latin typeface="Verdana" panose="020B0604030504040204" pitchFamily="34" charset="0"/>
                </a:rPr>
                <a:t>关系</a:t>
              </a:r>
            </a:p>
            <a:p>
              <a:r>
                <a:rPr lang="en-US" altLang="zh-CN" dirty="0">
                  <a:solidFill>
                    <a:srgbClr val="000000"/>
                  </a:solidFill>
                  <a:latin typeface="Verdana" panose="020B0604030504040204" pitchFamily="34" charset="0"/>
                </a:rPr>
                <a:t>2.</a:t>
              </a:r>
              <a:r>
                <a:rPr lang="zh-CN" altLang="en-US" dirty="0">
                  <a:solidFill>
                    <a:srgbClr val="FF0000"/>
                  </a:solidFill>
                  <a:latin typeface="Verdana" panose="020B0604030504040204" pitchFamily="34" charset="0"/>
                </a:rPr>
                <a:t>扩展</a:t>
              </a:r>
              <a:r>
                <a:rPr lang="zh-CN" altLang="en-US" dirty="0">
                  <a:solidFill>
                    <a:srgbClr val="000000"/>
                  </a:solidFill>
                  <a:latin typeface="Verdana" panose="020B0604030504040204" pitchFamily="34" charset="0"/>
                </a:rPr>
                <a:t>关系</a:t>
              </a:r>
            </a:p>
            <a:p>
              <a:r>
                <a:rPr lang="en-US" altLang="zh-CN" dirty="0">
                  <a:solidFill>
                    <a:srgbClr val="000000"/>
                  </a:solidFill>
                  <a:latin typeface="Verdana" panose="020B0604030504040204" pitchFamily="34" charset="0"/>
                </a:rPr>
                <a:t>3.</a:t>
              </a:r>
              <a:r>
                <a:rPr lang="zh-CN" altLang="en-US" dirty="0">
                  <a:solidFill>
                    <a:srgbClr val="FF0000"/>
                  </a:solidFill>
                  <a:latin typeface="Verdana" panose="020B0604030504040204" pitchFamily="34" charset="0"/>
                </a:rPr>
                <a:t>泛化</a:t>
              </a:r>
              <a:r>
                <a:rPr lang="zh-CN" altLang="en-US" dirty="0">
                  <a:solidFill>
                    <a:srgbClr val="000000"/>
                  </a:solidFill>
                  <a:latin typeface="Verdana" panose="020B0604030504040204" pitchFamily="34" charset="0"/>
                </a:rPr>
                <a:t>关系</a:t>
              </a:r>
            </a:p>
            <a:p>
              <a:r>
                <a:rPr lang="en-US" altLang="zh-CN" dirty="0">
                  <a:solidFill>
                    <a:srgbClr val="000000"/>
                  </a:solidFill>
                  <a:latin typeface="Verdana" panose="020B0604030504040204" pitchFamily="34" charset="0"/>
                </a:rPr>
                <a:t>4.</a:t>
              </a:r>
              <a:r>
                <a:rPr lang="zh-CN" altLang="en-US" dirty="0">
                  <a:solidFill>
                    <a:srgbClr val="FF0000"/>
                  </a:solidFill>
                  <a:latin typeface="Verdana" panose="020B0604030504040204" pitchFamily="34" charset="0"/>
                </a:rPr>
                <a:t>分组</a:t>
              </a:r>
              <a:r>
                <a:rPr lang="zh-CN" altLang="en-US" dirty="0">
                  <a:solidFill>
                    <a:srgbClr val="000000"/>
                  </a:solidFill>
                  <a:latin typeface="Verdana" panose="020B0604030504040204" pitchFamily="34" charset="0"/>
                </a:rPr>
                <a:t>关系</a:t>
              </a:r>
              <a:endParaRPr lang="zh-CN" altLang="en-US" b="0" i="0" dirty="0">
                <a:solidFill>
                  <a:srgbClr val="000000"/>
                </a:solidFill>
                <a:effectLst/>
                <a:latin typeface="Verdana" panose="020B0604030504040204" pitchFamily="34" charset="0"/>
              </a:endParaRP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8" name="图片 7"/>
          <p:cNvPicPr>
            <a:picLocks noChangeAspect="1"/>
          </p:cNvPicPr>
          <p:nvPr/>
        </p:nvPicPr>
        <p:blipFill>
          <a:blip r:embed="rId2"/>
          <a:stretch>
            <a:fillRect/>
          </a:stretch>
        </p:blipFill>
        <p:spPr>
          <a:xfrm>
            <a:off x="5095240" y="1139825"/>
            <a:ext cx="7141845" cy="5110480"/>
          </a:xfrm>
          <a:prstGeom prst="rect">
            <a:avLst/>
          </a:prstGeom>
        </p:spPr>
      </p:pic>
    </p:spTree>
  </p:cSld>
  <p:clrMapOvr>
    <a:masterClrMapping/>
  </p:clrMapOvr>
  <p:transition spd="slow" advClick="0" advTm="0">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类图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891540"/>
            <a:ext cx="11564620" cy="5274310"/>
            <a:chOff x="237030" y="1269554"/>
            <a:chExt cx="7776864" cy="4896544"/>
          </a:xfrm>
        </p:grpSpPr>
        <p:sp>
          <p:nvSpPr>
            <p:cNvPr id="5" name="矩形 4"/>
            <p:cNvSpPr/>
            <p:nvPr/>
          </p:nvSpPr>
          <p:spPr>
            <a:xfrm>
              <a:off x="734269" y="1934523"/>
              <a:ext cx="6092825" cy="684431"/>
            </a:xfrm>
            <a:prstGeom prst="rect">
              <a:avLst/>
            </a:prstGeom>
          </p:spPr>
          <p:txBody>
            <a:bodyPr>
              <a:spAutoFit/>
            </a:bodyPr>
            <a:lstStyle/>
            <a:p>
              <a:r>
                <a:rPr lang="zh-CN" dirty="0">
                  <a:solidFill>
                    <a:srgbClr val="000000"/>
                  </a:solidFill>
                  <a:latin typeface="Verdana" panose="020B0604030504040204" pitchFamily="34" charset="0"/>
                </a:rPr>
                <a:t>依赖关系                                                             泛化关系</a:t>
              </a:r>
              <a:endParaRPr lang="zh-CN" altLang="en-US" b="0" i="0" dirty="0">
                <a:solidFill>
                  <a:srgbClr val="000000"/>
                </a:solidFill>
                <a:effectLst/>
                <a:latin typeface="Verdana" panose="020B0604030504040204" pitchFamily="34" charset="0"/>
              </a:endParaRP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9" name="图片 8"/>
          <p:cNvPicPr>
            <a:picLocks noChangeAspect="1"/>
          </p:cNvPicPr>
          <p:nvPr/>
        </p:nvPicPr>
        <p:blipFill>
          <a:blip r:embed="rId2"/>
          <a:stretch>
            <a:fillRect/>
          </a:stretch>
        </p:blipFill>
        <p:spPr>
          <a:xfrm>
            <a:off x="2236470" y="1791335"/>
            <a:ext cx="4400550" cy="4214495"/>
          </a:xfrm>
          <a:prstGeom prst="rect">
            <a:avLst/>
          </a:prstGeom>
        </p:spPr>
      </p:pic>
      <p:pic>
        <p:nvPicPr>
          <p:cNvPr id="13" name="图片 12"/>
          <p:cNvPicPr>
            <a:picLocks noChangeAspect="1"/>
          </p:cNvPicPr>
          <p:nvPr/>
        </p:nvPicPr>
        <p:blipFill>
          <a:blip r:embed="rId3"/>
          <a:stretch>
            <a:fillRect/>
          </a:stretch>
        </p:blipFill>
        <p:spPr>
          <a:xfrm>
            <a:off x="8640445" y="2673350"/>
            <a:ext cx="2419985" cy="2921635"/>
          </a:xfrm>
          <a:prstGeom prst="rect">
            <a:avLst/>
          </a:prstGeom>
        </p:spPr>
      </p:pic>
    </p:spTree>
  </p:cSld>
  <p:clrMapOvr>
    <a:masterClrMapping/>
  </p:clrMapOvr>
  <p:transition spd="slow" advClick="0" advTm="0">
    <p:wipe/>
  </p:transition>
</p:sld>
</file>

<file path=ppt/theme/theme1.xml><?xml version="1.0" encoding="utf-8"?>
<a:theme xmlns:a="http://schemas.openxmlformats.org/drawingml/2006/main" name="Office 主题">
  <a:themeElements>
    <a:clrScheme name="自定义 81">
      <a:dk1>
        <a:sysClr val="windowText" lastClr="000000"/>
      </a:dk1>
      <a:lt1>
        <a:sysClr val="window" lastClr="FFFFFF"/>
      </a:lt1>
      <a:dk2>
        <a:srgbClr val="666666"/>
      </a:dk2>
      <a:lt2>
        <a:srgbClr val="D2D2D2"/>
      </a:lt2>
      <a:accent1>
        <a:srgbClr val="EF7768"/>
      </a:accent1>
      <a:accent2>
        <a:srgbClr val="C7C7C7"/>
      </a:accent2>
      <a:accent3>
        <a:srgbClr val="38B1BF"/>
      </a:accent3>
      <a:accent4>
        <a:srgbClr val="FF9933"/>
      </a:accent4>
      <a:accent5>
        <a:srgbClr val="7F7F7F"/>
      </a:accent5>
      <a:accent6>
        <a:srgbClr val="878787"/>
      </a:accent6>
      <a:hlink>
        <a:srgbClr val="006387"/>
      </a:hlink>
      <a:folHlink>
        <a:srgbClr val="8B8B8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TotalTime>
  <Words>1813</Words>
  <Application>Microsoft Office PowerPoint</Application>
  <PresentationFormat>自定义</PresentationFormat>
  <Paragraphs>317</Paragraphs>
  <Slides>43</Slides>
  <Notes>6</Notes>
  <HiddenSlides>0</HiddenSlides>
  <MMClips>1</MMClips>
  <ScaleCrop>false</ScaleCrop>
  <HeadingPairs>
    <vt:vector size="4" baseType="variant">
      <vt:variant>
        <vt:lpstr>主题</vt:lpstr>
      </vt:variant>
      <vt:variant>
        <vt:i4>1</vt:i4>
      </vt:variant>
      <vt:variant>
        <vt:lpstr>幻灯片标题</vt:lpstr>
      </vt:variant>
      <vt:variant>
        <vt:i4>43</vt:i4>
      </vt:variant>
    </vt:vector>
  </HeadingPairs>
  <TitlesOfParts>
    <vt:vector size="44"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哎呀小小草</dc:title>
  <dc:subject>哎呀小小草</dc:subject>
  <dc:creator>哎呀小小草</dc:creator>
  <cp:keywords>https:/800sucai.taobao.com</cp:keywords>
  <dc:description>https://800sucai.taobao.com</dc:description>
  <cp:lastModifiedBy>China</cp:lastModifiedBy>
  <cp:revision>324</cp:revision>
  <dcterms:created xsi:type="dcterms:W3CDTF">2015-04-23T03:04:00Z</dcterms:created>
  <dcterms:modified xsi:type="dcterms:W3CDTF">2018-11-02T10:37:37Z</dcterms:modified>
  <cp:category>https://800sucai.taobao.com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