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370" r:id="rId3"/>
    <p:sldId id="492" r:id="rId5"/>
    <p:sldId id="439" r:id="rId6"/>
    <p:sldId id="471" r:id="rId7"/>
    <p:sldId id="470" r:id="rId8"/>
    <p:sldId id="450" r:id="rId9"/>
    <p:sldId id="437" r:id="rId10"/>
    <p:sldId id="456" r:id="rId11"/>
    <p:sldId id="480" r:id="rId12"/>
    <p:sldId id="472" r:id="rId13"/>
    <p:sldId id="473" r:id="rId14"/>
    <p:sldId id="474" r:id="rId15"/>
    <p:sldId id="475" r:id="rId16"/>
    <p:sldId id="476" r:id="rId17"/>
    <p:sldId id="477" r:id="rId18"/>
    <p:sldId id="478" r:id="rId19"/>
    <p:sldId id="481" r:id="rId20"/>
    <p:sldId id="482" r:id="rId21"/>
    <p:sldId id="455" r:id="rId22"/>
    <p:sldId id="436" r:id="rId23"/>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11" autoAdjust="0"/>
    <p:restoredTop sz="94660"/>
  </p:normalViewPr>
  <p:slideViewPr>
    <p:cSldViewPr>
      <p:cViewPr varScale="1">
        <p:scale>
          <a:sx n="87" d="100"/>
          <a:sy n="87" d="100"/>
        </p:scale>
        <p:origin x="691" y="62"/>
      </p:cViewPr>
      <p:guideLst>
        <p:guide orient="horz" pos="2160"/>
        <p:guide orient="horz" pos="3901"/>
        <p:guide pos="3839"/>
        <p:guide pos="7208"/>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341033" y="2617957"/>
            <a:ext cx="5748655"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翻转课堂</a:t>
            </a:r>
            <a:r>
              <a:rPr lang="en-US" altLang="zh-CN" sz="5400" dirty="0" smtClean="0">
                <a:solidFill>
                  <a:srgbClr val="38B1BF"/>
                </a:solidFill>
                <a:latin typeface="微软雅黑" panose="020B0503020204020204" pitchFamily="34" charset="-122"/>
                <a:ea typeface="微软雅黑" panose="020B0503020204020204" pitchFamily="34" charset="-122"/>
              </a:rPr>
              <a:t>PPT</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结构事物（列举三个）</a:t>
            </a:r>
            <a:endParaRPr lang="zh-CN" altLang="en-US" sz="3200" dirty="0"/>
          </a:p>
        </p:txBody>
      </p:sp>
      <p:sp>
        <p:nvSpPr>
          <p:cNvPr id="6" name="矩形 5"/>
          <p:cNvSpPr/>
          <p:nvPr/>
        </p:nvSpPr>
        <p:spPr>
          <a:xfrm>
            <a:off x="1551940" y="1497965"/>
            <a:ext cx="10158730" cy="460375"/>
          </a:xfrm>
          <a:prstGeom prst="rect">
            <a:avLst/>
          </a:prstGeom>
        </p:spPr>
        <p:txBody>
          <a:bodyPr wrap="square">
            <a:spAutoFit/>
          </a:bodyPr>
          <a:p>
            <a:r>
              <a:rPr lang="en-US" altLang="zh-CN" sz="2400" dirty="0"/>
              <a:t>1.</a:t>
            </a:r>
            <a:r>
              <a:rPr lang="zh-CN" altLang="en-US" sz="2400" dirty="0"/>
              <a:t>类（</a:t>
            </a:r>
            <a:r>
              <a:rPr lang="en-US" altLang="zh-CN" sz="2400" dirty="0"/>
              <a:t>class</a:t>
            </a:r>
            <a:r>
              <a:rPr lang="zh-CN" altLang="en-US" sz="2400" dirty="0"/>
              <a:t>）</a:t>
            </a:r>
            <a:endParaRPr lang="zh-CN" altLang="en-US" sz="2400" dirty="0"/>
          </a:p>
        </p:txBody>
      </p:sp>
      <p:pic>
        <p:nvPicPr>
          <p:cNvPr id="5" name="图片 4"/>
          <p:cNvPicPr>
            <a:picLocks noChangeAspect="1"/>
          </p:cNvPicPr>
          <p:nvPr/>
        </p:nvPicPr>
        <p:blipFill>
          <a:blip r:embed="rId1"/>
          <a:stretch>
            <a:fillRect/>
          </a:stretch>
        </p:blipFill>
        <p:spPr>
          <a:xfrm>
            <a:off x="1395095" y="2668270"/>
            <a:ext cx="2059940" cy="1828800"/>
          </a:xfrm>
          <a:prstGeom prst="rect">
            <a:avLst/>
          </a:prstGeom>
        </p:spPr>
      </p:pic>
      <p:sp>
        <p:nvSpPr>
          <p:cNvPr id="7" name="矩形 6"/>
          <p:cNvSpPr/>
          <p:nvPr/>
        </p:nvSpPr>
        <p:spPr>
          <a:xfrm>
            <a:off x="4056380" y="1497965"/>
            <a:ext cx="5285105" cy="460375"/>
          </a:xfrm>
          <a:prstGeom prst="rect">
            <a:avLst/>
          </a:prstGeom>
        </p:spPr>
        <p:txBody>
          <a:bodyPr wrap="square">
            <a:spAutoFit/>
          </a:bodyPr>
          <a:p>
            <a:r>
              <a:rPr lang="en-US" sz="2400" dirty="0"/>
              <a:t>2.</a:t>
            </a:r>
            <a:r>
              <a:rPr sz="2400" dirty="0"/>
              <a:t>接口（interface）</a:t>
            </a:r>
            <a:endParaRPr lang="zh-CN" altLang="en-US" sz="2400" dirty="0"/>
          </a:p>
        </p:txBody>
      </p:sp>
      <p:pic>
        <p:nvPicPr>
          <p:cNvPr id="10" name="图片 9"/>
          <p:cNvPicPr>
            <a:picLocks noChangeAspect="1"/>
          </p:cNvPicPr>
          <p:nvPr/>
        </p:nvPicPr>
        <p:blipFill>
          <a:blip r:embed="rId2"/>
          <a:stretch>
            <a:fillRect/>
          </a:stretch>
        </p:blipFill>
        <p:spPr>
          <a:xfrm>
            <a:off x="4389120" y="2620645"/>
            <a:ext cx="2980690" cy="1876425"/>
          </a:xfrm>
          <a:prstGeom prst="rect">
            <a:avLst/>
          </a:prstGeom>
        </p:spPr>
      </p:pic>
      <p:sp>
        <p:nvSpPr>
          <p:cNvPr id="11" name="矩形 10"/>
          <p:cNvSpPr/>
          <p:nvPr/>
        </p:nvSpPr>
        <p:spPr>
          <a:xfrm>
            <a:off x="8034020" y="1497965"/>
            <a:ext cx="3408680" cy="460375"/>
          </a:xfrm>
          <a:prstGeom prst="rect">
            <a:avLst/>
          </a:prstGeom>
        </p:spPr>
        <p:txBody>
          <a:bodyPr wrap="square">
            <a:spAutoFit/>
          </a:bodyPr>
          <a:p>
            <a:r>
              <a:rPr lang="en-US" sz="2400" dirty="0"/>
              <a:t>3.</a:t>
            </a:r>
            <a:r>
              <a:rPr sz="2400" dirty="0"/>
              <a:t>协作（collaboration）</a:t>
            </a:r>
            <a:endParaRPr sz="2400" dirty="0"/>
          </a:p>
        </p:txBody>
      </p:sp>
      <p:pic>
        <p:nvPicPr>
          <p:cNvPr id="12" name="图片 11"/>
          <p:cNvPicPr>
            <a:picLocks noChangeAspect="1"/>
          </p:cNvPicPr>
          <p:nvPr/>
        </p:nvPicPr>
        <p:blipFill>
          <a:blip r:embed="rId3"/>
          <a:stretch>
            <a:fillRect/>
          </a:stretch>
        </p:blipFill>
        <p:spPr>
          <a:xfrm>
            <a:off x="8475980" y="2404110"/>
            <a:ext cx="2761615" cy="1447800"/>
          </a:xfrm>
          <a:prstGeom prst="rect">
            <a:avLst/>
          </a:prstGeom>
        </p:spPr>
      </p:pic>
      <p:sp>
        <p:nvSpPr>
          <p:cNvPr id="13" name="文本框 12"/>
          <p:cNvSpPr txBox="1"/>
          <p:nvPr/>
        </p:nvSpPr>
        <p:spPr>
          <a:xfrm>
            <a:off x="1155065" y="4806315"/>
            <a:ext cx="2540000" cy="1706880"/>
          </a:xfrm>
          <a:prstGeom prst="rect">
            <a:avLst/>
          </a:prstGeom>
          <a:noFill/>
        </p:spPr>
        <p:txBody>
          <a:bodyPr wrap="square" rtlCol="0" anchor="t">
            <a:spAutoFit/>
          </a:bodyPr>
          <a:p>
            <a:r>
              <a:rPr lang="zh-CN" altLang="en-US"/>
              <a:t>类是对一组具有相同属性、方法、关系和语义的对象的描述。一个类实现一个或多个接口</a:t>
            </a:r>
            <a:endParaRPr lang="zh-CN" altLang="en-US"/>
          </a:p>
        </p:txBody>
      </p:sp>
      <p:sp>
        <p:nvSpPr>
          <p:cNvPr id="14" name="文本框 13"/>
          <p:cNvSpPr txBox="1"/>
          <p:nvPr/>
        </p:nvSpPr>
        <p:spPr>
          <a:xfrm>
            <a:off x="4447540" y="4644390"/>
            <a:ext cx="2863850" cy="2030095"/>
          </a:xfrm>
          <a:prstGeom prst="rect">
            <a:avLst/>
          </a:prstGeom>
          <a:noFill/>
        </p:spPr>
        <p:txBody>
          <a:bodyPr wrap="square" rtlCol="0" anchor="t">
            <a:spAutoFit/>
          </a:bodyPr>
          <a:p>
            <a:r>
              <a:rPr lang="zh-CN" altLang="en-US"/>
              <a:t>接口描述了一个类或构件的一个服务的操作集，接口仅仅是定义了一组操作的规范，它并没有给出这组操作的具体实现</a:t>
            </a:r>
            <a:endParaRPr lang="zh-CN" altLang="en-US"/>
          </a:p>
        </p:txBody>
      </p:sp>
      <p:sp>
        <p:nvSpPr>
          <p:cNvPr id="15" name="文本框 14"/>
          <p:cNvSpPr txBox="1"/>
          <p:nvPr/>
        </p:nvSpPr>
        <p:spPr>
          <a:xfrm>
            <a:off x="8371205" y="4068445"/>
            <a:ext cx="3237230" cy="2676525"/>
          </a:xfrm>
          <a:prstGeom prst="rect">
            <a:avLst/>
          </a:prstGeom>
          <a:noFill/>
        </p:spPr>
        <p:txBody>
          <a:bodyPr wrap="square" rtlCol="0" anchor="t">
            <a:spAutoFit/>
          </a:bodyPr>
          <a:p>
            <a:r>
              <a:rPr lang="zh-CN" altLang="en-US"/>
              <a:t>协作定义了一个交互，它是由一组共同工作以提供某协作的角色和其他元素构成的群体，这些协作行为大于所有元素的各行为的总和。因此，协作有结构、行为和维度。一个给定的类可以参与几个协作</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行为事物</a:t>
            </a:r>
            <a:endParaRPr lang="zh-CN" altLang="en-US" sz="3200" dirty="0"/>
          </a:p>
        </p:txBody>
      </p:sp>
      <p:sp>
        <p:nvSpPr>
          <p:cNvPr id="6" name="矩形 5"/>
          <p:cNvSpPr/>
          <p:nvPr/>
        </p:nvSpPr>
        <p:spPr>
          <a:xfrm>
            <a:off x="1551940" y="1497965"/>
            <a:ext cx="10158730" cy="460375"/>
          </a:xfrm>
          <a:prstGeom prst="rect">
            <a:avLst/>
          </a:prstGeom>
        </p:spPr>
        <p:txBody>
          <a:bodyPr wrap="square">
            <a:spAutoFit/>
          </a:bodyPr>
          <a:p>
            <a:r>
              <a:rPr lang="en-US" altLang="zh-CN" sz="2400" dirty="0"/>
              <a:t>1.</a:t>
            </a:r>
            <a:r>
              <a:rPr sz="2400" dirty="0"/>
              <a:t>交互（interaction）</a:t>
            </a:r>
            <a:endParaRPr sz="2400" dirty="0"/>
          </a:p>
        </p:txBody>
      </p:sp>
      <p:sp>
        <p:nvSpPr>
          <p:cNvPr id="7" name="矩形 6"/>
          <p:cNvSpPr/>
          <p:nvPr/>
        </p:nvSpPr>
        <p:spPr>
          <a:xfrm>
            <a:off x="4389120" y="1497965"/>
            <a:ext cx="5285105" cy="460375"/>
          </a:xfrm>
          <a:prstGeom prst="rect">
            <a:avLst/>
          </a:prstGeom>
        </p:spPr>
        <p:txBody>
          <a:bodyPr wrap="square">
            <a:spAutoFit/>
          </a:bodyPr>
          <a:p>
            <a:r>
              <a:rPr lang="en-US" sz="2400" dirty="0"/>
              <a:t>2.</a:t>
            </a:r>
            <a:r>
              <a:rPr sz="2400" dirty="0"/>
              <a:t>状态机（state machine）</a:t>
            </a:r>
            <a:endParaRPr sz="2400" dirty="0"/>
          </a:p>
        </p:txBody>
      </p:sp>
      <p:sp>
        <p:nvSpPr>
          <p:cNvPr id="11" name="矩形 10"/>
          <p:cNvSpPr/>
          <p:nvPr/>
        </p:nvSpPr>
        <p:spPr>
          <a:xfrm>
            <a:off x="8034020" y="1497965"/>
            <a:ext cx="3408680" cy="460375"/>
          </a:xfrm>
          <a:prstGeom prst="rect">
            <a:avLst/>
          </a:prstGeom>
        </p:spPr>
        <p:txBody>
          <a:bodyPr wrap="square">
            <a:spAutoFit/>
          </a:bodyPr>
          <a:p>
            <a:r>
              <a:rPr lang="en-US" sz="2400" dirty="0"/>
              <a:t>3.</a:t>
            </a:r>
            <a:r>
              <a:rPr lang="zh-CN" altLang="en-US" sz="2400" dirty="0"/>
              <a:t>活动</a:t>
            </a:r>
            <a:r>
              <a:rPr sz="2400" dirty="0"/>
              <a:t>（</a:t>
            </a:r>
            <a:r>
              <a:rPr lang="en-US" sz="2400" dirty="0"/>
              <a:t>activity</a:t>
            </a:r>
            <a:r>
              <a:rPr sz="2400" dirty="0"/>
              <a:t>）</a:t>
            </a:r>
            <a:endParaRPr sz="2400" dirty="0"/>
          </a:p>
        </p:txBody>
      </p:sp>
      <p:sp>
        <p:nvSpPr>
          <p:cNvPr id="13" name="文本框 12"/>
          <p:cNvSpPr txBox="1"/>
          <p:nvPr/>
        </p:nvSpPr>
        <p:spPr>
          <a:xfrm>
            <a:off x="1040765" y="3610610"/>
            <a:ext cx="2540000" cy="2999740"/>
          </a:xfrm>
          <a:prstGeom prst="rect">
            <a:avLst/>
          </a:prstGeom>
          <a:noFill/>
        </p:spPr>
        <p:txBody>
          <a:bodyPr wrap="square" rtlCol="0" anchor="t">
            <a:spAutoFit/>
          </a:bodyPr>
          <a:p>
            <a:r>
              <a:rPr lang="zh-CN" altLang="en-US"/>
              <a:t>交互这样一种行为，他由在特定语境中共同完成一定特定任务的一组对象之间交换的消息组成。一个对象群体的行为或单个操作的行为可用一个交互来描述</a:t>
            </a:r>
            <a:endParaRPr lang="zh-CN" altLang="en-US"/>
          </a:p>
        </p:txBody>
      </p:sp>
      <p:sp>
        <p:nvSpPr>
          <p:cNvPr id="14" name="文本框 13"/>
          <p:cNvSpPr txBox="1"/>
          <p:nvPr/>
        </p:nvSpPr>
        <p:spPr>
          <a:xfrm>
            <a:off x="4500880" y="3851910"/>
            <a:ext cx="3533140" cy="2999740"/>
          </a:xfrm>
          <a:prstGeom prst="rect">
            <a:avLst/>
          </a:prstGeom>
          <a:noFill/>
        </p:spPr>
        <p:txBody>
          <a:bodyPr wrap="square" rtlCol="0" anchor="t">
            <a:spAutoFit/>
          </a:bodyPr>
          <a:p>
            <a:r>
              <a:rPr lang="zh-CN" altLang="en-US"/>
              <a:t>状态机是这样一种行为，描述了一个对象或一个交互在生命期内响应事件所经历的状态序列。单个类或一组类之间协作的行为可以用状态机来描述。一个状态机涉及到一些其他元素，包括状态转换（发转换的事物）和活动（对一个转换的响应）</a:t>
            </a:r>
            <a:endParaRPr lang="zh-CN" altLang="en-US"/>
          </a:p>
        </p:txBody>
      </p:sp>
      <p:sp>
        <p:nvSpPr>
          <p:cNvPr id="15" name="文本框 14"/>
          <p:cNvSpPr txBox="1"/>
          <p:nvPr/>
        </p:nvSpPr>
        <p:spPr>
          <a:xfrm>
            <a:off x="8371205" y="4013835"/>
            <a:ext cx="3237230" cy="1706880"/>
          </a:xfrm>
          <a:prstGeom prst="rect">
            <a:avLst/>
          </a:prstGeom>
          <a:noFill/>
        </p:spPr>
        <p:txBody>
          <a:bodyPr wrap="square" rtlCol="0" anchor="t">
            <a:spAutoFit/>
          </a:bodyPr>
          <a:p>
            <a:r>
              <a:rPr lang="zh-CN" altLang="en-US"/>
              <a:t>活动是这样一种行为，他描述了计算过程执行的步骤序列。注重的是步骤之间的流而不关心哪个对象执行哪个步骤。</a:t>
            </a:r>
            <a:endParaRPr lang="zh-CN" altLang="en-US"/>
          </a:p>
        </p:txBody>
      </p:sp>
      <p:pic>
        <p:nvPicPr>
          <p:cNvPr id="9" name="图片 8"/>
          <p:cNvPicPr>
            <a:picLocks noChangeAspect="1"/>
          </p:cNvPicPr>
          <p:nvPr/>
        </p:nvPicPr>
        <p:blipFill>
          <a:blip r:embed="rId1"/>
          <a:stretch>
            <a:fillRect/>
          </a:stretch>
        </p:blipFill>
        <p:spPr>
          <a:xfrm>
            <a:off x="1040765" y="2620645"/>
            <a:ext cx="2999740" cy="571500"/>
          </a:xfrm>
          <a:prstGeom prst="rect">
            <a:avLst/>
          </a:prstGeom>
        </p:spPr>
      </p:pic>
      <p:pic>
        <p:nvPicPr>
          <p:cNvPr id="16" name="图片 15"/>
          <p:cNvPicPr>
            <a:picLocks noChangeAspect="1"/>
          </p:cNvPicPr>
          <p:nvPr/>
        </p:nvPicPr>
        <p:blipFill>
          <a:blip r:embed="rId2"/>
          <a:stretch>
            <a:fillRect/>
          </a:stretch>
        </p:blipFill>
        <p:spPr>
          <a:xfrm>
            <a:off x="4585970" y="2222500"/>
            <a:ext cx="3018790" cy="1581150"/>
          </a:xfrm>
          <a:prstGeom prst="rect">
            <a:avLst/>
          </a:prstGeom>
        </p:spPr>
      </p:pic>
      <p:pic>
        <p:nvPicPr>
          <p:cNvPr id="17" name="图片 16"/>
          <p:cNvPicPr>
            <a:picLocks noChangeAspect="1"/>
          </p:cNvPicPr>
          <p:nvPr/>
        </p:nvPicPr>
        <p:blipFill>
          <a:blip r:embed="rId3"/>
          <a:stretch>
            <a:fillRect/>
          </a:stretch>
        </p:blipFill>
        <p:spPr>
          <a:xfrm>
            <a:off x="8371205" y="2374900"/>
            <a:ext cx="2933065" cy="14287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分组事物</a:t>
            </a:r>
            <a:endParaRPr lang="zh-CN" altLang="en-US" sz="3200" dirty="0"/>
          </a:p>
        </p:txBody>
      </p:sp>
      <p:sp>
        <p:nvSpPr>
          <p:cNvPr id="6" name="矩形 5"/>
          <p:cNvSpPr/>
          <p:nvPr/>
        </p:nvSpPr>
        <p:spPr>
          <a:xfrm>
            <a:off x="1551940" y="1497965"/>
            <a:ext cx="10158730" cy="1198880"/>
          </a:xfrm>
          <a:prstGeom prst="rect">
            <a:avLst/>
          </a:prstGeom>
        </p:spPr>
        <p:txBody>
          <a:bodyPr wrap="square">
            <a:spAutoFit/>
          </a:bodyPr>
          <a:p>
            <a:r>
              <a:rPr sz="2400" dirty="0"/>
              <a:t>--分组事物是UML模型的组织部分，最主要的分组事物是包（package）</a:t>
            </a:r>
            <a:endParaRPr sz="2400" dirty="0"/>
          </a:p>
          <a:p>
            <a:endParaRPr sz="2400" dirty="0"/>
          </a:p>
          <a:p>
            <a:r>
              <a:rPr sz="2400" dirty="0"/>
              <a:t>--包是把元素组织成组的机制</a:t>
            </a:r>
            <a:endParaRPr sz="2400" dirty="0"/>
          </a:p>
        </p:txBody>
      </p:sp>
      <p:pic>
        <p:nvPicPr>
          <p:cNvPr id="5" name="图片 4"/>
          <p:cNvPicPr>
            <a:picLocks noChangeAspect="1"/>
          </p:cNvPicPr>
          <p:nvPr/>
        </p:nvPicPr>
        <p:blipFill>
          <a:blip r:embed="rId1"/>
          <a:stretch>
            <a:fillRect/>
          </a:stretch>
        </p:blipFill>
        <p:spPr>
          <a:xfrm>
            <a:off x="4544060" y="2777490"/>
            <a:ext cx="2904490" cy="1581150"/>
          </a:xfrm>
          <a:prstGeom prst="rect">
            <a:avLst/>
          </a:prstGeom>
        </p:spPr>
      </p:pic>
      <p:sp>
        <p:nvSpPr>
          <p:cNvPr id="10" name="文本框 9"/>
          <p:cNvSpPr txBox="1"/>
          <p:nvPr/>
        </p:nvSpPr>
        <p:spPr>
          <a:xfrm>
            <a:off x="1102995" y="4358640"/>
            <a:ext cx="10476230" cy="2353310"/>
          </a:xfrm>
          <a:prstGeom prst="rect">
            <a:avLst/>
          </a:prstGeom>
          <a:noFill/>
        </p:spPr>
        <p:txBody>
          <a:bodyPr wrap="square" rtlCol="0" anchor="t">
            <a:spAutoFit/>
          </a:bodyPr>
          <a:p>
            <a:r>
              <a:rPr lang="zh-CN" altLang="en-US"/>
              <a:t>包是UML中唯一的组织机制</a:t>
            </a:r>
            <a:endParaRPr lang="zh-CN" altLang="en-US"/>
          </a:p>
          <a:p>
            <a:endParaRPr lang="zh-CN" altLang="en-US"/>
          </a:p>
          <a:p>
            <a:r>
              <a:rPr lang="zh-CN" altLang="en-US"/>
              <a:t>包可以拥有其他元素，这些元素可以是类、接口、构件、节点、协作、用例和图，甚至可以是其他包</a:t>
            </a:r>
            <a:endParaRPr lang="zh-CN" altLang="en-US"/>
          </a:p>
          <a:p>
            <a:endParaRPr lang="zh-CN" altLang="en-US"/>
          </a:p>
          <a:p>
            <a:r>
              <a:rPr lang="zh-CN" altLang="en-US"/>
              <a:t>一个包形成了一个命名空间。在一个包中同一种元素的名称必须是唯一的。不同种类的元素可以有相同的名称</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中的事物</a:t>
            </a:r>
            <a:r>
              <a:rPr lang="en-US" altLang="zh-CN" sz="3200" dirty="0"/>
              <a:t>——</a:t>
            </a:r>
            <a:r>
              <a:rPr lang="zh-CN" altLang="en-US" sz="3200" dirty="0"/>
              <a:t>注释事物</a:t>
            </a:r>
            <a:endParaRPr lang="zh-CN" altLang="en-US" sz="3200" dirty="0"/>
          </a:p>
        </p:txBody>
      </p:sp>
      <p:sp>
        <p:nvSpPr>
          <p:cNvPr id="6" name="矩形 5"/>
          <p:cNvSpPr/>
          <p:nvPr/>
        </p:nvSpPr>
        <p:spPr>
          <a:xfrm>
            <a:off x="1551940" y="1497965"/>
            <a:ext cx="10158730" cy="1938020"/>
          </a:xfrm>
          <a:prstGeom prst="rect">
            <a:avLst/>
          </a:prstGeom>
        </p:spPr>
        <p:txBody>
          <a:bodyPr wrap="square">
            <a:spAutoFit/>
          </a:bodyPr>
          <a:p>
            <a:r>
              <a:rPr sz="2400" dirty="0"/>
              <a:t>注释事物是UML模型的解释部分。这些注释事物用来描述、说明和标注模型的任何元素。有一种主要的注释事物，称为注解（note）</a:t>
            </a:r>
            <a:endParaRPr sz="2400" dirty="0"/>
          </a:p>
          <a:p>
            <a:endParaRPr sz="2400" dirty="0"/>
          </a:p>
          <a:p>
            <a:r>
              <a:rPr sz="2400" dirty="0"/>
              <a:t>注解是一个依附于一个元素或一组元素之上，对它进行约束或解释的简单符号</a:t>
            </a:r>
            <a:endParaRPr sz="2400" dirty="0"/>
          </a:p>
        </p:txBody>
      </p:sp>
      <p:pic>
        <p:nvPicPr>
          <p:cNvPr id="7" name="图片 6"/>
          <p:cNvPicPr>
            <a:picLocks noChangeAspect="1"/>
          </p:cNvPicPr>
          <p:nvPr/>
        </p:nvPicPr>
        <p:blipFill>
          <a:blip r:embed="rId1"/>
          <a:stretch>
            <a:fillRect/>
          </a:stretch>
        </p:blipFill>
        <p:spPr>
          <a:xfrm>
            <a:off x="4733290" y="4169410"/>
            <a:ext cx="2723515" cy="12192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中的关系</a:t>
            </a:r>
            <a:endParaRPr lang="zh-CN" altLang="en-US" sz="3200" dirty="0"/>
          </a:p>
        </p:txBody>
      </p:sp>
      <p:sp>
        <p:nvSpPr>
          <p:cNvPr id="6" name="矩形 5"/>
          <p:cNvSpPr/>
          <p:nvPr/>
        </p:nvSpPr>
        <p:spPr>
          <a:xfrm>
            <a:off x="1551940" y="1497965"/>
            <a:ext cx="10158730" cy="5262245"/>
          </a:xfrm>
          <a:prstGeom prst="rect">
            <a:avLst/>
          </a:prstGeom>
        </p:spPr>
        <p:txBody>
          <a:bodyPr wrap="square">
            <a:spAutoFit/>
          </a:bodyPr>
          <a:p>
            <a:r>
              <a:rPr sz="2400" dirty="0"/>
              <a:t>1.关联关系</a:t>
            </a:r>
            <a:endParaRPr sz="2400" dirty="0"/>
          </a:p>
          <a:p>
            <a:r>
              <a:rPr sz="2400" dirty="0"/>
              <a:t>关联关系是一种结构化的关系，表示给定关联的一个类的对象访问另一个类的相关对象。在UML中通过一条实线表示这种关系。关联关系可以有方向表示关联在某一个方向被使用。</a:t>
            </a:r>
            <a:endParaRPr sz="2400" dirty="0"/>
          </a:p>
          <a:p>
            <a:r>
              <a:rPr sz="2400" dirty="0"/>
              <a:t>2.依赖关系</a:t>
            </a:r>
            <a:endParaRPr sz="2400" dirty="0"/>
          </a:p>
          <a:p>
            <a:r>
              <a:rPr sz="2400" dirty="0"/>
              <a:t>两个对象之间如果一个对象发生变化另外的对象根据前者的变化而变化，所以两者之间具有依赖关系。在UML中通常用过一条带有箭头的虚线表示。</a:t>
            </a:r>
            <a:endParaRPr sz="2400" dirty="0"/>
          </a:p>
          <a:p>
            <a:r>
              <a:rPr sz="2400" dirty="0"/>
              <a:t>3.泛化关系</a:t>
            </a:r>
            <a:endParaRPr sz="2400" dirty="0"/>
          </a:p>
          <a:p>
            <a:r>
              <a:rPr sz="2400" dirty="0"/>
              <a:t>在UML中泛化关系定义个表示子类和父类之间的集成关系，比如：一个对象为哺乳动物，一个对象为狗，这两个对象之间具有泛化关系，狗具有哺乳动物的一些属性和方法。</a:t>
            </a:r>
            <a:endParaRPr sz="2400" dirty="0"/>
          </a:p>
          <a:p>
            <a:r>
              <a:rPr sz="2400" dirty="0"/>
              <a:t>4.实现关系</a:t>
            </a:r>
            <a:endParaRPr sz="2400" dirty="0"/>
          </a:p>
          <a:p>
            <a:r>
              <a:rPr sz="2400" dirty="0"/>
              <a:t>实现关系可以把类和接口、类和类之间进行连接起来，接口只是对行为的说明但不是结构。真正的实现通过一条带有箭头的空心实现来表示。</a:t>
            </a:r>
            <a:endParaRPr sz="2400" dirty="0"/>
          </a:p>
        </p:txBody>
      </p:sp>
      <p:pic>
        <p:nvPicPr>
          <p:cNvPr id="9" name="图片 8" descr="2"/>
          <p:cNvPicPr>
            <a:picLocks noChangeAspect="1"/>
          </p:cNvPicPr>
          <p:nvPr/>
        </p:nvPicPr>
        <p:blipFill>
          <a:blip r:embed="rId1"/>
          <a:stretch>
            <a:fillRect/>
          </a:stretch>
        </p:blipFill>
        <p:spPr>
          <a:xfrm>
            <a:off x="5743575" y="255270"/>
            <a:ext cx="5390515" cy="151384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中的图</a:t>
            </a:r>
            <a:endParaRPr lang="zh-CN" altLang="en-US" sz="3200" dirty="0"/>
          </a:p>
        </p:txBody>
      </p:sp>
      <p:sp>
        <p:nvSpPr>
          <p:cNvPr id="6" name="矩形 5"/>
          <p:cNvSpPr/>
          <p:nvPr/>
        </p:nvSpPr>
        <p:spPr>
          <a:xfrm>
            <a:off x="1404620" y="1375410"/>
            <a:ext cx="10158730" cy="4523105"/>
          </a:xfrm>
          <a:prstGeom prst="rect">
            <a:avLst/>
          </a:prstGeom>
        </p:spPr>
        <p:txBody>
          <a:bodyPr wrap="square">
            <a:spAutoFit/>
          </a:bodyPr>
          <a:p>
            <a:r>
              <a:rPr sz="2400" dirty="0"/>
              <a:t>1.用例图</a:t>
            </a:r>
            <a:endParaRPr sz="2400" dirty="0"/>
          </a:p>
          <a:p>
            <a:r>
              <a:rPr sz="2400" dirty="0"/>
              <a:t>用例图表示了用例和参与者以及他们之间的关系。用例图中包含角色和用例以及两者之间的关系。</a:t>
            </a:r>
            <a:endParaRPr sz="2400" dirty="0"/>
          </a:p>
          <a:p>
            <a:r>
              <a:rPr sz="2400" dirty="0"/>
              <a:t>2.类图</a:t>
            </a:r>
            <a:endParaRPr sz="2400" dirty="0"/>
          </a:p>
          <a:p>
            <a:r>
              <a:rPr sz="2400" dirty="0"/>
              <a:t>类图表示了一组类、接口和协作以及他们之间的关系。</a:t>
            </a:r>
            <a:endParaRPr sz="2400" dirty="0"/>
          </a:p>
          <a:p>
            <a:r>
              <a:rPr sz="2400" dirty="0"/>
              <a:t>3.对象图</a:t>
            </a:r>
            <a:endParaRPr sz="2400" dirty="0"/>
          </a:p>
          <a:p>
            <a:r>
              <a:rPr sz="2400" dirty="0"/>
              <a:t>对象图</a:t>
            </a:r>
            <a:r>
              <a:rPr lang="zh-CN" sz="2400" dirty="0"/>
              <a:t>展示</a:t>
            </a:r>
            <a:r>
              <a:rPr sz="2400" dirty="0"/>
              <a:t>了一组对象以及他们之间关系。用对象图说明类图中所反映的事务实力的数据和静态快照。</a:t>
            </a:r>
            <a:endParaRPr sz="2400" dirty="0"/>
          </a:p>
          <a:p>
            <a:r>
              <a:rPr sz="2400" dirty="0"/>
              <a:t>4.组件图</a:t>
            </a:r>
            <a:endParaRPr sz="2400" dirty="0"/>
          </a:p>
          <a:p>
            <a:r>
              <a:rPr sz="2400" dirty="0"/>
              <a:t>组件图又被称为构建图，组成部分有组件接口和组件之间的联系构成。组件可以是源代码、二进制代码或可执行程序。组件图表示系统中的不同物理部分之前的关系，表达的是系统代码本身之间的关系。</a:t>
            </a:r>
            <a:endParaRPr sz="2400" dirty="0"/>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中的图</a:t>
            </a:r>
            <a:endParaRPr lang="zh-CN" altLang="en-US" sz="3200" dirty="0"/>
          </a:p>
        </p:txBody>
      </p:sp>
      <p:sp>
        <p:nvSpPr>
          <p:cNvPr id="6" name="矩形 5"/>
          <p:cNvSpPr/>
          <p:nvPr/>
        </p:nvSpPr>
        <p:spPr>
          <a:xfrm>
            <a:off x="651510" y="1300480"/>
            <a:ext cx="10887075" cy="6000750"/>
          </a:xfrm>
          <a:prstGeom prst="rect">
            <a:avLst/>
          </a:prstGeom>
        </p:spPr>
        <p:txBody>
          <a:bodyPr wrap="square">
            <a:spAutoFit/>
          </a:bodyPr>
          <a:p>
            <a:r>
              <a:rPr sz="2400" dirty="0"/>
              <a:t>5.配置图</a:t>
            </a:r>
            <a:endParaRPr sz="2400" dirty="0"/>
          </a:p>
          <a:p>
            <a:r>
              <a:rPr sz="2400" dirty="0"/>
              <a:t>配置图表现了对运行时处理节点以及q起重工组件的配署。描述的是在软件完成之后如何部署局域网等硬件。</a:t>
            </a:r>
            <a:endParaRPr sz="2400" dirty="0"/>
          </a:p>
          <a:p>
            <a:r>
              <a:rPr sz="2400" dirty="0"/>
              <a:t>6.时序图</a:t>
            </a:r>
            <a:endParaRPr sz="2400" dirty="0"/>
          </a:p>
          <a:p>
            <a:r>
              <a:rPr sz="2400" dirty="0"/>
              <a:t>时序图显示的多个对象之间的动态的协作，对象之间通过发送信息建立通信的时候的时间顺序。</a:t>
            </a:r>
            <a:endParaRPr sz="2400" dirty="0"/>
          </a:p>
          <a:p>
            <a:r>
              <a:rPr sz="2400" dirty="0"/>
              <a:t>7.协作图</a:t>
            </a:r>
            <a:endParaRPr sz="2400" dirty="0"/>
          </a:p>
          <a:p>
            <a:r>
              <a:rPr sz="2400" dirty="0"/>
              <a:t>协作图在对一次交互中有意义的对象和对象之间的连接建模，强调收发信息对象组织结构，然后按照组织结构进行建模。</a:t>
            </a:r>
            <a:endParaRPr sz="2400" dirty="0"/>
          </a:p>
          <a:p>
            <a:r>
              <a:rPr sz="2400" dirty="0"/>
              <a:t>8.状态图</a:t>
            </a:r>
            <a:endParaRPr sz="2400" dirty="0"/>
          </a:p>
          <a:p>
            <a:r>
              <a:rPr sz="2400" dirty="0"/>
              <a:t>状态图战士了一个特定的对象的所有可能状态以及各种事件的发生引起的状态见的转移。通过状态图描述系统的动态视图。通过状态图可以描述用例实例的生命周期。</a:t>
            </a:r>
            <a:endParaRPr sz="2400" dirty="0"/>
          </a:p>
          <a:p>
            <a:r>
              <a:rPr sz="2400" dirty="0"/>
              <a:t>9.活动图</a:t>
            </a:r>
            <a:endParaRPr sz="2400" dirty="0"/>
          </a:p>
          <a:p>
            <a:r>
              <a:rPr sz="2400" dirty="0"/>
              <a:t>活动图是状态图中的一个辩题描述的是系统的一个活动到另外的一个活动的流程。</a:t>
            </a:r>
            <a:endParaRPr sz="2400" dirty="0"/>
          </a:p>
          <a:p>
            <a:endParaRPr sz="24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的规则</a:t>
            </a:r>
            <a:endParaRPr lang="zh-CN" altLang="en-US" sz="3200" dirty="0"/>
          </a:p>
        </p:txBody>
      </p:sp>
      <p:sp>
        <p:nvSpPr>
          <p:cNvPr id="6" name="矩形 5"/>
          <p:cNvSpPr/>
          <p:nvPr/>
        </p:nvSpPr>
        <p:spPr>
          <a:xfrm>
            <a:off x="651510" y="1300480"/>
            <a:ext cx="10887075" cy="3046095"/>
          </a:xfrm>
          <a:prstGeom prst="rect">
            <a:avLst/>
          </a:prstGeom>
        </p:spPr>
        <p:txBody>
          <a:bodyPr wrap="square">
            <a:spAutoFit/>
          </a:bodyPr>
          <a:p>
            <a:r>
              <a:rPr sz="2400" dirty="0"/>
              <a:t>不能简单地把UML的构造块按随机的方式放在一起。像任何语言一样，UML有一套规则，这些规则描述了一个</a:t>
            </a:r>
            <a:r>
              <a:rPr lang="zh-CN" sz="2400" dirty="0"/>
              <a:t>形式</a:t>
            </a:r>
            <a:r>
              <a:rPr sz="2400" dirty="0"/>
              <a:t>良好的模型看起来应该</a:t>
            </a:r>
            <a:r>
              <a:rPr lang="zh-CN" sz="2400" dirty="0"/>
              <a:t>是什么样</a:t>
            </a:r>
            <a:r>
              <a:rPr sz="2400" dirty="0"/>
              <a:t>，UML有</a:t>
            </a:r>
            <a:r>
              <a:rPr lang="zh-CN" sz="2400" dirty="0"/>
              <a:t>自己的语法和语义规则，用于：</a:t>
            </a:r>
            <a:endParaRPr lang="zh-CN" sz="2400" dirty="0"/>
          </a:p>
          <a:p>
            <a:r>
              <a:rPr lang="en-US" altLang="zh-CN" sz="2400" dirty="0"/>
              <a:t>	</a:t>
            </a:r>
            <a:r>
              <a:rPr lang="zh-CN" sz="2400" dirty="0"/>
              <a:t>①命名：为事物、关系和图起名。</a:t>
            </a:r>
            <a:endParaRPr lang="zh-CN" sz="2400" dirty="0"/>
          </a:p>
          <a:p>
            <a:r>
              <a:rPr lang="en-US" altLang="zh-CN" sz="2400" dirty="0"/>
              <a:t>	</a:t>
            </a:r>
            <a:r>
              <a:rPr lang="zh-CN" sz="2400" dirty="0"/>
              <a:t>②范围：给一个名称以特定含义的语境。</a:t>
            </a:r>
            <a:endParaRPr lang="zh-CN" sz="2400" dirty="0"/>
          </a:p>
          <a:p>
            <a:r>
              <a:rPr lang="en-US" altLang="zh-CN" sz="2400" dirty="0"/>
              <a:t>	</a:t>
            </a:r>
            <a:r>
              <a:rPr lang="zh-CN" sz="2400" dirty="0"/>
              <a:t>③可见性：怎样让其他人使用或者看见名称。</a:t>
            </a:r>
            <a:endParaRPr lang="zh-CN" sz="2400" dirty="0"/>
          </a:p>
          <a:p>
            <a:r>
              <a:rPr lang="en-US" altLang="zh-CN" sz="2400" dirty="0"/>
              <a:t>	</a:t>
            </a:r>
            <a:r>
              <a:rPr lang="zh-CN" sz="2400" dirty="0"/>
              <a:t>④完整性：事物如何正确、一致地相互联系。</a:t>
            </a:r>
            <a:endParaRPr lang="zh-CN" sz="2400" dirty="0"/>
          </a:p>
          <a:p>
            <a:r>
              <a:rPr lang="en-US" altLang="zh-CN" sz="2400" dirty="0"/>
              <a:t>	</a:t>
            </a:r>
            <a:r>
              <a:rPr lang="zh-CN" sz="2400" dirty="0"/>
              <a:t>⑤执行：运行或模拟动态模型的含义是什么。</a:t>
            </a:r>
            <a:endParaRPr lang="zh-CN" sz="2400" dirty="0"/>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50365" y="791845"/>
            <a:ext cx="8174355" cy="583565"/>
          </a:xfrm>
          <a:prstGeom prst="rect">
            <a:avLst/>
          </a:prstGeom>
        </p:spPr>
        <p:txBody>
          <a:bodyPr wrap="square">
            <a:spAutoFit/>
          </a:bodyPr>
          <a:p>
            <a:r>
              <a:rPr lang="en-US" sz="3200" dirty="0"/>
              <a:t>UML</a:t>
            </a:r>
            <a:r>
              <a:rPr lang="zh-CN" altLang="en-US" sz="3200" dirty="0"/>
              <a:t>中的公共机制</a:t>
            </a:r>
            <a:endParaRPr lang="zh-CN" altLang="en-US" sz="3200" dirty="0"/>
          </a:p>
        </p:txBody>
      </p:sp>
      <p:sp>
        <p:nvSpPr>
          <p:cNvPr id="6" name="矩形 5"/>
          <p:cNvSpPr/>
          <p:nvPr/>
        </p:nvSpPr>
        <p:spPr>
          <a:xfrm>
            <a:off x="651510" y="1300480"/>
            <a:ext cx="10887075" cy="4523105"/>
          </a:xfrm>
          <a:prstGeom prst="rect">
            <a:avLst/>
          </a:prstGeom>
        </p:spPr>
        <p:txBody>
          <a:bodyPr wrap="square">
            <a:spAutoFit/>
          </a:bodyPr>
          <a:p>
            <a:r>
              <a:rPr lang="zh-CN" sz="2400" dirty="0"/>
              <a:t>一、规约</a:t>
            </a:r>
            <a:endParaRPr sz="2400" dirty="0"/>
          </a:p>
          <a:p>
            <a:r>
              <a:rPr lang="en-US" sz="2400" dirty="0"/>
              <a:t>	</a:t>
            </a:r>
            <a:r>
              <a:rPr sz="2400" dirty="0"/>
              <a:t>提供了对构造块的语法和语义的文字叙述</a:t>
            </a:r>
            <a:endParaRPr sz="2400" dirty="0"/>
          </a:p>
          <a:p>
            <a:r>
              <a:rPr lang="zh-CN" sz="2400" dirty="0"/>
              <a:t>二、修饰</a:t>
            </a:r>
            <a:endParaRPr lang="zh-CN" sz="2400" dirty="0"/>
          </a:p>
          <a:p>
            <a:r>
              <a:rPr lang="en-US" altLang="zh-CN" sz="2400" dirty="0"/>
              <a:t>	</a:t>
            </a:r>
            <a:r>
              <a:rPr lang="zh-CN" sz="2400" dirty="0"/>
              <a:t>UML表示法中的每个元素都有一个基本符号，可以把各种修饰细节加到这个符号上。</a:t>
            </a:r>
            <a:endParaRPr lang="zh-CN" sz="2400" dirty="0"/>
          </a:p>
          <a:p>
            <a:r>
              <a:rPr lang="zh-CN" sz="2400" dirty="0"/>
              <a:t>三、通用划分</a:t>
            </a:r>
            <a:endParaRPr lang="zh-CN" sz="2400" dirty="0"/>
          </a:p>
          <a:p>
            <a:r>
              <a:rPr lang="en-US" altLang="zh-CN" sz="2400" dirty="0"/>
              <a:t>	1、对类和对象的划分</a:t>
            </a:r>
            <a:endParaRPr lang="en-US" altLang="zh-CN" sz="2400" dirty="0"/>
          </a:p>
          <a:p>
            <a:r>
              <a:rPr lang="en-US" altLang="zh-CN" sz="2400" dirty="0"/>
              <a:t>	2、接口和实现的分离</a:t>
            </a:r>
            <a:endParaRPr lang="en-US" altLang="zh-CN" sz="2400" dirty="0"/>
          </a:p>
          <a:p>
            <a:r>
              <a:rPr lang="en-US" altLang="zh-CN" sz="2400" dirty="0"/>
              <a:t>	3、类型和角色的分离</a:t>
            </a:r>
            <a:endParaRPr lang="en-US" altLang="zh-CN" sz="2400" dirty="0"/>
          </a:p>
          <a:p>
            <a:r>
              <a:rPr lang="en-US" altLang="zh-CN" sz="2400" dirty="0"/>
              <a:t>四、扩展机制</a:t>
            </a:r>
            <a:endParaRPr lang="en-US" altLang="zh-CN" sz="2400" dirty="0"/>
          </a:p>
          <a:p>
            <a:r>
              <a:rPr lang="en-US" altLang="zh-CN" sz="2400" dirty="0"/>
              <a:t>	对UML图示符号的扩展。包括：构造型Stereotype-标注值Taggedvalue-约束Constraint.</a:t>
            </a:r>
            <a:endParaRPr lang="en-US" altLang="zh-CN" sz="2400" dirty="0"/>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10534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endParaRPr sz="2400" b="0" dirty="0" smtClean="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endParaRPr lang="en-US" altLang="zh-CN" sz="2400" b="0" dirty="0" smtClean="0">
                        <a:solidFill>
                          <a:schemeClr val="tx1"/>
                        </a:solidFill>
                      </a:endParaRP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endParaRPr lang="zh-CN" altLang="en-US" sz="2400" b="0" dirty="0" smtClean="0">
                        <a:solidFill>
                          <a:schemeClr val="tx1"/>
                        </a:solidFill>
                      </a:endParaRPr>
                    </a:p>
                  </a:txBody>
                  <a:tcPr>
                    <a:solidFill>
                      <a:schemeClr val="accent1">
                        <a:lumMod val="40000"/>
                        <a:lumOff val="60000"/>
                      </a:schemeClr>
                    </a:solidFill>
                  </a:tcPr>
                </a:tc>
              </a:tr>
              <a:tr h="1270000">
                <a:tc>
                  <a:txBody>
                    <a:bodyPr/>
                    <a:lstStyle/>
                    <a:p>
                      <a:pPr algn="l">
                        <a:buNone/>
                      </a:pPr>
                      <a:r>
                        <a:rPr dirty="0" smtClean="0">
                          <a:solidFill>
                            <a:schemeClr val="tx1"/>
                          </a:solidFill>
                        </a:rPr>
                        <a:t>UML2基础、建模与设计教程</a:t>
                      </a:r>
                      <a:endParaRPr dirty="0" smtClean="0">
                        <a:solidFill>
                          <a:schemeClr val="tx1"/>
                        </a:solidFill>
                      </a:endParaRP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tr>
              <a:tr h="1371600">
                <a:tc>
                  <a:txBody>
                    <a:bodyPr/>
                    <a:lstStyle/>
                    <a:p>
                      <a:pPr algn="l">
                        <a:buNone/>
                      </a:pPr>
                      <a:r>
                        <a:rPr dirty="0" smtClean="0">
                          <a:solidFill>
                            <a:schemeClr val="tx1"/>
                          </a:solidFill>
                        </a:rPr>
                        <a:t>https://blog.csdn.net/lihepeng007/article/details/49716551?utm_source=copy </a:t>
                      </a:r>
                      <a:endParaRPr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作者：特别爱学习的小学生 </a:t>
                      </a:r>
                      <a:endParaRPr lang="zh-CN" altLang="en-US" dirty="0" smtClean="0">
                        <a:solidFill>
                          <a:schemeClr val="tx1"/>
                        </a:solidFill>
                      </a:endParaRPr>
                    </a:p>
                    <a:p>
                      <a:pPr algn="l">
                        <a:buNone/>
                      </a:pPr>
                      <a:r>
                        <a:rPr lang="zh-CN" altLang="en-US" dirty="0" smtClean="0">
                          <a:solidFill>
                            <a:schemeClr val="tx1"/>
                          </a:solidFill>
                        </a:rPr>
                        <a:t>来源：CSDN </a:t>
                      </a:r>
                      <a:endParaRPr lang="zh-CN" altLang="en-US" dirty="0" smtClean="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674" y="920343"/>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1.1</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6295459" y="1758367"/>
            <a:ext cx="3744416" cy="511504"/>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的发展历程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9" name="组合 28"/>
          <p:cNvGrpSpPr/>
          <p:nvPr/>
        </p:nvGrpSpPr>
        <p:grpSpPr>
          <a:xfrm>
            <a:off x="6319357" y="2521954"/>
            <a:ext cx="3744416" cy="511504"/>
            <a:chOff x="6339097" y="4180903"/>
            <a:chExt cx="3744416" cy="511504"/>
          </a:xfrm>
        </p:grpSpPr>
        <p:sp>
          <p:nvSpPr>
            <p:cNvPr id="30" name="圆角矩形 2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的特点</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UML</a:t>
            </a:r>
            <a:r>
              <a:rPr lang="zh-CN" altLang="en-US" sz="3200" b="1" dirty="0" smtClean="0">
                <a:solidFill>
                  <a:schemeClr val="bg1"/>
                </a:solidFill>
                <a:latin typeface="微软雅黑" panose="020B0503020204020204" pitchFamily="34" charset="-122"/>
                <a:ea typeface="微软雅黑" panose="020B0503020204020204" pitchFamily="34" charset="-122"/>
              </a:rPr>
              <a:t>概述</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38" name="下箭头 37"/>
          <p:cNvSpPr/>
          <p:nvPr/>
        </p:nvSpPr>
        <p:spPr>
          <a:xfrm rot="16200000">
            <a:off x="4259109" y="813888"/>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6295459" y="930330"/>
            <a:ext cx="3744416" cy="511504"/>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什么是</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6335357" y="3295200"/>
            <a:ext cx="3744416" cy="511504"/>
            <a:chOff x="6339097" y="4180903"/>
            <a:chExt cx="374441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的结构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0" name="组合 39"/>
          <p:cNvGrpSpPr/>
          <p:nvPr/>
        </p:nvGrpSpPr>
        <p:grpSpPr>
          <a:xfrm>
            <a:off x="6363498" y="4041322"/>
            <a:ext cx="3744416" cy="511504"/>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的视图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6363498" y="4740676"/>
            <a:ext cx="3744416" cy="542247"/>
            <a:chOff x="6329397" y="4108895"/>
            <a:chExt cx="3744416" cy="542247"/>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8" name="组合 47"/>
          <p:cNvGrpSpPr/>
          <p:nvPr/>
        </p:nvGrpSpPr>
        <p:grpSpPr>
          <a:xfrm>
            <a:off x="6373793" y="5462369"/>
            <a:ext cx="3744416" cy="511504"/>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074" y="4221882"/>
              <a:ext cx="2736304" cy="42926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UML2.0</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的新特征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1" name="组合 50"/>
          <p:cNvGrpSpPr/>
          <p:nvPr/>
        </p:nvGrpSpPr>
        <p:grpSpPr>
          <a:xfrm>
            <a:off x="6365114" y="6166098"/>
            <a:ext cx="3744416" cy="511504"/>
            <a:chOff x="6339097" y="4180903"/>
            <a:chExt cx="3744416" cy="511504"/>
          </a:xfrm>
        </p:grpSpPr>
        <p:sp>
          <p:nvSpPr>
            <p:cNvPr id="52" name="圆角矩形 51"/>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系统开发阶段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7" name="圆角矩形 56"/>
          <p:cNvSpPr/>
          <p:nvPr/>
        </p:nvSpPr>
        <p:spPr>
          <a:xfrm>
            <a:off x="5164674" y="1728632"/>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59" name="圆角矩形 58"/>
          <p:cNvSpPr/>
          <p:nvPr/>
        </p:nvSpPr>
        <p:spPr>
          <a:xfrm>
            <a:off x="5191713" y="2521954"/>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0" name="圆角矩形 59"/>
          <p:cNvSpPr/>
          <p:nvPr/>
        </p:nvSpPr>
        <p:spPr>
          <a:xfrm>
            <a:off x="5191713" y="3370526"/>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1" name="圆角矩形 60"/>
          <p:cNvSpPr/>
          <p:nvPr/>
        </p:nvSpPr>
        <p:spPr>
          <a:xfrm>
            <a:off x="5191713" y="4074193"/>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2" name="圆角矩形 61"/>
          <p:cNvSpPr/>
          <p:nvPr/>
        </p:nvSpPr>
        <p:spPr>
          <a:xfrm>
            <a:off x="5203832" y="4762902"/>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1.6</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3" name="圆角矩形 62"/>
          <p:cNvSpPr/>
          <p:nvPr/>
        </p:nvSpPr>
        <p:spPr>
          <a:xfrm>
            <a:off x="5191713" y="5503348"/>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1.7</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4" name="圆角矩形 63"/>
          <p:cNvSpPr/>
          <p:nvPr/>
        </p:nvSpPr>
        <p:spPr>
          <a:xfrm>
            <a:off x="5191713" y="6207077"/>
            <a:ext cx="80195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1.8</a:t>
            </a:r>
            <a:endParaRPr lang="zh-CN" altLang="en-US" sz="3200" dirty="0">
              <a:latin typeface="+mj-lt"/>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149"/>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22" presetClass="entr" presetSubtype="8" fill="hold" nodeType="withEffect">
                                  <p:stCondLst>
                                    <p:cond delay="50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100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2149"/>
                            </p:stCondLst>
                            <p:childTnLst>
                              <p:par>
                                <p:cTn id="29" presetID="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0-#ppt_w/2"/>
                                          </p:val>
                                        </p:tav>
                                        <p:tav tm="100000">
                                          <p:val>
                                            <p:strVal val="#ppt_x"/>
                                          </p:val>
                                        </p:tav>
                                      </p:tavLst>
                                    </p:anim>
                                    <p:anim calcmode="lin" valueType="num">
                                      <p:cBhvr additive="base">
                                        <p:cTn id="32" dur="500" fill="hold"/>
                                        <p:tgtEl>
                                          <p:spTgt spid="38"/>
                                        </p:tgtEl>
                                        <p:attrNameLst>
                                          <p:attrName>ppt_y</p:attrName>
                                        </p:attrNameLst>
                                      </p:cBhvr>
                                      <p:tavLst>
                                        <p:tav tm="0">
                                          <p:val>
                                            <p:strVal val="#ppt_y"/>
                                          </p:val>
                                        </p:tav>
                                        <p:tav tm="100000">
                                          <p:val>
                                            <p:strVal val="#ppt_y"/>
                                          </p:val>
                                        </p:tav>
                                      </p:tavLst>
                                    </p:anim>
                                  </p:childTnLst>
                                </p:cTn>
                              </p:par>
                            </p:childTnLst>
                          </p:cTn>
                        </p:par>
                        <p:par>
                          <p:cTn id="33" fill="hold">
                            <p:stCondLst>
                              <p:cond delay="2649"/>
                            </p:stCondLst>
                            <p:childTnLst>
                              <p:par>
                                <p:cTn id="34" presetID="26" presetClass="emph" presetSubtype="0" fill="hold" grpId="2" nodeType="afterEffect">
                                  <p:stCondLst>
                                    <p:cond delay="0"/>
                                  </p:stCondLst>
                                  <p:childTnLst>
                                    <p:animEffect transition="out" filter="fade">
                                      <p:cBhvr>
                                        <p:cTn id="35" dur="500" tmFilter="0, 0; .2, .5; .8, .5; 1, 0"/>
                                        <p:tgtEl>
                                          <p:spTgt spid="16"/>
                                        </p:tgtEl>
                                      </p:cBhvr>
                                    </p:animEffect>
                                    <p:animScale>
                                      <p:cBhvr>
                                        <p:cTn id="36" dur="250" autoRev="1" fill="hold"/>
                                        <p:tgtEl>
                                          <p:spTgt spid="16"/>
                                        </p:tgtEl>
                                      </p:cBhvr>
                                      <p:by x="105000" y="105000"/>
                                    </p:animScale>
                                  </p:childTnLst>
                                </p:cTn>
                              </p:par>
                              <p:par>
                                <p:cTn id="37" presetID="22" presetClass="entr" presetSubtype="8" fill="hold"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100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par>
                                <p:cTn id="43" presetID="22" presetClass="entr" presetSubtype="8" fill="hold" nodeType="withEffect">
                                  <p:stCondLst>
                                    <p:cond delay="100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500"/>
                                        <p:tgtEl>
                                          <p:spTgt spid="40"/>
                                        </p:tgtEl>
                                      </p:cBhvr>
                                    </p:animEffect>
                                  </p:childTnLst>
                                </p:cTn>
                              </p:par>
                              <p:par>
                                <p:cTn id="46" presetID="22" presetClass="entr" presetSubtype="8" fill="hold" nodeType="withEffect">
                                  <p:stCondLst>
                                    <p:cond delay="100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par>
                                <p:cTn id="49" presetID="22" presetClass="entr" presetSubtype="8" fill="hold" nodeType="withEffect">
                                  <p:stCondLst>
                                    <p:cond delay="1000"/>
                                  </p:stCondLst>
                                  <p:childTnLst>
                                    <p:set>
                                      <p:cBhvr>
                                        <p:cTn id="50" dur="1" fill="hold">
                                          <p:stCondLst>
                                            <p:cond delay="0"/>
                                          </p:stCondLst>
                                        </p:cTn>
                                        <p:tgtEl>
                                          <p:spTgt spid="48"/>
                                        </p:tgtEl>
                                        <p:attrNameLst>
                                          <p:attrName>style.visibility</p:attrName>
                                        </p:attrNameLst>
                                      </p:cBhvr>
                                      <p:to>
                                        <p:strVal val="visible"/>
                                      </p:to>
                                    </p:set>
                                    <p:animEffect transition="in" filter="wipe(left)">
                                      <p:cBhvr>
                                        <p:cTn id="51" dur="500"/>
                                        <p:tgtEl>
                                          <p:spTgt spid="48"/>
                                        </p:tgtEl>
                                      </p:cBhvr>
                                    </p:animEffect>
                                  </p:childTnLst>
                                </p:cTn>
                              </p:par>
                              <p:par>
                                <p:cTn id="52" presetID="22" presetClass="entr" presetSubtype="8" fill="hold" nodeType="withEffect">
                                  <p:stCondLst>
                                    <p:cond delay="1000"/>
                                  </p:stCondLst>
                                  <p:childTnLst>
                                    <p:set>
                                      <p:cBhvr>
                                        <p:cTn id="53" dur="1" fill="hold">
                                          <p:stCondLst>
                                            <p:cond delay="0"/>
                                          </p:stCondLst>
                                        </p:cTn>
                                        <p:tgtEl>
                                          <p:spTgt spid="51"/>
                                        </p:tgtEl>
                                        <p:attrNameLst>
                                          <p:attrName>style.visibility</p:attrName>
                                        </p:attrNameLst>
                                      </p:cBhvr>
                                      <p:to>
                                        <p:strVal val="visible"/>
                                      </p:to>
                                    </p:set>
                                    <p:animEffect transition="in" filter="wipe(left)">
                                      <p:cBhvr>
                                        <p:cTn id="54" dur="500"/>
                                        <p:tgtEl>
                                          <p:spTgt spid="51"/>
                                        </p:tgtEl>
                                      </p:cBhvr>
                                    </p:animEffect>
                                  </p:childTnLst>
                                </p:cTn>
                              </p:par>
                              <p:par>
                                <p:cTn id="55" presetID="22" presetClass="entr" presetSubtype="8" fill="hold" nodeType="withEffect">
                                  <p:stCondLst>
                                    <p:cond delay="50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500"/>
                                        <p:tgtEl>
                                          <p:spTgt spid="54"/>
                                        </p:tgtEl>
                                      </p:cBhvr>
                                    </p:animEffect>
                                  </p:childTnLst>
                                </p:cTn>
                              </p:par>
                            </p:childTnLst>
                          </p:cTn>
                        </p:par>
                        <p:par>
                          <p:cTn id="58" fill="hold">
                            <p:stCondLst>
                              <p:cond delay="3149"/>
                            </p:stCondLst>
                            <p:childTnLst>
                              <p:par>
                                <p:cTn id="59" presetID="10" presetClass="entr" presetSubtype="0"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1000"/>
                                        <p:tgtEl>
                                          <p:spTgt spid="57"/>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57"/>
                                        </p:tgtEl>
                                        <p:attrNameLst>
                                          <p:attrName>ppt_x</p:attrName>
                                          <p:attrName>ppt_y</p:attrName>
                                        </p:attrNameLst>
                                      </p:cBhvr>
                                      <p:rCtr x="1862" y="-2060"/>
                                    </p:animMotion>
                                  </p:childTnLst>
                                </p:cTn>
                              </p:par>
                            </p:childTnLst>
                          </p:cTn>
                        </p:par>
                        <p:par>
                          <p:cTn id="64" fill="hold">
                            <p:stCondLst>
                              <p:cond delay="4149"/>
                            </p:stCondLst>
                            <p:childTnLst>
                              <p:par>
                                <p:cTn id="65" presetID="26" presetClass="emph" presetSubtype="0" fill="hold" grpId="2" nodeType="afterEffect">
                                  <p:stCondLst>
                                    <p:cond delay="0"/>
                                  </p:stCondLst>
                                  <p:childTnLst>
                                    <p:animEffect transition="out" filter="fade">
                                      <p:cBhvr>
                                        <p:cTn id="66" dur="500" tmFilter="0, 0; .2, .5; .8, .5; 1, 0"/>
                                        <p:tgtEl>
                                          <p:spTgt spid="57"/>
                                        </p:tgtEl>
                                      </p:cBhvr>
                                    </p:animEffect>
                                    <p:animScale>
                                      <p:cBhvr>
                                        <p:cTn id="67" dur="250" autoRev="1" fill="hold"/>
                                        <p:tgtEl>
                                          <p:spTgt spid="57"/>
                                        </p:tgtEl>
                                      </p:cBhvr>
                                      <p:by x="105000" y="105000"/>
                                    </p:animScale>
                                  </p:childTnLst>
                                </p:cTn>
                              </p:par>
                            </p:childTnLst>
                          </p:cTn>
                        </p:par>
                        <p:par>
                          <p:cTn id="68" fill="hold">
                            <p:stCondLst>
                              <p:cond delay="4649"/>
                            </p:stCondLst>
                            <p:childTnLst>
                              <p:par>
                                <p:cTn id="69" presetID="10" presetClass="entr" presetSubtype="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1000"/>
                                        <p:tgtEl>
                                          <p:spTgt spid="59"/>
                                        </p:tgtEl>
                                      </p:cBhvr>
                                    </p:animEffect>
                                  </p:childTnLst>
                                </p:cTn>
                              </p:par>
                              <p:par>
                                <p:cTn id="72" presetID="56" presetClass="path" presetSubtype="0" accel="50000" decel="50000" fill="hold" grpId="1" nodeType="withEffect">
                                  <p:stCondLst>
                                    <p:cond delay="0"/>
                                  </p:stCondLst>
                                  <p:childTnLst>
                                    <p:animMotion origin="layout" path="M -0.03737 0.04121 L -6.25E-7 -3.33333E-6 " pathEditMode="relative" rAng="0" ptsTypes="AA">
                                      <p:cBhvr>
                                        <p:cTn id="73" dur="700" fill="hold"/>
                                        <p:tgtEl>
                                          <p:spTgt spid="59"/>
                                        </p:tgtEl>
                                        <p:attrNameLst>
                                          <p:attrName>ppt_x</p:attrName>
                                          <p:attrName>ppt_y</p:attrName>
                                        </p:attrNameLst>
                                      </p:cBhvr>
                                      <p:rCtr x="1862" y="-2060"/>
                                    </p:animMotion>
                                  </p:childTnLst>
                                </p:cTn>
                              </p:par>
                            </p:childTnLst>
                          </p:cTn>
                        </p:par>
                        <p:par>
                          <p:cTn id="74" fill="hold">
                            <p:stCondLst>
                              <p:cond delay="5649"/>
                            </p:stCondLst>
                            <p:childTnLst>
                              <p:par>
                                <p:cTn id="75" presetID="26" presetClass="emph" presetSubtype="0" fill="hold" grpId="2" nodeType="afterEffect">
                                  <p:stCondLst>
                                    <p:cond delay="0"/>
                                  </p:stCondLst>
                                  <p:childTnLst>
                                    <p:animEffect transition="out" filter="fade">
                                      <p:cBhvr>
                                        <p:cTn id="76" dur="500" tmFilter="0, 0; .2, .5; .8, .5; 1, 0"/>
                                        <p:tgtEl>
                                          <p:spTgt spid="59"/>
                                        </p:tgtEl>
                                      </p:cBhvr>
                                    </p:animEffect>
                                    <p:animScale>
                                      <p:cBhvr>
                                        <p:cTn id="77" dur="250" autoRev="1" fill="hold"/>
                                        <p:tgtEl>
                                          <p:spTgt spid="59"/>
                                        </p:tgtEl>
                                      </p:cBhvr>
                                      <p:by x="105000" y="105000"/>
                                    </p:animScale>
                                  </p:childTnLst>
                                </p:cTn>
                              </p:par>
                            </p:childTnLst>
                          </p:cTn>
                        </p:par>
                        <p:par>
                          <p:cTn id="78" fill="hold">
                            <p:stCondLst>
                              <p:cond delay="6149"/>
                            </p:stCondLst>
                            <p:childTnLst>
                              <p:par>
                                <p:cTn id="79" presetID="10" presetClass="entr" presetSubtype="0" fill="hold" grpId="0" nodeType="after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fade">
                                      <p:cBhvr>
                                        <p:cTn id="81" dur="1000"/>
                                        <p:tgtEl>
                                          <p:spTgt spid="60"/>
                                        </p:tgtEl>
                                      </p:cBhvr>
                                    </p:animEffect>
                                  </p:childTnLst>
                                </p:cTn>
                              </p:par>
                              <p:par>
                                <p:cTn id="82" presetID="56" presetClass="path" presetSubtype="0" accel="50000" decel="50000" fill="hold" grpId="1" nodeType="withEffect">
                                  <p:stCondLst>
                                    <p:cond delay="0"/>
                                  </p:stCondLst>
                                  <p:childTnLst>
                                    <p:animMotion origin="layout" path="M -0.03737 0.04121 L -6.25E-7 -3.33333E-6 " pathEditMode="relative" rAng="0" ptsTypes="AA">
                                      <p:cBhvr>
                                        <p:cTn id="83" dur="700" fill="hold"/>
                                        <p:tgtEl>
                                          <p:spTgt spid="60"/>
                                        </p:tgtEl>
                                        <p:attrNameLst>
                                          <p:attrName>ppt_x</p:attrName>
                                          <p:attrName>ppt_y</p:attrName>
                                        </p:attrNameLst>
                                      </p:cBhvr>
                                      <p:rCtr x="1862" y="-2060"/>
                                    </p:animMotion>
                                  </p:childTnLst>
                                </p:cTn>
                              </p:par>
                            </p:childTnLst>
                          </p:cTn>
                        </p:par>
                        <p:par>
                          <p:cTn id="84" fill="hold">
                            <p:stCondLst>
                              <p:cond delay="7149"/>
                            </p:stCondLst>
                            <p:childTnLst>
                              <p:par>
                                <p:cTn id="85" presetID="26" presetClass="emph" presetSubtype="0" fill="hold" grpId="2" nodeType="afterEffect">
                                  <p:stCondLst>
                                    <p:cond delay="0"/>
                                  </p:stCondLst>
                                  <p:childTnLst>
                                    <p:animEffect transition="out" filter="fade">
                                      <p:cBhvr>
                                        <p:cTn id="86" dur="500" tmFilter="0, 0; .2, .5; .8, .5; 1, 0"/>
                                        <p:tgtEl>
                                          <p:spTgt spid="60"/>
                                        </p:tgtEl>
                                      </p:cBhvr>
                                    </p:animEffect>
                                    <p:animScale>
                                      <p:cBhvr>
                                        <p:cTn id="87" dur="250" autoRev="1" fill="hold"/>
                                        <p:tgtEl>
                                          <p:spTgt spid="60"/>
                                        </p:tgtEl>
                                      </p:cBhvr>
                                      <p:by x="105000" y="105000"/>
                                    </p:animScale>
                                  </p:childTnLst>
                                </p:cTn>
                              </p:par>
                            </p:childTnLst>
                          </p:cTn>
                        </p:par>
                        <p:par>
                          <p:cTn id="88" fill="hold">
                            <p:stCondLst>
                              <p:cond delay="7649"/>
                            </p:stCondLst>
                            <p:childTnLst>
                              <p:par>
                                <p:cTn id="89" presetID="10" presetClass="entr" presetSubtype="0" fill="hold" grpId="0" nodeType="after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fade">
                                      <p:cBhvr>
                                        <p:cTn id="91" dur="1000"/>
                                        <p:tgtEl>
                                          <p:spTgt spid="61"/>
                                        </p:tgtEl>
                                      </p:cBhvr>
                                    </p:animEffect>
                                  </p:childTnLst>
                                </p:cTn>
                              </p:par>
                              <p:par>
                                <p:cTn id="92" presetID="56" presetClass="path" presetSubtype="0" accel="50000" decel="50000" fill="hold" grpId="1" nodeType="withEffect">
                                  <p:stCondLst>
                                    <p:cond delay="0"/>
                                  </p:stCondLst>
                                  <p:childTnLst>
                                    <p:animMotion origin="layout" path="M -0.03737 0.04121 L -6.25E-7 -3.33333E-6 " pathEditMode="relative" rAng="0" ptsTypes="AA">
                                      <p:cBhvr>
                                        <p:cTn id="93" dur="700" fill="hold"/>
                                        <p:tgtEl>
                                          <p:spTgt spid="61"/>
                                        </p:tgtEl>
                                        <p:attrNameLst>
                                          <p:attrName>ppt_x</p:attrName>
                                          <p:attrName>ppt_y</p:attrName>
                                        </p:attrNameLst>
                                      </p:cBhvr>
                                      <p:rCtr x="1862" y="-2060"/>
                                    </p:animMotion>
                                  </p:childTnLst>
                                </p:cTn>
                              </p:par>
                            </p:childTnLst>
                          </p:cTn>
                        </p:par>
                        <p:par>
                          <p:cTn id="94" fill="hold">
                            <p:stCondLst>
                              <p:cond delay="8649"/>
                            </p:stCondLst>
                            <p:childTnLst>
                              <p:par>
                                <p:cTn id="95" presetID="26" presetClass="emph" presetSubtype="0" fill="hold" grpId="2" nodeType="afterEffect">
                                  <p:stCondLst>
                                    <p:cond delay="0"/>
                                  </p:stCondLst>
                                  <p:childTnLst>
                                    <p:animEffect transition="out" filter="fade">
                                      <p:cBhvr>
                                        <p:cTn id="96" dur="500" tmFilter="0, 0; .2, .5; .8, .5; 1, 0"/>
                                        <p:tgtEl>
                                          <p:spTgt spid="61"/>
                                        </p:tgtEl>
                                      </p:cBhvr>
                                    </p:animEffect>
                                    <p:animScale>
                                      <p:cBhvr>
                                        <p:cTn id="97" dur="250" autoRev="1" fill="hold"/>
                                        <p:tgtEl>
                                          <p:spTgt spid="61"/>
                                        </p:tgtEl>
                                      </p:cBhvr>
                                      <p:by x="105000" y="105000"/>
                                    </p:animScale>
                                  </p:childTnLst>
                                </p:cTn>
                              </p:par>
                            </p:childTnLst>
                          </p:cTn>
                        </p:par>
                        <p:par>
                          <p:cTn id="98" fill="hold">
                            <p:stCondLst>
                              <p:cond delay="9149"/>
                            </p:stCondLst>
                            <p:childTnLst>
                              <p:par>
                                <p:cTn id="99" presetID="10" presetClass="entr" presetSubtype="0" fill="hold" grpId="0" nodeType="after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fade">
                                      <p:cBhvr>
                                        <p:cTn id="101" dur="1000"/>
                                        <p:tgtEl>
                                          <p:spTgt spid="62"/>
                                        </p:tgtEl>
                                      </p:cBhvr>
                                    </p:animEffect>
                                  </p:childTnLst>
                                </p:cTn>
                              </p:par>
                              <p:par>
                                <p:cTn id="102" presetID="56" presetClass="path" presetSubtype="0" accel="50000" decel="50000" fill="hold" grpId="1" nodeType="withEffect">
                                  <p:stCondLst>
                                    <p:cond delay="0"/>
                                  </p:stCondLst>
                                  <p:childTnLst>
                                    <p:animMotion origin="layout" path="M -0.03737 0.04121 L -6.25E-7 -3.33333E-6 " pathEditMode="relative" rAng="0" ptsTypes="AA">
                                      <p:cBhvr>
                                        <p:cTn id="103" dur="700" fill="hold"/>
                                        <p:tgtEl>
                                          <p:spTgt spid="62"/>
                                        </p:tgtEl>
                                        <p:attrNameLst>
                                          <p:attrName>ppt_x</p:attrName>
                                          <p:attrName>ppt_y</p:attrName>
                                        </p:attrNameLst>
                                      </p:cBhvr>
                                      <p:rCtr x="1862" y="-2060"/>
                                    </p:animMotion>
                                  </p:childTnLst>
                                </p:cTn>
                              </p:par>
                            </p:childTnLst>
                          </p:cTn>
                        </p:par>
                        <p:par>
                          <p:cTn id="104" fill="hold">
                            <p:stCondLst>
                              <p:cond delay="10149"/>
                            </p:stCondLst>
                            <p:childTnLst>
                              <p:par>
                                <p:cTn id="105" presetID="26" presetClass="emph" presetSubtype="0" fill="hold" grpId="2" nodeType="afterEffect">
                                  <p:stCondLst>
                                    <p:cond delay="0"/>
                                  </p:stCondLst>
                                  <p:childTnLst>
                                    <p:animEffect transition="out" filter="fade">
                                      <p:cBhvr>
                                        <p:cTn id="106" dur="500" tmFilter="0, 0; .2, .5; .8, .5; 1, 0"/>
                                        <p:tgtEl>
                                          <p:spTgt spid="62"/>
                                        </p:tgtEl>
                                      </p:cBhvr>
                                    </p:animEffect>
                                    <p:animScale>
                                      <p:cBhvr>
                                        <p:cTn id="107" dur="250" autoRev="1" fill="hold"/>
                                        <p:tgtEl>
                                          <p:spTgt spid="62"/>
                                        </p:tgtEl>
                                      </p:cBhvr>
                                      <p:by x="105000" y="105000"/>
                                    </p:animScale>
                                  </p:childTnLst>
                                </p:cTn>
                              </p:par>
                            </p:childTnLst>
                          </p:cTn>
                        </p:par>
                        <p:par>
                          <p:cTn id="108" fill="hold">
                            <p:stCondLst>
                              <p:cond delay="10649"/>
                            </p:stCondLst>
                            <p:childTnLst>
                              <p:par>
                                <p:cTn id="109" presetID="10" presetClass="entr" presetSubtype="0" fill="hold" grpId="0" nodeType="after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fade">
                                      <p:cBhvr>
                                        <p:cTn id="111" dur="1000"/>
                                        <p:tgtEl>
                                          <p:spTgt spid="63"/>
                                        </p:tgtEl>
                                      </p:cBhvr>
                                    </p:animEffect>
                                  </p:childTnLst>
                                </p:cTn>
                              </p:par>
                              <p:par>
                                <p:cTn id="112" presetID="56" presetClass="path" presetSubtype="0" accel="50000" decel="50000" fill="hold" grpId="1" nodeType="withEffect">
                                  <p:stCondLst>
                                    <p:cond delay="0"/>
                                  </p:stCondLst>
                                  <p:childTnLst>
                                    <p:animMotion origin="layout" path="M -0.03737 0.04121 L -6.25E-7 -3.33333E-6 " pathEditMode="relative" rAng="0" ptsTypes="AA">
                                      <p:cBhvr>
                                        <p:cTn id="113" dur="700" fill="hold"/>
                                        <p:tgtEl>
                                          <p:spTgt spid="63"/>
                                        </p:tgtEl>
                                        <p:attrNameLst>
                                          <p:attrName>ppt_x</p:attrName>
                                          <p:attrName>ppt_y</p:attrName>
                                        </p:attrNameLst>
                                      </p:cBhvr>
                                      <p:rCtr x="1862" y="-2060"/>
                                    </p:animMotion>
                                  </p:childTnLst>
                                </p:cTn>
                              </p:par>
                            </p:childTnLst>
                          </p:cTn>
                        </p:par>
                        <p:par>
                          <p:cTn id="114" fill="hold">
                            <p:stCondLst>
                              <p:cond delay="11649"/>
                            </p:stCondLst>
                            <p:childTnLst>
                              <p:par>
                                <p:cTn id="115" presetID="26" presetClass="emph" presetSubtype="0" fill="hold" grpId="2" nodeType="afterEffect">
                                  <p:stCondLst>
                                    <p:cond delay="0"/>
                                  </p:stCondLst>
                                  <p:childTnLst>
                                    <p:animEffect transition="out" filter="fade">
                                      <p:cBhvr>
                                        <p:cTn id="116" dur="500" tmFilter="0, 0; .2, .5; .8, .5; 1, 0"/>
                                        <p:tgtEl>
                                          <p:spTgt spid="63"/>
                                        </p:tgtEl>
                                      </p:cBhvr>
                                    </p:animEffect>
                                    <p:animScale>
                                      <p:cBhvr>
                                        <p:cTn id="117" dur="250" autoRev="1" fill="hold"/>
                                        <p:tgtEl>
                                          <p:spTgt spid="63"/>
                                        </p:tgtEl>
                                      </p:cBhvr>
                                      <p:by x="105000" y="105000"/>
                                    </p:animScale>
                                  </p:childTnLst>
                                </p:cTn>
                              </p:par>
                            </p:childTnLst>
                          </p:cTn>
                        </p:par>
                        <p:par>
                          <p:cTn id="118" fill="hold">
                            <p:stCondLst>
                              <p:cond delay="12149"/>
                            </p:stCondLst>
                            <p:childTnLst>
                              <p:par>
                                <p:cTn id="119" presetID="10" presetClass="entr" presetSubtype="0" fill="hold" grpId="0" nodeType="afterEffect">
                                  <p:stCondLst>
                                    <p:cond delay="0"/>
                                  </p:stCondLst>
                                  <p:childTnLst>
                                    <p:set>
                                      <p:cBhvr>
                                        <p:cTn id="120" dur="1" fill="hold">
                                          <p:stCondLst>
                                            <p:cond delay="0"/>
                                          </p:stCondLst>
                                        </p:cTn>
                                        <p:tgtEl>
                                          <p:spTgt spid="64"/>
                                        </p:tgtEl>
                                        <p:attrNameLst>
                                          <p:attrName>style.visibility</p:attrName>
                                        </p:attrNameLst>
                                      </p:cBhvr>
                                      <p:to>
                                        <p:strVal val="visible"/>
                                      </p:to>
                                    </p:set>
                                    <p:animEffect transition="in" filter="fade">
                                      <p:cBhvr>
                                        <p:cTn id="121" dur="1000"/>
                                        <p:tgtEl>
                                          <p:spTgt spid="64"/>
                                        </p:tgtEl>
                                      </p:cBhvr>
                                    </p:animEffect>
                                  </p:childTnLst>
                                </p:cTn>
                              </p:par>
                              <p:par>
                                <p:cTn id="122" presetID="56" presetClass="path" presetSubtype="0" accel="50000" decel="50000" fill="hold" grpId="1" nodeType="withEffect">
                                  <p:stCondLst>
                                    <p:cond delay="0"/>
                                  </p:stCondLst>
                                  <p:childTnLst>
                                    <p:animMotion origin="layout" path="M -0.03737 0.04121 L -6.25E-7 -3.33333E-6 " pathEditMode="relative" rAng="0" ptsTypes="AA">
                                      <p:cBhvr>
                                        <p:cTn id="123" dur="700" fill="hold"/>
                                        <p:tgtEl>
                                          <p:spTgt spid="64"/>
                                        </p:tgtEl>
                                        <p:attrNameLst>
                                          <p:attrName>ppt_x</p:attrName>
                                          <p:attrName>ppt_y</p:attrName>
                                        </p:attrNameLst>
                                      </p:cBhvr>
                                      <p:rCtr x="1862" y="-2060"/>
                                    </p:animMotion>
                                  </p:childTnLst>
                                </p:cTn>
                              </p:par>
                            </p:childTnLst>
                          </p:cTn>
                        </p:par>
                        <p:par>
                          <p:cTn id="124" fill="hold">
                            <p:stCondLst>
                              <p:cond delay="13149"/>
                            </p:stCondLst>
                            <p:childTnLst>
                              <p:par>
                                <p:cTn id="125" presetID="26" presetClass="emph" presetSubtype="0" fill="hold" grpId="2" nodeType="afterEffect">
                                  <p:stCondLst>
                                    <p:cond delay="0"/>
                                  </p:stCondLst>
                                  <p:childTnLst>
                                    <p:animEffect transition="out" filter="fade">
                                      <p:cBhvr>
                                        <p:cTn id="126" dur="500" tmFilter="0, 0; .2, .5; .8, .5; 1, 0"/>
                                        <p:tgtEl>
                                          <p:spTgt spid="64"/>
                                        </p:tgtEl>
                                      </p:cBhvr>
                                    </p:animEffect>
                                    <p:animScale>
                                      <p:cBhvr>
                                        <p:cTn id="12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38" grpId="0" bldLvl="0" animBg="1"/>
      <p:bldP spid="57" grpId="0" bldLvl="0" animBg="1"/>
      <p:bldP spid="57" grpId="1" bldLvl="0" animBg="1"/>
      <p:bldP spid="57" grpId="2" bldLvl="0" animBg="1"/>
      <p:bldP spid="59" grpId="0" bldLvl="0" animBg="1"/>
      <p:bldP spid="59" grpId="1" bldLvl="0" animBg="1"/>
      <p:bldP spid="59" grpId="2" bldLvl="0" animBg="1"/>
      <p:bldP spid="60" grpId="0" bldLvl="0" animBg="1"/>
      <p:bldP spid="60" grpId="1" bldLvl="0" animBg="1"/>
      <p:bldP spid="60" grpId="2" bldLvl="0" animBg="1"/>
      <p:bldP spid="61" grpId="0" bldLvl="0" animBg="1"/>
      <p:bldP spid="61" grpId="1" bldLvl="0" animBg="1"/>
      <p:bldP spid="61" grpId="2" bldLvl="0" animBg="1"/>
      <p:bldP spid="62" grpId="0" bldLvl="0" animBg="1"/>
      <p:bldP spid="62" grpId="1" bldLvl="0" animBg="1"/>
      <p:bldP spid="62" grpId="2" bldLvl="0" animBg="1"/>
      <p:bldP spid="63" grpId="0" bldLvl="0" animBg="1"/>
      <p:bldP spid="63" grpId="1" bldLvl="0" animBg="1"/>
      <p:bldP spid="63" grpId="2" bldLvl="0" animBg="1"/>
      <p:bldP spid="64" grpId="0" bldLvl="0" animBg="1"/>
      <p:bldP spid="64" grpId="1" bldLvl="0" animBg="1"/>
      <p:bldP spid="6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2295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457450" y="2526665"/>
            <a:ext cx="7488555" cy="1568450"/>
          </a:xfrm>
          <a:prstGeom prst="rect">
            <a:avLst/>
          </a:prstGeom>
          <a:noFill/>
        </p:spPr>
        <p:txBody>
          <a:bodyPr wrap="square" rtlCol="0">
            <a:spAutoFit/>
          </a:bodyPr>
          <a:lstStyle/>
          <a:p>
            <a:pPr lvl="0"/>
            <a:r>
              <a:rPr lang="zh-CN" altLang="zh-CN" sz="2400" dirty="0"/>
              <a:t>是一种能够描述问题、描述解决方案、起到沟通作用的语言。通俗地说，它是一种用文本、图形和符号的集合来描述现实生活中各类食物、活动及其之间关系的语言。</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p>
            <a:pPr lvl="1" algn="l"/>
            <a:r>
              <a:rPr lang="zh-CN" altLang="en-US" sz="3200" b="1" dirty="0">
                <a:sym typeface="+mn-ea"/>
              </a:rPr>
              <a:t>统一</a:t>
            </a:r>
            <a:r>
              <a:rPr lang="zh-CN" altLang="en-US" sz="3200" b="1" dirty="0">
                <a:solidFill>
                  <a:schemeClr val="accent1"/>
                </a:solidFill>
                <a:effectLst>
                  <a:outerShdw blurRad="38100" dist="25400" dir="5400000" algn="ctr" rotWithShape="0">
                    <a:srgbClr val="6E747A">
                      <a:alpha val="43000"/>
                    </a:srgbClr>
                  </a:outerShdw>
                </a:effectLst>
                <a:sym typeface="+mn-ea"/>
              </a:rPr>
              <a:t>建模</a:t>
            </a:r>
            <a:r>
              <a:rPr lang="zh-CN" altLang="en-US" sz="3200" b="1" dirty="0">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1670685" y="2132330"/>
            <a:ext cx="7488555" cy="460375"/>
          </a:xfrm>
          <a:prstGeom prst="rect">
            <a:avLst/>
          </a:prstGeom>
          <a:noFill/>
        </p:spPr>
        <p:txBody>
          <a:bodyPr wrap="square" rtlCol="0">
            <a:spAutoFit/>
          </a:bodyPr>
          <a:lstStyle/>
          <a:p>
            <a:pPr lvl="0"/>
            <a:r>
              <a:rPr lang="zh-CN" altLang="en-US" sz="2400" dirty="0"/>
              <a:t>为什么要建模？建模要达到的目的是什么？</a:t>
            </a:r>
            <a:endParaRPr lang="zh-CN" altLang="en-US" sz="2400" dirty="0"/>
          </a:p>
        </p:txBody>
      </p:sp>
      <p:sp>
        <p:nvSpPr>
          <p:cNvPr id="7" name="文本框 6"/>
          <p:cNvSpPr txBox="1"/>
          <p:nvPr/>
        </p:nvSpPr>
        <p:spPr>
          <a:xfrm>
            <a:off x="2236470" y="2964180"/>
            <a:ext cx="7488555" cy="829945"/>
          </a:xfrm>
          <a:prstGeom prst="rect">
            <a:avLst/>
          </a:prstGeom>
          <a:noFill/>
        </p:spPr>
        <p:txBody>
          <a:bodyPr wrap="square" rtlCol="0">
            <a:spAutoFit/>
          </a:bodyPr>
          <a:p>
            <a:pPr lvl="0"/>
            <a:r>
              <a:rPr lang="zh-CN" altLang="zh-CN" sz="2400" dirty="0"/>
              <a:t>建模的基本理由是：建模是为了能够更好地理解正在开发的系统。</a:t>
            </a:r>
            <a:endParaRPr lang="zh-CN" altLang="zh-CN" sz="2400" dirty="0"/>
          </a:p>
        </p:txBody>
      </p:sp>
      <p:sp>
        <p:nvSpPr>
          <p:cNvPr id="8" name="文本框 7"/>
          <p:cNvSpPr txBox="1"/>
          <p:nvPr/>
        </p:nvSpPr>
        <p:spPr>
          <a:xfrm>
            <a:off x="2236470" y="4166235"/>
            <a:ext cx="7488555" cy="1938020"/>
          </a:xfrm>
          <a:prstGeom prst="rect">
            <a:avLst/>
          </a:prstGeom>
          <a:noFill/>
        </p:spPr>
        <p:txBody>
          <a:bodyPr wrap="square" rtlCol="0">
            <a:spAutoFit/>
          </a:bodyPr>
          <a:p>
            <a:pPr lvl="0"/>
            <a:r>
              <a:rPr lang="en-US" altLang="zh-CN" sz="2400" dirty="0"/>
              <a:t>1.</a:t>
            </a:r>
            <a:r>
              <a:rPr lang="zh-CN" altLang="en-US" sz="2400" dirty="0"/>
              <a:t>模型有助于按照实际情况或按照所需要的样式对系统进行可视化。</a:t>
            </a:r>
            <a:endParaRPr lang="zh-CN" altLang="en-US" sz="2400" dirty="0"/>
          </a:p>
          <a:p>
            <a:pPr lvl="0"/>
            <a:r>
              <a:rPr lang="en-US" altLang="zh-CN" sz="2400" dirty="0"/>
              <a:t>2.</a:t>
            </a:r>
            <a:r>
              <a:rPr lang="zh-CN" altLang="en-US" sz="2400" dirty="0"/>
              <a:t>模型能够规约系统的结构或行为。</a:t>
            </a:r>
            <a:endParaRPr lang="zh-CN" altLang="en-US" sz="2400" dirty="0"/>
          </a:p>
          <a:p>
            <a:pPr lvl="0"/>
            <a:r>
              <a:rPr lang="en-US" altLang="zh-CN" sz="2400" dirty="0"/>
              <a:t>3.</a:t>
            </a:r>
            <a:r>
              <a:rPr lang="zh-CN" altLang="en-US" sz="2400" dirty="0"/>
              <a:t>模型给出了指导构造系统的模板。</a:t>
            </a:r>
            <a:endParaRPr lang="zh-CN" altLang="en-US" sz="2400" dirty="0"/>
          </a:p>
          <a:p>
            <a:pPr lvl="0"/>
            <a:r>
              <a:rPr lang="en-US" altLang="zh-CN" sz="2400" dirty="0"/>
              <a:t>4.</a:t>
            </a:r>
            <a:r>
              <a:rPr lang="zh-CN" altLang="en-US" sz="2400" dirty="0"/>
              <a:t>模型对做出的决策进行文档化。</a:t>
            </a:r>
            <a:endParaRPr lang="zh-CN" altLang="en-US" sz="2400" dirty="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p>
            <a:pPr lvl="1" algn="l"/>
            <a:r>
              <a:rPr lang="zh-CN" altLang="en-US" sz="3200" b="1" dirty="0">
                <a:sym typeface="+mn-ea"/>
              </a:rPr>
              <a:t>统一建模</a:t>
            </a:r>
            <a:r>
              <a:rPr lang="zh-CN" altLang="en-US" sz="3200" b="1" dirty="0">
                <a:solidFill>
                  <a:schemeClr val="accent1"/>
                </a:solidFill>
                <a:effectLst>
                  <a:outerShdw blurRad="38100" dist="25400" dir="5400000" algn="ctr" rotWithShape="0">
                    <a:srgbClr val="6E747A">
                      <a:alpha val="43000"/>
                    </a:srgbClr>
                  </a:outerShdw>
                </a:effectLst>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2350770" y="1735455"/>
            <a:ext cx="7488555" cy="4831080"/>
          </a:xfrm>
          <a:prstGeom prst="rect">
            <a:avLst/>
          </a:prstGeom>
          <a:noFill/>
        </p:spPr>
        <p:txBody>
          <a:bodyPr wrap="square" rtlCol="0">
            <a:spAutoFit/>
          </a:bodyPr>
          <a:lstStyle/>
          <a:p>
            <a:pPr lvl="0"/>
            <a:r>
              <a:rPr lang="en-US" altLang="zh-CN" sz="2800" dirty="0"/>
              <a:t>1.</a:t>
            </a:r>
            <a:r>
              <a:rPr lang="zh-CN" altLang="zh-CN" sz="2800" dirty="0"/>
              <a:t>UML是一种用于可视化的语言</a:t>
            </a:r>
            <a:endParaRPr lang="zh-CN" altLang="zh-CN" sz="2800" dirty="0"/>
          </a:p>
          <a:p>
            <a:pPr lvl="0"/>
            <a:r>
              <a:rPr lang="zh-CN" altLang="zh-CN" sz="2800" dirty="0"/>
              <a:t>对有些事物用文字建模，对有些事物用图形建模，清晰的模型有利于交流</a:t>
            </a:r>
            <a:endParaRPr lang="zh-CN" altLang="zh-CN" sz="2800" dirty="0"/>
          </a:p>
          <a:p>
            <a:pPr lvl="0"/>
            <a:r>
              <a:rPr lang="en-US" altLang="zh-CN" sz="2800" dirty="0"/>
              <a:t>2.</a:t>
            </a:r>
            <a:r>
              <a:rPr lang="zh-CN" altLang="zh-CN" sz="2800" dirty="0"/>
              <a:t>UML是一种可用于详细描述的语言</a:t>
            </a:r>
            <a:endParaRPr lang="zh-CN" altLang="zh-CN" sz="2800" dirty="0"/>
          </a:p>
          <a:p>
            <a:pPr lvl="0"/>
            <a:r>
              <a:rPr lang="zh-CN" altLang="zh-CN" sz="2800" dirty="0"/>
              <a:t>所建的模型是精确的、无歧义的和完整的</a:t>
            </a:r>
            <a:endParaRPr lang="zh-CN" altLang="zh-CN" sz="2800" dirty="0"/>
          </a:p>
          <a:p>
            <a:pPr lvl="0"/>
            <a:r>
              <a:rPr lang="en-US" altLang="zh-CN" sz="2800" dirty="0"/>
              <a:t>3.</a:t>
            </a:r>
            <a:r>
              <a:rPr lang="zh-CN" altLang="zh-CN" sz="2800" dirty="0"/>
              <a:t>UML是一种用于构造的语言</a:t>
            </a:r>
            <a:endParaRPr lang="zh-CN" altLang="zh-CN" sz="2800" dirty="0"/>
          </a:p>
          <a:p>
            <a:pPr lvl="0"/>
            <a:r>
              <a:rPr lang="zh-CN" altLang="zh-CN" sz="2800" dirty="0"/>
              <a:t>用UML描述的模型可与各种编程语言直接相关联</a:t>
            </a:r>
            <a:endParaRPr lang="zh-CN" altLang="zh-CN" sz="2800" dirty="0"/>
          </a:p>
          <a:p>
            <a:pPr lvl="0"/>
            <a:r>
              <a:rPr lang="en-US" altLang="zh-CN" sz="2800" dirty="0"/>
              <a:t>4.</a:t>
            </a:r>
            <a:r>
              <a:rPr lang="zh-CN" altLang="zh-CN" sz="2800" dirty="0"/>
              <a:t>UML是一种用于文档化的语言</a:t>
            </a:r>
            <a:endParaRPr lang="zh-CN" altLang="zh-CN" sz="2800" dirty="0"/>
          </a:p>
          <a:p>
            <a:pPr lvl="0"/>
            <a:r>
              <a:rPr lang="zh-CN" altLang="zh-CN" sz="2800" dirty="0"/>
              <a:t>需求、体系结构、设计、源代码、项b目计划、测试、原型、发布</a:t>
            </a:r>
            <a:endParaRPr lang="zh-CN" altLang="zh-CN" sz="2800" dirty="0"/>
          </a:p>
        </p:txBody>
      </p:sp>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的发展历程</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010410" y="896620"/>
            <a:ext cx="8602345" cy="5631180"/>
          </a:xfrm>
          <a:prstGeom prst="rect">
            <a:avLst/>
          </a:prstGeom>
          <a:noFill/>
        </p:spPr>
        <p:txBody>
          <a:bodyPr wrap="square" rtlCol="0">
            <a:spAutoFit/>
          </a:bodyPr>
          <a:lstStyle/>
          <a:p>
            <a:pPr lvl="0"/>
            <a:r>
              <a:rPr lang="zh-CN" altLang="zh-CN" sz="2400" dirty="0"/>
              <a:t>面向对象建模语言最早出现于70年代中期。20世纪90年代中期,出现了一批新方法,其中最引人注目的是Booch1993、OOSE和OMT-2等。Booch是面向对象方法最早的倡导者之一,他提出了面向对象软件工程的概念。</a:t>
            </a:r>
            <a:endParaRPr lang="zh-CN" altLang="zh-CN" sz="2400" dirty="0"/>
          </a:p>
          <a:p>
            <a:pPr lvl="0"/>
            <a:r>
              <a:rPr lang="zh-CN" altLang="zh-CN" sz="2400" dirty="0"/>
              <a:t>后来,Rumbaugh等人提出了面向对象的建模技术(OMT)方法,采用了面向对象的概念,并引入各种独立于语言的表示符。</a:t>
            </a:r>
            <a:endParaRPr lang="zh-CN" altLang="zh-CN" sz="2400" dirty="0"/>
          </a:p>
          <a:p>
            <a:pPr lvl="0"/>
            <a:r>
              <a:rPr lang="zh-CN" altLang="zh-CN" sz="2400" dirty="0"/>
              <a:t>Jacobson于1994年提出了OOSE方法,其最大特点是面向用例(Use-Case),并在用例的描述中引入了外部角色的概念。</a:t>
            </a:r>
            <a:endParaRPr lang="zh-CN" altLang="zh-CN" sz="2400" dirty="0"/>
          </a:p>
          <a:p>
            <a:pPr lvl="0"/>
            <a:r>
              <a:rPr lang="zh-CN" altLang="zh-CN" sz="2400" dirty="0"/>
              <a:t>此外,还有Coad/Yourdon方法,即著名的OOA/OOD,它是最早的面向对象的分析和设计方法之一。</a:t>
            </a:r>
            <a:endParaRPr lang="zh-CN" altLang="zh-CN" sz="2400" dirty="0"/>
          </a:p>
          <a:p>
            <a:pPr lvl="0"/>
            <a:r>
              <a:rPr lang="zh-CN" altLang="zh-CN" sz="2400" dirty="0"/>
              <a:t>1994年10月,GradyBooch和JimRumbaugh将Booch93和OMT-2统一起来,并于1995年10月发布了第一个公开版本,称之为统一方法UM0.8。1995年秋,OOSE的创始人Jacobson加盟到这一工作。经过三人的共同努力,于1996年6月和10月分别发布了两个新的版本,即UML0.9和UML0.91,并将UM重新命名为UML</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的特点</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30680" y="693420"/>
            <a:ext cx="8174355" cy="521970"/>
          </a:xfrm>
          <a:prstGeom prst="rect">
            <a:avLst/>
          </a:prstGeom>
        </p:spPr>
        <p:txBody>
          <a:bodyPr wrap="square">
            <a:spAutoFit/>
          </a:bodyPr>
          <a:lstStyle/>
          <a:p>
            <a:r>
              <a:rPr altLang="zh-CN" sz="2800" dirty="0"/>
              <a:t>标准建模语言UML的主要特点可以归结为以下三点：</a:t>
            </a:r>
            <a:endParaRPr altLang="zh-CN" sz="2800" dirty="0"/>
          </a:p>
        </p:txBody>
      </p:sp>
      <p:sp>
        <p:nvSpPr>
          <p:cNvPr id="10" name="矩形 9"/>
          <p:cNvSpPr/>
          <p:nvPr/>
        </p:nvSpPr>
        <p:spPr>
          <a:xfrm>
            <a:off x="1778000" y="1591310"/>
            <a:ext cx="9265285" cy="2306955"/>
          </a:xfrm>
          <a:prstGeom prst="rect">
            <a:avLst/>
          </a:prstGeom>
        </p:spPr>
        <p:txBody>
          <a:bodyPr wrap="square">
            <a:spAutoFit/>
          </a:bodyPr>
          <a:lstStyle/>
          <a:p>
            <a:r>
              <a:rPr lang="zh-CN" altLang="zh-CN" sz="2400" dirty="0"/>
              <a:t>(1)UML统一了 Booch、OMT和OOSE等方法中的基本概念和符号。</a:t>
            </a:r>
            <a:endParaRPr lang="zh-CN" altLang="zh-CN" sz="2400" dirty="0"/>
          </a:p>
          <a:p>
            <a:endParaRPr lang="zh-CN" altLang="zh-CN" sz="2400" dirty="0"/>
          </a:p>
          <a:p>
            <a:r>
              <a:rPr lang="zh-CN" altLang="zh-CN" sz="2400" dirty="0"/>
              <a:t>(2)UML吸取了面向对象领域中各种优秀的思想,其中也包括非OO方法的影响。</a:t>
            </a:r>
            <a:endParaRPr lang="zh-CN" altLang="zh-CN" sz="2400" dirty="0"/>
          </a:p>
          <a:p>
            <a:endParaRPr lang="zh-CN" altLang="zh-CN" sz="2400" dirty="0"/>
          </a:p>
          <a:p>
            <a:r>
              <a:rPr lang="zh-CN" altLang="zh-CN" sz="2400" dirty="0"/>
              <a:t>(3)UML在演变过程中还提出了一些新的概念。</a:t>
            </a:r>
            <a:endParaRPr lang="zh-CN" altLang="zh-CN" sz="2400" dirty="0"/>
          </a:p>
        </p:txBody>
      </p:sp>
      <p:sp>
        <p:nvSpPr>
          <p:cNvPr id="6" name="矩形 5"/>
          <p:cNvSpPr/>
          <p:nvPr/>
        </p:nvSpPr>
        <p:spPr>
          <a:xfrm>
            <a:off x="1778000" y="4474210"/>
            <a:ext cx="7742555" cy="1198880"/>
          </a:xfrm>
          <a:prstGeom prst="rect">
            <a:avLst/>
          </a:prstGeom>
        </p:spPr>
        <p:txBody>
          <a:bodyPr wrap="square">
            <a:spAutoFit/>
          </a:bodyPr>
          <a:p>
            <a:r>
              <a:rPr lang="zh-CN" sz="2400" dirty="0"/>
              <a:t>因此也可以认为，</a:t>
            </a:r>
            <a:r>
              <a:rPr lang="en-US" altLang="zh-CN" sz="2400" dirty="0"/>
              <a:t>UML</a:t>
            </a:r>
            <a:r>
              <a:rPr lang="zh-CN" altLang="en-US" sz="2400" dirty="0"/>
              <a:t>是一种先进实用的标准建模语言，但其中某些概念尚待实践来验证，</a:t>
            </a:r>
            <a:r>
              <a:rPr lang="en-US" altLang="zh-CN" sz="2400" dirty="0"/>
              <a:t>UML</a:t>
            </a:r>
            <a:r>
              <a:rPr lang="zh-CN" altLang="en-US" sz="2400" dirty="0"/>
              <a:t>也必然存在一个进化过程。</a:t>
            </a:r>
            <a:endParaRPr lang="zh-CN" altLang="en-US" sz="2400" dirty="0"/>
          </a:p>
        </p:txBody>
      </p:sp>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30680" y="693420"/>
            <a:ext cx="8174355" cy="4030980"/>
          </a:xfrm>
          <a:prstGeom prst="rect">
            <a:avLst/>
          </a:prstGeom>
        </p:spPr>
        <p:txBody>
          <a:bodyPr wrap="square">
            <a:spAutoFit/>
          </a:bodyPr>
          <a:p>
            <a:r>
              <a:rPr lang="en-US" sz="3200" dirty="0"/>
              <a:t>UML</a:t>
            </a:r>
            <a:r>
              <a:rPr lang="zh-CN" altLang="en-US" sz="3200" dirty="0"/>
              <a:t>的构造块</a:t>
            </a:r>
            <a:r>
              <a:rPr altLang="zh-CN" sz="3200" dirty="0"/>
              <a:t>：</a:t>
            </a:r>
            <a:endParaRPr altLang="zh-CN" sz="2800" dirty="0"/>
          </a:p>
          <a:p>
            <a:endParaRPr altLang="zh-CN" sz="2800" dirty="0"/>
          </a:p>
          <a:p>
            <a:r>
              <a:rPr altLang="zh-CN" sz="2800" dirty="0"/>
              <a:t>UML的主要包括3种结构块（Building Blocks）</a:t>
            </a:r>
            <a:endParaRPr altLang="zh-CN" sz="2800" dirty="0"/>
          </a:p>
          <a:p>
            <a:endParaRPr lang="en-US" altLang="zh-CN" sz="2800" dirty="0"/>
          </a:p>
          <a:p>
            <a:r>
              <a:rPr lang="en-US" altLang="zh-CN" sz="2800" dirty="0"/>
              <a:t>	1.</a:t>
            </a:r>
            <a:r>
              <a:rPr lang="zh-CN" altLang="en-US" sz="2800" dirty="0"/>
              <a:t>事物（Things）</a:t>
            </a:r>
            <a:endParaRPr lang="zh-CN" altLang="en-US" sz="2800" dirty="0"/>
          </a:p>
          <a:p>
            <a:endParaRPr lang="zh-CN" altLang="en-US" sz="2800" dirty="0"/>
          </a:p>
          <a:p>
            <a:r>
              <a:rPr lang="en-US" altLang="zh-CN" sz="2800" dirty="0"/>
              <a:t>	2.关系（Relationships）</a:t>
            </a:r>
            <a:endParaRPr lang="en-US" altLang="zh-CN" sz="2800" dirty="0"/>
          </a:p>
          <a:p>
            <a:endParaRPr lang="en-US" altLang="zh-CN" sz="2800" dirty="0"/>
          </a:p>
          <a:p>
            <a:r>
              <a:rPr lang="en-US" altLang="zh-CN" sz="2800" dirty="0"/>
              <a:t>	3.图（Diagrams）</a:t>
            </a:r>
            <a:endParaRPr lang="en-US" altLang="zh-CN" sz="2800" dirty="0"/>
          </a:p>
        </p:txBody>
      </p:sp>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1630680" y="693420"/>
            <a:ext cx="8174355" cy="521970"/>
          </a:xfrm>
          <a:prstGeom prst="rect">
            <a:avLst/>
          </a:prstGeom>
        </p:spPr>
        <p:txBody>
          <a:bodyPr wrap="square">
            <a:spAutoFit/>
          </a:bodyPr>
          <a:p>
            <a:r>
              <a:rPr lang="zh-CN" altLang="en-US" sz="2800" dirty="0"/>
              <a:t>三者关系图：</a:t>
            </a:r>
            <a:endParaRPr lang="zh-CN" altLang="en-US" sz="2800" dirty="0"/>
          </a:p>
        </p:txBody>
      </p:sp>
      <p:pic>
        <p:nvPicPr>
          <p:cNvPr id="5" name="图片 4"/>
          <p:cNvPicPr>
            <a:picLocks noChangeAspect="1"/>
          </p:cNvPicPr>
          <p:nvPr/>
        </p:nvPicPr>
        <p:blipFill>
          <a:blip r:embed="rId1"/>
          <a:stretch>
            <a:fillRect/>
          </a:stretch>
        </p:blipFill>
        <p:spPr>
          <a:xfrm>
            <a:off x="4029710" y="708660"/>
            <a:ext cx="7430135" cy="5441950"/>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3712</Words>
  <Application>WPS 演示</Application>
  <PresentationFormat>自定义</PresentationFormat>
  <Paragraphs>294</Paragraphs>
  <Slides>20</Slides>
  <Notes>5</Notes>
  <HiddenSlides>0</HiddenSlides>
  <MMClips>2</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微软雅黑</vt:lpstr>
      <vt:lpstr>Tahoma</vt:lpstr>
      <vt:lpstr>Eras Bold ITC</vt:lpstr>
      <vt:lpstr>+中文标题</vt:lpstr>
      <vt:lpstr>Arial Unicode MS</vt:lpstr>
      <vt:lpstr>Times New Roman</vt:lpstr>
      <vt:lpstr>Calibri</vt:lpstr>
      <vt:lpstr>RomanS</vt:lpstr>
      <vt:lpstr>Arial Unicode MS</vt:lpstr>
      <vt:lpstr>Kozuka Gothic Pro 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渡</cp:lastModifiedBy>
  <cp:revision>235</cp:revision>
  <dcterms:created xsi:type="dcterms:W3CDTF">2015-04-23T03:04:00Z</dcterms:created>
  <dcterms:modified xsi:type="dcterms:W3CDTF">2018-10-14T10:06:35Z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