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370" r:id="rId2"/>
    <p:sldId id="439" r:id="rId3"/>
    <p:sldId id="448" r:id="rId4"/>
    <p:sldId id="441" r:id="rId5"/>
    <p:sldId id="442" r:id="rId6"/>
    <p:sldId id="443" r:id="rId7"/>
    <p:sldId id="444" r:id="rId8"/>
    <p:sldId id="445" r:id="rId9"/>
    <p:sldId id="450" r:id="rId10"/>
    <p:sldId id="449" r:id="rId11"/>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4660" autoAdjust="0"/>
  </p:normalViewPr>
  <p:slideViewPr>
    <p:cSldViewPr>
      <p:cViewPr varScale="1">
        <p:scale>
          <a:sx n="114" d="100"/>
          <a:sy n="114" d="100"/>
        </p:scale>
        <p:origin x="-678" y="-96"/>
      </p:cViewPr>
      <p:guideLst>
        <p:guide orient="horz" pos="2160"/>
        <p:guide orient="horz" pos="3901"/>
        <p:guide pos="3839"/>
        <p:guide pos="7208"/>
        <p:guide pos="5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pPr/>
              <a:t>2018/10/14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pPr/>
              <a:t>‹#›</a:t>
            </a:fld>
            <a:endParaRPr lang="zh-CN" altLang="en-US"/>
          </a:p>
        </p:txBody>
      </p:sp>
    </p:spTree>
    <p:extLst>
      <p:ext uri="{BB962C8B-B14F-4D97-AF65-F5344CB8AC3E}">
        <p14:creationId xmlns:p14="http://schemas.microsoft.com/office/powerpoint/2010/main" xmlns="" val="3809856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pPr/>
              <a:t>2018/10/14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pPr/>
              <a:t>‹#›</a:t>
            </a:fld>
            <a:endParaRPr lang="zh-CN" altLang="en-US"/>
          </a:p>
        </p:txBody>
      </p:sp>
    </p:spTree>
    <p:extLst>
      <p:ext uri="{BB962C8B-B14F-4D97-AF65-F5344CB8AC3E}">
        <p14:creationId xmlns:p14="http://schemas.microsoft.com/office/powerpoint/2010/main" xmlns="" val="625896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pPr algn="ct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pPr/>
              <a:t>2018/10/14</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pPr/>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pPr/>
              <a:t>2018/10/14</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pPr/>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341033" y="2617957"/>
            <a:ext cx="5748655" cy="923314"/>
          </a:xfrm>
          <a:prstGeom prst="rect">
            <a:avLst/>
          </a:prstGeom>
          <a:noFill/>
        </p:spPr>
        <p:txBody>
          <a:bodyPr wrap="none" lIns="91423" tIns="45712" rIns="91423" bIns="45712" rtlCol="0">
            <a:spAutoFit/>
          </a:bodyPr>
          <a:lstStyle/>
          <a:p>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dirty="0" smtClean="0">
                <a:solidFill>
                  <a:srgbClr val="38B1BF"/>
                </a:solidFill>
                <a:latin typeface="微软雅黑" panose="020B0503020204020204" pitchFamily="34" charset="-122"/>
                <a:ea typeface="微软雅黑" panose="020B0503020204020204" pitchFamily="34" charset="-122"/>
              </a:rPr>
              <a:t>翻转课堂</a:t>
            </a:r>
            <a:r>
              <a:rPr lang="en-US" altLang="zh-CN" sz="5400" dirty="0" smtClean="0">
                <a:solidFill>
                  <a:srgbClr val="38B1BF"/>
                </a:solidFill>
                <a:latin typeface="微软雅黑" panose="020B0503020204020204" pitchFamily="34" charset="-122"/>
                <a:ea typeface="微软雅黑" panose="020B0503020204020204" pitchFamily="34" charset="-122"/>
              </a:rPr>
              <a:t>PPT</a:t>
            </a:r>
            <a:endParaRPr lang="zh-CN" altLang="en-US" sz="5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mc:Choice xmlns:p14="http://schemas.microsoft.com/office/powerpoint/2010/main" xmlns=""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2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7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14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19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24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提问</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558702" y="1269554"/>
            <a:ext cx="7272808" cy="738664"/>
          </a:xfrm>
          <a:prstGeom prst="rect">
            <a:avLst/>
          </a:prstGeom>
          <a:noFill/>
        </p:spPr>
        <p:txBody>
          <a:bodyPr wrap="square" rtlCol="0">
            <a:spAutoFit/>
          </a:bodyPr>
          <a:lstStyle/>
          <a:p>
            <a:r>
              <a:rPr lang="zh-CN" altLang="en-US" b="1" dirty="0" smtClean="0"/>
              <a:t>系统开发共有五个阶</a:t>
            </a:r>
            <a:r>
              <a:rPr lang="zh-CN" altLang="en-US" b="1" dirty="0" smtClean="0"/>
              <a:t>段，它们分别是？</a:t>
            </a:r>
            <a:endParaRPr lang="en-US" altLang="zh-CN" b="1" dirty="0" smtClean="0"/>
          </a:p>
          <a:p>
            <a:endParaRPr lang="zh-CN" altLang="en-US" dirty="0"/>
          </a:p>
        </p:txBody>
      </p:sp>
      <p:sp>
        <p:nvSpPr>
          <p:cNvPr id="9" name="TextBox 8"/>
          <p:cNvSpPr txBox="1"/>
          <p:nvPr/>
        </p:nvSpPr>
        <p:spPr>
          <a:xfrm>
            <a:off x="1702718" y="1989634"/>
            <a:ext cx="7848872" cy="283923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marL="457200" indent="-457200">
              <a:lnSpc>
                <a:spcPct val="150000"/>
              </a:lnSpc>
              <a:buFont typeface="Arial" panose="020B0604020202020204" pitchFamily="34" charset="0"/>
              <a:buChar char="•"/>
            </a:pPr>
            <a:r>
              <a:rPr lang="zh-CN" altLang="en-US" dirty="0" smtClean="0"/>
              <a:t>系</a:t>
            </a:r>
            <a:r>
              <a:rPr lang="zh-CN" altLang="en-US" dirty="0" smtClean="0"/>
              <a:t>统分析</a:t>
            </a:r>
            <a:endParaRPr lang="en-US" altLang="zh-CN" dirty="0" smtClean="0"/>
          </a:p>
          <a:p>
            <a:pPr marL="457200" indent="-457200">
              <a:lnSpc>
                <a:spcPct val="150000"/>
              </a:lnSpc>
              <a:buFont typeface="Arial" panose="020B0604020202020204" pitchFamily="34" charset="0"/>
              <a:buChar char="•"/>
            </a:pPr>
            <a:r>
              <a:rPr lang="zh-CN" altLang="en-US" dirty="0" smtClean="0"/>
              <a:t>系</a:t>
            </a:r>
            <a:r>
              <a:rPr lang="zh-CN" altLang="en-US" dirty="0" smtClean="0"/>
              <a:t>统设计</a:t>
            </a:r>
            <a:endParaRPr lang="en-US" altLang="zh-CN" dirty="0" smtClean="0"/>
          </a:p>
          <a:p>
            <a:pPr marL="457200" indent="-457200">
              <a:lnSpc>
                <a:spcPct val="150000"/>
              </a:lnSpc>
              <a:buFont typeface="Arial" panose="020B0604020202020204" pitchFamily="34" charset="0"/>
              <a:buChar char="•"/>
            </a:pPr>
            <a:r>
              <a:rPr lang="zh-CN" altLang="en-US" dirty="0" smtClean="0"/>
              <a:t>程</a:t>
            </a:r>
            <a:r>
              <a:rPr lang="zh-CN" altLang="en-US" dirty="0" smtClean="0"/>
              <a:t>序实现</a:t>
            </a:r>
            <a:endParaRPr lang="en-US" altLang="zh-CN" dirty="0" smtClean="0"/>
          </a:p>
          <a:p>
            <a:pPr marL="457200" indent="-457200">
              <a:lnSpc>
                <a:spcPct val="150000"/>
              </a:lnSpc>
              <a:buFont typeface="Arial" panose="020B0604020202020204" pitchFamily="34" charset="0"/>
              <a:buChar char="•"/>
            </a:pPr>
            <a:r>
              <a:rPr lang="zh-CN" altLang="en-US" dirty="0" smtClean="0"/>
              <a:t>测</a:t>
            </a:r>
            <a:r>
              <a:rPr lang="zh-CN" altLang="en-US" dirty="0" smtClean="0"/>
              <a:t>试阶段</a:t>
            </a:r>
            <a:endParaRPr lang="en-US" altLang="zh-CN" dirty="0" smtClean="0"/>
          </a:p>
          <a:p>
            <a:endParaRPr lang="zh-CN" altLang="en-US" dirty="0"/>
          </a:p>
        </p:txBody>
      </p:sp>
    </p:spTree>
    <p:extLst>
      <p:ext uri="{BB962C8B-B14F-4D97-AF65-F5344CB8AC3E}">
        <p14:creationId xmlns:p14="http://schemas.microsoft.com/office/powerpoint/2010/main" xmlns="" val="3098037299"/>
      </p:ext>
    </p:extLst>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198662" y="1125538"/>
            <a:ext cx="10153128" cy="4616648"/>
          </a:xfrm>
          <a:prstGeom prst="rect">
            <a:avLst/>
          </a:prstGeom>
          <a:noFill/>
        </p:spPr>
        <p:txBody>
          <a:bodyPr wrap="square" rtlCol="0">
            <a:spAutoFit/>
          </a:bodyPr>
          <a:lstStyle/>
          <a:p>
            <a:r>
              <a:rPr lang="en-US" altLang="zh-CN" dirty="0"/>
              <a:t>UML</a:t>
            </a:r>
            <a:r>
              <a:rPr lang="zh-CN" altLang="en-US" dirty="0"/>
              <a:t>语言中的视图大致分为如下</a:t>
            </a:r>
            <a:r>
              <a:rPr lang="en-US" altLang="zh-CN" dirty="0"/>
              <a:t>5</a:t>
            </a:r>
            <a:r>
              <a:rPr lang="zh-CN" altLang="en-US" dirty="0"/>
              <a:t>种：</a:t>
            </a:r>
          </a:p>
          <a:p>
            <a:endParaRPr lang="zh-CN" altLang="en-US" dirty="0"/>
          </a:p>
          <a:p>
            <a:r>
              <a:rPr lang="en-US" altLang="zh-CN" dirty="0"/>
              <a:t>1</a:t>
            </a:r>
            <a:r>
              <a:rPr lang="zh-CN" altLang="en-US" dirty="0"/>
              <a:t>、用例视图。用例视图强调从系统的外部参与者（主要是用户）的角度看到的或需要的系统功能。</a:t>
            </a:r>
          </a:p>
          <a:p>
            <a:endParaRPr lang="zh-CN" altLang="en-US" dirty="0"/>
          </a:p>
          <a:p>
            <a:r>
              <a:rPr lang="en-US" altLang="zh-CN" dirty="0"/>
              <a:t>2</a:t>
            </a:r>
            <a:r>
              <a:rPr lang="zh-CN" altLang="en-US" dirty="0"/>
              <a:t>、逻辑视图。逻辑视图从系统的静态结构和动态行为角度显示如何实现系统的功能。</a:t>
            </a:r>
          </a:p>
          <a:p>
            <a:endParaRPr lang="zh-CN" altLang="en-US" dirty="0"/>
          </a:p>
          <a:p>
            <a:r>
              <a:rPr lang="en-US" altLang="zh-CN" dirty="0"/>
              <a:t>3</a:t>
            </a:r>
            <a:r>
              <a:rPr lang="zh-CN" altLang="en-US" dirty="0"/>
              <a:t>、组件视图。组件视图显示代码组件的组织结构。</a:t>
            </a:r>
          </a:p>
          <a:p>
            <a:endParaRPr lang="zh-CN" altLang="en-US" dirty="0"/>
          </a:p>
          <a:p>
            <a:r>
              <a:rPr lang="en-US" altLang="zh-CN" dirty="0"/>
              <a:t>4</a:t>
            </a:r>
            <a:r>
              <a:rPr lang="zh-CN" altLang="en-US" dirty="0"/>
              <a:t>、并发视图。并发视图显示系统的并发性，解决在并发系统中存在的通信和同步问题。</a:t>
            </a:r>
          </a:p>
          <a:p>
            <a:endParaRPr lang="zh-CN" altLang="en-US" dirty="0"/>
          </a:p>
          <a:p>
            <a:r>
              <a:rPr lang="en-US" altLang="zh-CN" dirty="0"/>
              <a:t>5</a:t>
            </a:r>
            <a:r>
              <a:rPr lang="zh-CN" altLang="en-US" dirty="0"/>
              <a:t>、配置视图。配置视图显示系统的具体部署。部署是指将系统配置到由计算机和设备组成的物理结构上。</a:t>
            </a:r>
          </a:p>
        </p:txBody>
      </p:sp>
    </p:spTree>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用例视图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7626"/>
            <a:ext cx="9505056" cy="3430234"/>
          </a:xfrm>
          <a:prstGeom prst="rect">
            <a:avLst/>
          </a:prstGeom>
          <a:noFill/>
        </p:spPr>
        <p:txBody>
          <a:bodyPr wrap="square" rtlCol="0">
            <a:spAutoFit/>
          </a:bodyPr>
          <a:lstStyle/>
          <a:p>
            <a:pPr indent="457200">
              <a:lnSpc>
                <a:spcPct val="150000"/>
              </a:lnSpc>
            </a:pPr>
            <a:r>
              <a:rPr lang="en-US" altLang="zh-CN" dirty="0"/>
              <a:t>UML</a:t>
            </a:r>
            <a:r>
              <a:rPr lang="zh-CN" altLang="en-US" dirty="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一个用例就是对系统的一个用法的通用描述。用例模型的用途就是列出系统中的用例和参与者，并显示哪个参与者参与了哪个用例的执行。用例视图是其他视图的核心，它的内容直接驱动其他视图的开发。</a:t>
            </a:r>
          </a:p>
        </p:txBody>
      </p:sp>
    </p:spTree>
    <p:extLst>
      <p:ext uri="{BB962C8B-B14F-4D97-AF65-F5344CB8AC3E}">
        <p14:creationId xmlns:p14="http://schemas.microsoft.com/office/powerpoint/2010/main" xmlns="" val="3098037299"/>
      </p:ext>
    </p:extLst>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逻辑视图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9289032" cy="2460738"/>
          </a:xfrm>
          <a:prstGeom prst="rect">
            <a:avLst/>
          </a:prstGeom>
          <a:noFill/>
        </p:spPr>
        <p:txBody>
          <a:bodyPr wrap="square" rtlCol="0">
            <a:spAutoFit/>
          </a:bodyPr>
          <a:lstStyle/>
          <a:p>
            <a:pPr indent="457200">
              <a:lnSpc>
                <a:spcPct val="150000"/>
              </a:lnSpc>
            </a:pPr>
            <a:r>
              <a:rPr lang="zh-CN" altLang="en-US" dirty="0"/>
              <a:t>逻辑视图描述用例视图中提出的系统功能的实现。与用例视图相比，逻辑视图主要关注系统内部，它既描述系统的静态结构（类、对象以及他们之间的关系），也描述系统内部的动态协作关系。系统的静态结构在类图和对象图中进行描述，而动态模型则在状态图、时序图、协作图以及活动图中进行描述。逻辑视图的使用者主要是设计人员和开发人员。</a:t>
            </a:r>
          </a:p>
        </p:txBody>
      </p:sp>
    </p:spTree>
    <p:extLst>
      <p:ext uri="{BB962C8B-B14F-4D97-AF65-F5344CB8AC3E}">
        <p14:creationId xmlns:p14="http://schemas.microsoft.com/office/powerpoint/2010/main" xmlns="" val="3098037299"/>
      </p:ext>
    </p:extLst>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并发视图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7920880" cy="2460738"/>
          </a:xfrm>
          <a:prstGeom prst="rect">
            <a:avLst/>
          </a:prstGeom>
          <a:noFill/>
        </p:spPr>
        <p:txBody>
          <a:bodyPr wrap="square" rtlCol="0">
            <a:spAutoFit/>
          </a:bodyPr>
          <a:lstStyle/>
          <a:p>
            <a:pPr indent="457200">
              <a:lnSpc>
                <a:spcPct val="150000"/>
              </a:lnSpc>
            </a:pPr>
            <a:r>
              <a:rPr lang="en-US" altLang="zh-CN" dirty="0"/>
              <a:t>UML</a:t>
            </a:r>
            <a:r>
              <a:rPr lang="zh-CN" altLang="en-US" dirty="0"/>
              <a:t>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状态图、协作图、以及活动图组成。</a:t>
            </a:r>
          </a:p>
        </p:txBody>
      </p:sp>
    </p:spTree>
    <p:extLst>
      <p:ext uri="{BB962C8B-B14F-4D97-AF65-F5344CB8AC3E}">
        <p14:creationId xmlns:p14="http://schemas.microsoft.com/office/powerpoint/2010/main" xmlns="" val="3098037299"/>
      </p:ext>
    </p:extLst>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组件视图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8800"/>
            <a:ext cx="9793088" cy="2354491"/>
          </a:xfrm>
          <a:prstGeom prst="rect">
            <a:avLst/>
          </a:prstGeom>
          <a:noFill/>
        </p:spPr>
        <p:txBody>
          <a:bodyPr wrap="square" rtlCol="0">
            <a:spAutoFit/>
          </a:bodyPr>
          <a:lstStyle/>
          <a:p>
            <a:pPr indent="457200">
              <a:lnSpc>
                <a:spcPct val="150000"/>
              </a:lnSpc>
            </a:pPr>
            <a:r>
              <a:rPr lang="zh-CN" altLang="en-US" dirty="0"/>
              <a:t>组件是不同类型的代码模块，它是构造应用的软件单元。组件视图描述系统的实现模块以及它们之间的依赖关系。组件视图中也可以添加组件的其他附加信息，例如资源分配或者其他管理信息。组件视图主要由组件图构成，它的使用者主要是开发人员。</a:t>
            </a:r>
          </a:p>
          <a:p>
            <a:endParaRPr lang="zh-CN" altLang="en-US" dirty="0"/>
          </a:p>
        </p:txBody>
      </p:sp>
    </p:spTree>
    <p:extLst>
      <p:ext uri="{BB962C8B-B14F-4D97-AF65-F5344CB8AC3E}">
        <p14:creationId xmlns:p14="http://schemas.microsoft.com/office/powerpoint/2010/main" xmlns="" val="3098037299"/>
      </p:ext>
    </p:extLst>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配置视图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9073008" cy="1491242"/>
          </a:xfrm>
          <a:prstGeom prst="rect">
            <a:avLst/>
          </a:prstGeom>
          <a:noFill/>
        </p:spPr>
        <p:txBody>
          <a:bodyPr wrap="square" rtlCol="0">
            <a:spAutoFit/>
          </a:bodyPr>
          <a:lstStyle/>
          <a:p>
            <a:pPr indent="457200">
              <a:lnSpc>
                <a:spcPct val="150000"/>
              </a:lnSpc>
            </a:pPr>
            <a:r>
              <a:rPr lang="zh-CN" altLang="en-US" dirty="0"/>
              <a:t>配置视图显示系统的物理部署，它描述位于节点上的运行实例的部署情况。配置视图主要由配置图表示，它的使用者是开发人员、系统集成人员和测试人员。配置视图还允许评估分配结果和资源分配。</a:t>
            </a:r>
          </a:p>
        </p:txBody>
      </p:sp>
    </p:spTree>
    <p:extLst>
      <p:ext uri="{BB962C8B-B14F-4D97-AF65-F5344CB8AC3E}">
        <p14:creationId xmlns:p14="http://schemas.microsoft.com/office/powerpoint/2010/main" xmlns="" val="3098037299"/>
      </p:ext>
    </p:extLst>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xmlns="" val="3098037299"/>
      </p:ext>
    </p:extLst>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在软件开发各个阶段的应用</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126654" y="981522"/>
            <a:ext cx="9577064" cy="5632311"/>
          </a:xfrm>
          <a:prstGeom prst="rect">
            <a:avLst/>
          </a:prstGeom>
          <a:noFill/>
        </p:spPr>
        <p:txBody>
          <a:bodyPr wrap="square" rtlCol="0">
            <a:spAutoFit/>
          </a:bodyPr>
          <a:lstStyle/>
          <a:p>
            <a:pPr indent="457200"/>
            <a:r>
              <a:rPr lang="zh-CN" altLang="en-US" sz="2000" dirty="0" smtClean="0">
                <a:latin typeface="+mn-ea"/>
              </a:rPr>
              <a:t>经典的软件工程思想将软件开发分成</a:t>
            </a:r>
            <a:r>
              <a:rPr lang="en-US" altLang="zh-CN" sz="2000" dirty="0" smtClean="0">
                <a:latin typeface="+mn-ea"/>
              </a:rPr>
              <a:t>5</a:t>
            </a:r>
            <a:r>
              <a:rPr lang="zh-CN" altLang="en-US" sz="2000" dirty="0" smtClean="0">
                <a:latin typeface="+mn-ea"/>
              </a:rPr>
              <a:t>个阶段</a:t>
            </a:r>
            <a:r>
              <a:rPr lang="en-US" altLang="zh-CN" sz="2000" dirty="0" smtClean="0">
                <a:latin typeface="+mn-ea"/>
              </a:rPr>
              <a:t>:</a:t>
            </a:r>
            <a:r>
              <a:rPr lang="zh-CN" altLang="en-US" sz="2000" dirty="0" smtClean="0">
                <a:latin typeface="+mn-ea"/>
              </a:rPr>
              <a:t>可行性分析与项目开发计划、需求分析（系统分析）、系统设计、系统实现、测试、维护六个阶段。其中</a:t>
            </a:r>
            <a:r>
              <a:rPr lang="en-US" altLang="zh-CN" sz="2000" dirty="0" smtClean="0">
                <a:latin typeface="+mn-ea"/>
              </a:rPr>
              <a:t>UML</a:t>
            </a:r>
            <a:r>
              <a:rPr lang="zh-CN" altLang="en-US" sz="2000" dirty="0" smtClean="0">
                <a:latin typeface="+mn-ea"/>
              </a:rPr>
              <a:t>在各个阶段都有不同的应用，除了学习每种图的具体画法，还要注意学习</a:t>
            </a:r>
            <a:r>
              <a:rPr lang="en-US" altLang="zh-CN" sz="2000" dirty="0" smtClean="0">
                <a:latin typeface="+mn-ea"/>
              </a:rPr>
              <a:t>UML</a:t>
            </a:r>
            <a:r>
              <a:rPr lang="zh-CN" altLang="en-US" sz="2000" dirty="0" smtClean="0">
                <a:latin typeface="+mn-ea"/>
              </a:rPr>
              <a:t>图在软件开发过程中每个阶段的应用</a:t>
            </a:r>
            <a:r>
              <a:rPr lang="zh-CN" altLang="en-US" sz="2000" dirty="0" smtClean="0">
                <a:latin typeface="+mn-ea"/>
              </a:rPr>
              <a:t>。</a:t>
            </a:r>
            <a:endParaRPr lang="zh-CN" altLang="en-US" sz="2000" dirty="0" smtClean="0">
              <a:latin typeface="+mn-ea"/>
            </a:endParaRPr>
          </a:p>
          <a:p>
            <a:pPr indent="457200"/>
            <a:r>
              <a:rPr lang="zh-CN" altLang="en-US" sz="2000" dirty="0" smtClean="0">
                <a:latin typeface="+mn-ea"/>
              </a:rPr>
              <a:t>需</a:t>
            </a:r>
            <a:r>
              <a:rPr lang="zh-CN" altLang="en-US" sz="2000" dirty="0" smtClean="0">
                <a:latin typeface="+mn-ea"/>
              </a:rPr>
              <a:t>求</a:t>
            </a:r>
            <a:endParaRPr lang="zh-CN" altLang="en-US" sz="2000" dirty="0" smtClean="0">
              <a:latin typeface="+mn-ea"/>
            </a:endParaRP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采用用例图描述需</a:t>
            </a:r>
            <a:r>
              <a:rPr lang="zh-CN" altLang="en-US" sz="2000" dirty="0" smtClean="0">
                <a:latin typeface="+mn-ea"/>
              </a:rPr>
              <a:t>求。</a:t>
            </a:r>
          </a:p>
          <a:p>
            <a:pPr indent="457200"/>
            <a:r>
              <a:rPr lang="zh-CN" altLang="en-US" sz="2000" dirty="0" smtClean="0">
                <a:latin typeface="+mn-ea"/>
              </a:rPr>
              <a:t>分析</a:t>
            </a:r>
            <a:endParaRPr lang="zh-CN" altLang="en-US" sz="2000" dirty="0" smtClean="0">
              <a:latin typeface="+mn-ea"/>
            </a:endParaRP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采用类图描述静态结</a:t>
            </a:r>
            <a:r>
              <a:rPr lang="zh-CN" altLang="en-US" sz="2000" dirty="0" smtClean="0">
                <a:latin typeface="+mn-ea"/>
              </a:rPr>
              <a:t>构</a:t>
            </a:r>
            <a:endParaRPr lang="zh-CN" altLang="en-US" sz="2000" dirty="0" smtClean="0">
              <a:latin typeface="+mn-ea"/>
            </a:endParaRP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采用顺序图、合作图、活动图、状态图描 述动态行</a:t>
            </a:r>
            <a:r>
              <a:rPr lang="zh-CN" altLang="en-US" sz="2000" dirty="0" smtClean="0">
                <a:latin typeface="+mn-ea"/>
              </a:rPr>
              <a:t>为</a:t>
            </a:r>
            <a:endParaRPr lang="zh-CN" altLang="en-US" sz="2000" dirty="0" smtClean="0">
              <a:latin typeface="+mn-ea"/>
            </a:endParaRPr>
          </a:p>
          <a:p>
            <a:pPr indent="457200"/>
            <a:r>
              <a:rPr lang="zh-CN" altLang="en-US" sz="2000" dirty="0" smtClean="0">
                <a:latin typeface="+mn-ea"/>
              </a:rPr>
              <a:t>设</a:t>
            </a:r>
            <a:r>
              <a:rPr lang="zh-CN" altLang="en-US" sz="2000" dirty="0" smtClean="0">
                <a:latin typeface="+mn-ea"/>
              </a:rPr>
              <a:t>计</a:t>
            </a:r>
            <a:endParaRPr lang="zh-CN" altLang="en-US" sz="2000" dirty="0" smtClean="0">
              <a:latin typeface="+mn-ea"/>
            </a:endParaRP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采用类图、包，对类的接口进行设</a:t>
            </a:r>
            <a:r>
              <a:rPr lang="zh-CN" altLang="en-US" sz="2000" dirty="0" smtClean="0">
                <a:latin typeface="+mn-ea"/>
              </a:rPr>
              <a:t>计</a:t>
            </a:r>
            <a:endParaRPr lang="zh-CN" altLang="en-US" sz="2000" dirty="0" smtClean="0">
              <a:latin typeface="+mn-ea"/>
            </a:endParaRPr>
          </a:p>
          <a:p>
            <a:pPr indent="457200"/>
            <a:r>
              <a:rPr lang="zh-CN" altLang="en-US" sz="2000" dirty="0" smtClean="0">
                <a:latin typeface="+mn-ea"/>
              </a:rPr>
              <a:t>实</a:t>
            </a:r>
            <a:r>
              <a:rPr lang="zh-CN" altLang="en-US" sz="2000" dirty="0" smtClean="0">
                <a:latin typeface="+mn-ea"/>
              </a:rPr>
              <a:t>现</a:t>
            </a:r>
            <a:endParaRPr lang="zh-CN" altLang="en-US" sz="2000" dirty="0" smtClean="0">
              <a:latin typeface="+mn-ea"/>
            </a:endParaRP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将类用某现象对象语言实</a:t>
            </a:r>
            <a:r>
              <a:rPr lang="zh-CN" altLang="en-US" sz="2000" dirty="0" smtClean="0">
                <a:latin typeface="+mn-ea"/>
              </a:rPr>
              <a:t>现</a:t>
            </a:r>
            <a:endParaRPr lang="zh-CN" altLang="en-US" sz="2000" dirty="0" smtClean="0">
              <a:latin typeface="+mn-ea"/>
            </a:endParaRPr>
          </a:p>
          <a:p>
            <a:pPr indent="457200"/>
            <a:r>
              <a:rPr lang="zh-CN" altLang="en-US" sz="2000" dirty="0" smtClean="0">
                <a:latin typeface="+mn-ea"/>
              </a:rPr>
              <a:t>继承与交</a:t>
            </a:r>
            <a:r>
              <a:rPr lang="zh-CN" altLang="en-US" sz="2000" dirty="0" smtClean="0">
                <a:latin typeface="+mn-ea"/>
              </a:rPr>
              <a:t>付</a:t>
            </a:r>
            <a:endParaRPr lang="zh-CN" altLang="en-US" sz="2000" dirty="0" smtClean="0">
              <a:latin typeface="+mn-ea"/>
            </a:endParaRPr>
          </a:p>
          <a:p>
            <a:pPr indent="457200"/>
            <a:r>
              <a:rPr lang="zh-CN" altLang="en-US" sz="2000" dirty="0" smtClean="0">
                <a:latin typeface="+mn-ea"/>
              </a:rPr>
              <a:t>   </a:t>
            </a:r>
            <a:r>
              <a:rPr lang="en-US" altLang="zh-CN" sz="2000" dirty="0" smtClean="0">
                <a:latin typeface="+mn-ea"/>
              </a:rPr>
              <a:t>--</a:t>
            </a:r>
            <a:r>
              <a:rPr lang="zh-CN" altLang="en-US" sz="2000" dirty="0" smtClean="0">
                <a:latin typeface="+mn-ea"/>
              </a:rPr>
              <a:t>构件图、包、部署</a:t>
            </a:r>
            <a:r>
              <a:rPr lang="zh-CN" altLang="en-US" sz="2000" dirty="0" smtClean="0">
                <a:latin typeface="+mn-ea"/>
              </a:rPr>
              <a:t>图</a:t>
            </a:r>
            <a:endParaRPr lang="zh-CN" altLang="en-US" sz="2000" dirty="0" smtClean="0">
              <a:latin typeface="+mn-ea"/>
            </a:endParaRP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单元测试</a:t>
            </a:r>
            <a:r>
              <a:rPr lang="en-US" altLang="zh-CN" sz="2000" dirty="0" smtClean="0">
                <a:latin typeface="+mn-ea"/>
              </a:rPr>
              <a:t>——</a:t>
            </a:r>
            <a:r>
              <a:rPr lang="zh-CN" altLang="en-US" sz="2000" dirty="0" smtClean="0">
                <a:latin typeface="+mn-ea"/>
              </a:rPr>
              <a:t>类图和类的说明</a:t>
            </a:r>
            <a:r>
              <a:rPr lang="zh-CN" altLang="en-US" sz="2000" dirty="0" smtClean="0">
                <a:latin typeface="+mn-ea"/>
              </a:rPr>
              <a:t>书</a:t>
            </a:r>
            <a:endParaRPr lang="zh-CN" altLang="en-US" sz="2000" dirty="0" smtClean="0">
              <a:latin typeface="+mn-ea"/>
            </a:endParaRPr>
          </a:p>
          <a:p>
            <a:r>
              <a:rPr lang="zh-CN" altLang="en-US" sz="2000" dirty="0" smtClean="0">
                <a:latin typeface="+mn-ea"/>
              </a:rPr>
              <a:t>   </a:t>
            </a:r>
            <a:r>
              <a:rPr lang="zh-CN" altLang="en-US" sz="2000" dirty="0" smtClean="0">
                <a:latin typeface="+mn-ea"/>
              </a:rPr>
              <a:t>    </a:t>
            </a:r>
            <a:r>
              <a:rPr lang="en-US" altLang="zh-CN" sz="2000" dirty="0" smtClean="0">
                <a:latin typeface="+mn-ea"/>
              </a:rPr>
              <a:t>--</a:t>
            </a:r>
            <a:r>
              <a:rPr lang="zh-CN" altLang="en-US" sz="2000" dirty="0" smtClean="0">
                <a:latin typeface="+mn-ea"/>
              </a:rPr>
              <a:t>继承测试</a:t>
            </a:r>
            <a:r>
              <a:rPr lang="en-US" altLang="zh-CN" sz="2000" dirty="0" smtClean="0">
                <a:latin typeface="+mn-ea"/>
              </a:rPr>
              <a:t>——</a:t>
            </a:r>
            <a:r>
              <a:rPr lang="zh-CN" altLang="en-US" sz="2000" dirty="0" smtClean="0">
                <a:latin typeface="+mn-ea"/>
              </a:rPr>
              <a:t>类图、包、构件图、合作</a:t>
            </a:r>
            <a:r>
              <a:rPr lang="zh-CN" altLang="en-US" sz="2000" dirty="0" smtClean="0">
                <a:latin typeface="+mn-ea"/>
              </a:rPr>
              <a:t>图</a:t>
            </a:r>
            <a:endParaRPr lang="zh-CN" altLang="en-US" sz="2000" dirty="0" smtClean="0">
              <a:latin typeface="+mn-ea"/>
            </a:endParaRPr>
          </a:p>
          <a:p>
            <a:r>
              <a:rPr lang="zh-CN" altLang="en-US" sz="2000" dirty="0" smtClean="0">
                <a:latin typeface="+mn-ea"/>
              </a:rPr>
              <a:t>   </a:t>
            </a:r>
            <a:r>
              <a:rPr lang="en-US" altLang="zh-CN" sz="2000" dirty="0" smtClean="0">
                <a:latin typeface="+mn-ea"/>
              </a:rPr>
              <a:t> </a:t>
            </a:r>
            <a:r>
              <a:rPr lang="en-US" altLang="zh-CN" sz="2000" dirty="0" smtClean="0">
                <a:latin typeface="+mn-ea"/>
              </a:rPr>
              <a:t>   --</a:t>
            </a:r>
            <a:r>
              <a:rPr lang="zh-CN" altLang="en-US" sz="2000" dirty="0" smtClean="0">
                <a:latin typeface="+mn-ea"/>
              </a:rPr>
              <a:t>系统测试</a:t>
            </a:r>
            <a:r>
              <a:rPr lang="en-US" altLang="zh-CN" sz="2000" dirty="0" smtClean="0">
                <a:latin typeface="+mn-ea"/>
              </a:rPr>
              <a:t>——</a:t>
            </a:r>
            <a:r>
              <a:rPr lang="zh-CN" altLang="en-US" sz="2000" dirty="0" smtClean="0">
                <a:latin typeface="+mn-ea"/>
              </a:rPr>
              <a:t>例图 </a:t>
            </a:r>
            <a:endParaRPr lang="zh-CN" altLang="en-US" sz="2000" dirty="0">
              <a:latin typeface="+mn-ea"/>
            </a:endParaRPr>
          </a:p>
        </p:txBody>
      </p:sp>
    </p:spTree>
    <p:extLst>
      <p:ext uri="{BB962C8B-B14F-4D97-AF65-F5344CB8AC3E}">
        <p14:creationId xmlns:p14="http://schemas.microsoft.com/office/powerpoint/2010/main" xmlns="" val="3098037299"/>
      </p:ext>
    </p:extLst>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1474</Words>
  <Application>Microsoft Office PowerPoint</Application>
  <PresentationFormat>自定义</PresentationFormat>
  <Paragraphs>70</Paragraphs>
  <Slides>10</Slides>
  <Notes>1</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dreamsummit</cp:lastModifiedBy>
  <cp:revision>241</cp:revision>
  <dcterms:created xsi:type="dcterms:W3CDTF">2015-04-23T03:04:00Z</dcterms:created>
  <dcterms:modified xsi:type="dcterms:W3CDTF">2018-10-14T12:35:37Z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