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70" r:id="rId3"/>
    <p:sldId id="492" r:id="rId5"/>
    <p:sldId id="439" r:id="rId6"/>
    <p:sldId id="471" r:id="rId7"/>
    <p:sldId id="450" r:id="rId8"/>
    <p:sldId id="470" r:id="rId9"/>
    <p:sldId id="533" r:id="rId10"/>
    <p:sldId id="534" r:id="rId11"/>
    <p:sldId id="437" r:id="rId12"/>
    <p:sldId id="456" r:id="rId13"/>
    <p:sldId id="535" r:id="rId14"/>
    <p:sldId id="480" r:id="rId15"/>
    <p:sldId id="472" r:id="rId16"/>
    <p:sldId id="536" r:id="rId17"/>
    <p:sldId id="537" r:id="rId18"/>
    <p:sldId id="538" r:id="rId19"/>
    <p:sldId id="539" r:id="rId20"/>
    <p:sldId id="540" r:id="rId21"/>
    <p:sldId id="532" r:id="rId22"/>
    <p:sldId id="436" r:id="rId23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62"/>
      </p:cViewPr>
      <p:guideLst>
        <p:guide orient="horz" pos="2160"/>
        <p:guide orient="horz" pos="3901"/>
        <p:guide pos="3839"/>
        <p:guide pos="7208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639273" y="2519960"/>
            <a:ext cx="7416420" cy="175431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建模工具简述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——RSA</a:t>
            </a:r>
            <a:endParaRPr lang="zh-CN" altLang="en-US" sz="5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80232" y="827638"/>
          <a:ext cx="10055534" cy="584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9588"/>
                <a:gridCol w="7315946"/>
              </a:tblGrid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>
                          <a:effectLst/>
                        </a:rPr>
                        <a:t>名称</a:t>
                      </a:r>
                      <a:endParaRPr lang="zh-CN" sz="100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000" dirty="0">
                          <a:effectLst/>
                        </a:rPr>
                        <a:t>用途</a:t>
                      </a:r>
                      <a:endParaRPr lang="zh-CN" sz="1000" dirty="0">
                        <a:effectLst/>
                        <a:latin typeface="Calibri" panose="020F0502020204030204"/>
                        <a:ea typeface="黑体" panose="02010609060101010101" charset="-122"/>
                        <a:cs typeface="Times New Roman" panose="02020603050405020304"/>
                      </a:endParaRPr>
                    </a:p>
                  </a:txBody>
                  <a:tcPr marL="72920" marR="72920" marT="0" marB="0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类图</a:t>
                      </a:r>
                      <a:r>
                        <a:rPr lang="en-US" sz="1600" kern="100" dirty="0">
                          <a:effectLst/>
                        </a:rPr>
                        <a:t>(Class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类图是使用得最为广泛的</a:t>
                      </a:r>
                      <a:r>
                        <a:rPr lang="en-US" sz="1600" kern="100">
                          <a:effectLst/>
                        </a:rPr>
                        <a:t>UML</a:t>
                      </a:r>
                      <a:r>
                        <a:rPr lang="zh-CN" sz="1600" kern="100">
                          <a:effectLst/>
                        </a:rPr>
                        <a:t>图之一。它使用类和接口来描述组成系统的实体以及它们之间的静态关系。利用类图可以生成源代码作为搭建系统的框架。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组件图</a:t>
                      </a:r>
                      <a:r>
                        <a:rPr lang="en-US" sz="1600" kern="100" dirty="0">
                          <a:effectLst/>
                        </a:rPr>
                        <a:t>(Component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组件图描述了系统实现的组成和相互依赖。它能够将小的事物（例如类）组装成更大的、可以部署的部件。组件图的详细程度取决于你想展现什么。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111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组合结构图</a:t>
                      </a:r>
                      <a:r>
                        <a:rPr lang="en-US" sz="1600" kern="100">
                          <a:effectLst/>
                        </a:rPr>
                        <a:t>(Composite Structure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组合结构图是</a:t>
                      </a:r>
                      <a:r>
                        <a:rPr lang="en-US" sz="1600" kern="100" dirty="0">
                          <a:effectLst/>
                        </a:rPr>
                        <a:t>UML2.0</a:t>
                      </a:r>
                      <a:r>
                        <a:rPr lang="zh-CN" sz="1600" kern="100" dirty="0">
                          <a:effectLst/>
                        </a:rPr>
                        <a:t>中新出现的图。随着系统变得越来越复杂，事物之间的关系也变得复杂了。从概念上讲，组合结构图将类图和组件图连接了起来。它并不强调类的详细设计和系统如何实现。它描述了系统中的事物如何联合起来实现某一个复杂的模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部署图</a:t>
                      </a:r>
                      <a:r>
                        <a:rPr lang="en-US" sz="1600" kern="100">
                          <a:effectLst/>
                        </a:rPr>
                        <a:t>(Deployment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部署图描述了你的系统是如何实际运行的，同时还描述了系统是如何应用到硬件上的。一般情况下，使用部署图说明组件是如何在运行时进行配置的。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对象图</a:t>
                      </a:r>
                      <a:r>
                        <a:rPr lang="en-US" sz="1600" kern="100">
                          <a:effectLst/>
                        </a:rPr>
                        <a:t>(Object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对象图使用了和类图一样的语法，同时还展示了在一个特定的时间类的实例。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2782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活动图</a:t>
                      </a:r>
                      <a:r>
                        <a:rPr lang="en-US" sz="1600" kern="100">
                          <a:effectLst/>
                        </a:rPr>
                        <a:t>(Activity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活动图记录了从一个行为或活动到下一个的转化。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通信图</a:t>
                      </a:r>
                      <a:r>
                        <a:rPr lang="en-US" sz="1600" kern="100">
                          <a:effectLst/>
                        </a:rPr>
                        <a:t>(Communication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通信图是一种交互图，它关注的是一个行为中涉及到的事物以及它们之间反复传递的消息。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序列图</a:t>
                      </a:r>
                      <a:r>
                        <a:rPr lang="en-US" sz="1600" kern="100">
                          <a:effectLst/>
                        </a:rPr>
                        <a:t>(Sequence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序列图是一种交互图。它关注的是在执行的时候，在事物之间传递的消息的类型和顺序。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>
                          <a:effectLst/>
                        </a:rPr>
                        <a:t>状态机图</a:t>
                      </a:r>
                      <a:r>
                        <a:rPr lang="en-US" sz="1600" kern="100">
                          <a:effectLst/>
                        </a:rPr>
                        <a:t>(State Machine Diagram)</a:t>
                      </a:r>
                      <a:endParaRPr lang="zh-CN" sz="16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状态机图描述的是事物内部状态的转化。这个事物可能是一个单独的类，也可以是整个系统。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  <a:tr h="5564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</a:t>
                      </a:r>
                      <a:r>
                        <a:rPr lang="en-US" sz="1600" kern="100" dirty="0">
                          <a:effectLst/>
                        </a:rPr>
                        <a:t>(Use Case Diagram)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9578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用例图描述了系统的功能性需求。</a:t>
                      </a:r>
                      <a:endParaRPr lang="zh-CN" sz="16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2920" marR="7292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建模工具中图的介绍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053530"/>
            <a:ext cx="8715435" cy="547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334566" y="1197546"/>
            <a:ext cx="2376264" cy="415498"/>
            <a:chOff x="334566" y="1557586"/>
            <a:chExt cx="2376264" cy="415498"/>
          </a:xfrm>
        </p:grpSpPr>
        <p:sp>
          <p:nvSpPr>
            <p:cNvPr id="7" name="文本框 6"/>
            <p:cNvSpPr txBox="1"/>
            <p:nvPr/>
          </p:nvSpPr>
          <p:spPr>
            <a:xfrm>
              <a:off x="406574" y="1557586"/>
              <a:ext cx="22197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RSA</a:t>
              </a:r>
              <a:r>
                <a:rPr lang="zh-CN" altLang="en-US" dirty="0" smtClean="0"/>
                <a:t>中的模型元素</a:t>
              </a:r>
              <a:endParaRPr lang="zh-CN" altLang="en-US" dirty="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334566" y="1973084"/>
              <a:ext cx="2376264" cy="0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初步使用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0" name="圆角矩形 9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4" name="圆角矩形 1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创建图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18" name="圆角矩形 1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正向生成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  <p:bldP spid="12" grpId="0" bldLvl="0" animBg="1"/>
      <p:bldP spid="12" grpId="1" bldLvl="0" animBg="1"/>
      <p:bldP spid="12" grpId="2" bldLvl="0" animBg="1"/>
      <p:bldP spid="16" grpId="0" bldLvl="0" animBg="1"/>
      <p:bldP spid="16" grpId="1" bldLvl="0" animBg="1"/>
      <p:bldP spid="16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4.1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13302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70" y="1269554"/>
            <a:ext cx="9721080" cy="518729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66" y="2061642"/>
            <a:ext cx="3993226" cy="3802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34" y="909514"/>
            <a:ext cx="4503810" cy="563166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30" y="788874"/>
            <a:ext cx="4541914" cy="56697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955" y="374406"/>
            <a:ext cx="7247248" cy="64851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630" y="1101168"/>
            <a:ext cx="10228612" cy="54581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30" y="1096858"/>
            <a:ext cx="10178527" cy="543139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46" y="981522"/>
            <a:ext cx="10267303" cy="5472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955946"/>
            <a:ext cx="10243982" cy="542617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向生成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638" y="909514"/>
            <a:ext cx="10465171" cy="55843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974" y="889101"/>
            <a:ext cx="3589664" cy="56251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22" y="811329"/>
            <a:ext cx="6840760" cy="57807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73" y="807973"/>
            <a:ext cx="4816257" cy="57840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655" y="909514"/>
            <a:ext cx="10225136" cy="55940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67" y="926328"/>
            <a:ext cx="10249146" cy="5406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66728" y="20616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97513" y="2071629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提问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166728" y="3029769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97513" y="3039756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参考文献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166728" y="400788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97513" y="4017870"/>
            <a:ext cx="3744416" cy="627256"/>
            <a:chOff x="6315199" y="2492728"/>
            <a:chExt cx="3744416" cy="511504"/>
          </a:xfrm>
        </p:grpSpPr>
        <p:sp>
          <p:nvSpPr>
            <p:cNvPr id="25" name="圆角矩形 2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绩效考评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846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2.82111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9353E-6 3.2284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5.1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34766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32810" y="162959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463595" y="1639581"/>
            <a:ext cx="3744416" cy="627256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什么特点？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>
            <a:off x="1332810" y="2597721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63595" y="2607708"/>
            <a:ext cx="3744416" cy="627256"/>
            <a:chOff x="6315199" y="2492728"/>
            <a:chExt cx="3744416" cy="511504"/>
          </a:xfrm>
        </p:grpSpPr>
        <p:sp>
          <p:nvSpPr>
            <p:cNvPr id="29" name="圆角矩形 2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现有建模工具的特点？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1332810" y="357583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63595" y="3585822"/>
            <a:ext cx="3744416" cy="627256"/>
            <a:chOff x="6315199" y="2492728"/>
            <a:chExt cx="374441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如何创建一个图？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23791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2.64059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3.98359E-6 1.62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20" grpId="2" bldLvl="0" animBg="1"/>
      <p:bldP spid="27" grpId="0" bldLvl="0" animBg="1"/>
      <p:bldP spid="27" grpId="1" bldLvl="0" animBg="1"/>
      <p:bldP spid="27" grpId="2" bldLvl="0" animBg="1"/>
      <p:bldP spid="31" grpId="0" bldLvl="0" animBg="1"/>
      <p:bldP spid="31" grpId="1" bldLvl="0" animBg="1"/>
      <p:bldP spid="31" grpId="2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77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7026"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UML 2.0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基础与</a:t>
                      </a:r>
                      <a:r>
                        <a:rPr lang="en-US" altLang="zh-CN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建模实例教程</a:t>
                      </a:r>
                      <a:endParaRPr lang="zh-CN" alt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8839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曹衍龙    汪杰  编著 </a:t>
                      </a:r>
                      <a:endParaRPr lang="en-US" altLang="zh-CN" sz="2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883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19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项目总体计划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甘特图，项目总体计划</a:t>
                      </a:r>
                      <a:r>
                        <a:rPr lang="en-US" altLang="zh-CN" sz="2100" b="0" dirty="0" smtClean="0">
                          <a:solidFill>
                            <a:schemeClr val="tx1"/>
                          </a:solidFill>
                        </a:rPr>
                        <a:t>WBS</a:t>
                      </a:r>
                      <a:r>
                        <a:rPr lang="zh-CN" altLang="en-US" sz="21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项目章程模板寻找与制作，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项目总体计划文档制作，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建模工具学习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9.5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建模工具学习，制作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，落实小组开发环境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087094" y="1773610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140084" y="2205658"/>
            <a:ext cx="3282962" cy="1108022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——RSA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17879" y="1783597"/>
            <a:ext cx="3744416" cy="627256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</a:t>
              </a: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989520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5079549" y="262261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10334" y="2632599"/>
            <a:ext cx="3751961" cy="627256"/>
            <a:chOff x="6315199" y="2492728"/>
            <a:chExt cx="3751961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19002" y="2574972"/>
              <a:ext cx="344815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和其他建模工具的比较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5087094" y="346535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217879" y="3475343"/>
            <a:ext cx="3744416" cy="627256"/>
            <a:chOff x="6315199" y="2492728"/>
            <a:chExt cx="3744416" cy="511504"/>
          </a:xfrm>
        </p:grpSpPr>
        <p:sp>
          <p:nvSpPr>
            <p:cNvPr id="67" name="圆角矩形 6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19002" y="2574972"/>
              <a:ext cx="2952328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建模工具中图的介绍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5087094" y="43243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217879" y="4334332"/>
            <a:ext cx="3744416" cy="627256"/>
            <a:chOff x="6315199" y="2492728"/>
            <a:chExt cx="3744416" cy="511504"/>
          </a:xfrm>
        </p:grpSpPr>
        <p:sp>
          <p:nvSpPr>
            <p:cNvPr id="71" name="圆角矩形 7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初步使用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5079549" y="5158484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210334" y="5168471"/>
            <a:ext cx="3744416" cy="627256"/>
            <a:chOff x="6315199" y="2492728"/>
            <a:chExt cx="3744416" cy="511504"/>
          </a:xfrm>
        </p:grpSpPr>
        <p:sp>
          <p:nvSpPr>
            <p:cNvPr id="75" name="圆角矩形 7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endParaRPr lang="en-US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3.72599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2.29978E-6 -2.05971E-7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19 L 1.17333E-6 1.57371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1.17333E-6 -9.25712E-7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8 0.0412 L 2.29978E-6 -2.00648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39" grpId="0" bldLvl="0" animBg="1"/>
      <p:bldP spid="39" grpId="1" bldLvl="0" animBg="1"/>
      <p:bldP spid="39" grpId="2" bldLvl="0" animBg="1"/>
      <p:bldP spid="63" grpId="0" bldLvl="0" animBg="1"/>
      <p:bldP spid="63" grpId="1" bldLvl="0" animBg="1"/>
      <p:bldP spid="63" grpId="2" bldLvl="0" animBg="1"/>
      <p:bldP spid="69" grpId="0" bldLvl="0" animBg="1"/>
      <p:bldP spid="69" grpId="1" bldLvl="0" animBg="1"/>
      <p:bldP spid="69" grpId="2" bldLvl="0" animBg="1"/>
      <p:bldP spid="73" grpId="0" bldLvl="0" animBg="1"/>
      <p:bldP spid="73" grpId="1" bldLvl="0" animBg="1"/>
      <p:bldP spid="73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1845618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1855605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初识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2813745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2823732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特性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333001" y="3861842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1.3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63786" y="3871829"/>
            <a:ext cx="3744416" cy="627256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主界面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  <p:bldP spid="19" grpId="0" bldLvl="0" animBg="1"/>
      <p:bldP spid="19" grpId="1" bldLvl="0" animBg="1"/>
      <p:bldP spid="19" grpId="2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1.1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2988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02718" y="1413570"/>
            <a:ext cx="8534400" cy="4699398"/>
            <a:chOff x="1670685" y="1475417"/>
            <a:chExt cx="8534400" cy="4699398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1670685" y="1475417"/>
              <a:ext cx="8534400" cy="463741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45445" y="1773610"/>
              <a:ext cx="8221662" cy="4401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        Rational </a:t>
              </a:r>
              <a:r>
                <a:rPr lang="en-US" altLang="zh-CN" sz="2000" dirty="0"/>
                <a:t>Software Architect</a:t>
              </a:r>
              <a:r>
                <a:rPr lang="zh-CN" altLang="zh-CN" sz="2000" dirty="0"/>
                <a:t>（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）是由</a:t>
              </a:r>
              <a:r>
                <a:rPr lang="en-US" altLang="zh-CN" sz="2000" dirty="0"/>
                <a:t>IBM</a:t>
              </a:r>
              <a:r>
                <a:rPr lang="zh-CN" altLang="zh-CN" sz="2000" dirty="0"/>
                <a:t>公司的</a:t>
              </a:r>
              <a:r>
                <a:rPr lang="en-US" altLang="zh-CN" sz="2000" dirty="0"/>
                <a:t>Rational </a:t>
              </a:r>
              <a:r>
                <a:rPr lang="en-US" altLang="zh-CN" sz="2000" dirty="0" smtClean="0"/>
                <a:t>Software</a:t>
              </a:r>
              <a:endParaRPr lang="en-US" altLang="zh-CN" sz="2000" dirty="0" smtClean="0"/>
            </a:p>
            <a:p>
              <a:r>
                <a:rPr lang="zh-CN" altLang="zh-CN" sz="2000" dirty="0" smtClean="0"/>
                <a:t>部门</a:t>
              </a:r>
              <a:r>
                <a:rPr lang="zh-CN" altLang="zh-CN" sz="2000" dirty="0"/>
                <a:t>开发的产品。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是一个基于</a:t>
              </a:r>
              <a:r>
                <a:rPr lang="en-US" altLang="zh-CN" sz="2000" dirty="0"/>
                <a:t>UML 2.1</a:t>
              </a:r>
              <a:r>
                <a:rPr lang="zh-CN" altLang="zh-CN" sz="2000" dirty="0"/>
                <a:t>的可视化建模和架构设计工具。</a:t>
              </a:r>
              <a:r>
                <a:rPr lang="en-US" altLang="zh-CN" sz="2000" dirty="0"/>
                <a:t>RSA</a:t>
              </a:r>
              <a:r>
                <a:rPr lang="zh-CN" altLang="zh-CN" sz="2000" dirty="0"/>
                <a:t>构建在</a:t>
              </a:r>
              <a:r>
                <a:rPr lang="en-US" altLang="zh-CN" sz="2000" dirty="0"/>
                <a:t>Eclipse</a:t>
              </a:r>
              <a:r>
                <a:rPr lang="zh-CN" altLang="zh-CN" sz="2000" dirty="0"/>
                <a:t>开源框架之上，它具备了可视化建模和模型驱动开发（</a:t>
              </a:r>
              <a:r>
                <a:rPr lang="en-US" altLang="zh-CN" sz="2000" dirty="0"/>
                <a:t>Model-Driven Development</a:t>
              </a:r>
              <a:r>
                <a:rPr lang="zh-CN" altLang="zh-CN" sz="2000" dirty="0"/>
                <a:t>）的能力。无论是普通的分布式应用还是</a:t>
              </a:r>
              <a:r>
                <a:rPr lang="en-US" altLang="zh-CN" sz="2000" dirty="0"/>
                <a:t>Web Services</a:t>
              </a:r>
              <a:r>
                <a:rPr lang="zh-CN" altLang="zh-CN" sz="2000" dirty="0"/>
                <a:t>，这个工具都是适用的。</a:t>
              </a:r>
              <a:endParaRPr lang="zh-CN" altLang="zh-CN" sz="2000" dirty="0"/>
            </a:p>
            <a:p>
              <a:r>
                <a:rPr lang="en-US" altLang="zh-CN" sz="2000" dirty="0" smtClean="0"/>
                <a:t>        IBM 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有很悠久的历史，它最初起源于九十年代初</a:t>
              </a:r>
              <a:r>
                <a:rPr lang="en-US" altLang="zh-CN" sz="2000" dirty="0"/>
                <a:t>UML</a:t>
              </a:r>
              <a:r>
                <a:rPr lang="zh-CN" altLang="zh-CN" sz="2000" dirty="0"/>
                <a:t>的提出。</a:t>
              </a:r>
              <a:r>
                <a:rPr lang="en-US" altLang="zh-CN" sz="2000" dirty="0"/>
                <a:t>Rational Software</a:t>
              </a:r>
              <a:r>
                <a:rPr lang="zh-CN" altLang="zh-CN" sz="2000" dirty="0"/>
                <a:t>的第一个可视化建模工具是</a:t>
              </a:r>
              <a:r>
                <a:rPr lang="en-US" altLang="zh-CN" sz="2000" dirty="0"/>
                <a:t>Rational Rose</a:t>
              </a:r>
              <a:r>
                <a:rPr lang="zh-CN" altLang="zh-CN" sz="2000" dirty="0"/>
                <a:t>。这是一个独立的建模工具，支持多种语言而且可以自动进行模型和代码之间的转换</a:t>
              </a:r>
              <a:r>
                <a:rPr lang="zh-CN" altLang="zh-CN" sz="2000" dirty="0" smtClean="0"/>
                <a:t>。</a:t>
              </a:r>
              <a:endParaRPr lang="en-US" altLang="zh-CN" sz="2000" dirty="0" smtClean="0"/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它</a:t>
              </a:r>
              <a:r>
                <a:rPr lang="zh-CN" altLang="zh-CN" sz="2000" dirty="0"/>
                <a:t>包括了如下子工具：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Software Architect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Systems Developer</a:t>
              </a:r>
              <a:endParaRPr lang="zh-CN" altLang="zh-CN" sz="2000" dirty="0"/>
            </a:p>
            <a:p>
              <a:r>
                <a:rPr lang="zh-CN" altLang="zh-CN" sz="2000" dirty="0"/>
                <a:t>（</a:t>
              </a:r>
              <a:r>
                <a:rPr lang="en-US" altLang="zh-CN" sz="2000" dirty="0"/>
                <a:t>3</a:t>
              </a:r>
              <a:r>
                <a:rPr lang="zh-CN" altLang="zh-CN" sz="2000" dirty="0"/>
                <a:t>）</a:t>
              </a:r>
              <a:r>
                <a:rPr lang="en-US" altLang="zh-CN" sz="2000" dirty="0"/>
                <a:t>Rational Application Developer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125538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369" y="1730623"/>
              <a:ext cx="8221662" cy="41549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基于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Eclipse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平台</a:t>
              </a:r>
              <a:r>
                <a:rPr lang="zh-CN" altLang="en-US" dirty="0"/>
                <a:t> </a:t>
              </a:r>
              <a:endParaRPr lang="en-US" altLang="zh-CN" dirty="0" smtClean="0"/>
            </a:p>
            <a:p>
              <a:r>
                <a:rPr lang="zh-CN" altLang="en-US" sz="1800" dirty="0" smtClean="0"/>
                <a:t>由于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平台的开放性，她所实现的</a:t>
              </a:r>
              <a:r>
                <a:rPr lang="en-US" altLang="zh-CN" sz="1800" i="1" dirty="0"/>
                <a:t>plug-in</a:t>
              </a:r>
              <a:r>
                <a:rPr lang="zh-CN" altLang="en-US" sz="1800" dirty="0"/>
                <a:t>的</a:t>
              </a:r>
              <a:r>
                <a:rPr lang="en-US" altLang="zh-CN" sz="1800" i="1" dirty="0"/>
                <a:t>extension/extension point</a:t>
              </a:r>
              <a:r>
                <a:rPr lang="zh-CN" altLang="en-US" sz="1800" dirty="0"/>
                <a:t>机制，为对各个公司和厂商实现自己特定平台支持提供了强大</a:t>
              </a:r>
              <a:r>
                <a:rPr lang="en-US" altLang="zh-CN" sz="1800" i="1" dirty="0"/>
                <a:t>IDE</a:t>
              </a:r>
              <a:r>
                <a:rPr lang="zh-CN" altLang="en-US" sz="1800" dirty="0"/>
                <a:t>平台，况且现在</a:t>
              </a:r>
              <a:r>
                <a:rPr lang="en-US" altLang="zh-CN" sz="1800" i="1" dirty="0"/>
                <a:t>Eclipse</a:t>
              </a:r>
              <a:r>
                <a:rPr lang="zh-CN" altLang="en-US" sz="1800" dirty="0"/>
                <a:t>社区已经有了众多的</a:t>
              </a:r>
              <a:r>
                <a:rPr lang="en-US" altLang="zh-CN" sz="1800" i="1" dirty="0"/>
                <a:t>contributors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2. Java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的全面支持</a:t>
              </a:r>
              <a:r>
                <a:rPr lang="zh-CN" altLang="en-US" sz="2000" i="1" dirty="0"/>
                <a:t> </a:t>
              </a:r>
              <a:endParaRPr lang="en-US" altLang="zh-CN" sz="2000" i="1" dirty="0" smtClean="0"/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支持直接从</a:t>
              </a:r>
              <a:r>
                <a:rPr lang="en-US" altLang="zh-CN" sz="1800" i="1" dirty="0"/>
                <a:t>Java</a:t>
              </a:r>
              <a:r>
                <a:rPr lang="zh-CN" altLang="en-US" sz="1800" dirty="0"/>
                <a:t>代码生成模型，</a:t>
              </a:r>
              <a:r>
                <a:rPr lang="en-US" altLang="zh-CN" sz="1800" i="1" dirty="0"/>
                <a:t>code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model</a:t>
              </a:r>
              <a:r>
                <a:rPr lang="zh-CN" altLang="en-US" sz="1800" dirty="0"/>
                <a:t>实时同步以及从代码里提取模式等信息。并且已经预置了对</a:t>
              </a:r>
              <a:r>
                <a:rPr lang="en-US" altLang="zh-CN" sz="1800" i="1" dirty="0"/>
                <a:t>GOF Patterns, J2EE Patterns</a:t>
              </a:r>
              <a:r>
                <a:rPr lang="zh-CN" altLang="en-US" sz="1800" dirty="0"/>
                <a:t>等等的全面支持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迁移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Rose &amp; XDE</a:t>
              </a:r>
              <a:r>
                <a:rPr lang="en-US" altLang="zh-CN" sz="2000" b="1" i="1" dirty="0"/>
                <a:t> </a:t>
              </a:r>
              <a:endParaRPr lang="en-US" altLang="zh-CN" sz="2000" b="1" i="1" dirty="0" smtClean="0"/>
            </a:p>
            <a:p>
              <a:r>
                <a:rPr lang="zh-CN" altLang="en-US" sz="1800" dirty="0" smtClean="0"/>
                <a:t>对</a:t>
              </a:r>
              <a:r>
                <a:rPr lang="zh-CN" altLang="en-US" sz="1800" dirty="0"/>
                <a:t>迁移</a:t>
              </a:r>
              <a:r>
                <a:rPr lang="en-US" altLang="zh-CN" sz="1800" i="1" dirty="0"/>
                <a:t>Rational Rose</a:t>
              </a:r>
              <a:r>
                <a:rPr lang="zh-CN" altLang="en-US" sz="1800" dirty="0"/>
                <a:t>和</a:t>
              </a:r>
              <a:r>
                <a:rPr lang="en-US" altLang="zh-CN" sz="1800" i="1" dirty="0"/>
                <a:t>XDE</a:t>
              </a:r>
              <a:r>
                <a:rPr lang="zh-CN" altLang="en-US" sz="1800" dirty="0"/>
                <a:t>的支持，使得对以往用他们做的模型都可以迁移到</a:t>
              </a:r>
              <a:r>
                <a:rPr lang="en-US" altLang="zh-CN" sz="1800" i="1" dirty="0"/>
                <a:t>RSA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配置管理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 </a:t>
              </a:r>
              <a:endParaRPr lang="en-US" altLang="zh-CN" sz="200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 err="1"/>
                <a:t>ClearCase</a:t>
              </a:r>
              <a:r>
                <a:rPr lang="zh-CN" altLang="en-US" sz="1800" dirty="0"/>
                <a:t>来实现配置管理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5. RUP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集成</a:t>
              </a:r>
              <a:r>
                <a:rPr lang="zh-CN" altLang="en-US" b="1" dirty="0">
                  <a:solidFill>
                    <a:srgbClr val="FF0000"/>
                  </a:solidFill>
                </a:rPr>
                <a:t> </a:t>
              </a:r>
              <a:endParaRPr lang="en-US" altLang="zh-CN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800" i="1" dirty="0" smtClean="0"/>
                <a:t>Rational </a:t>
              </a:r>
              <a:r>
                <a:rPr lang="en-US" altLang="zh-CN" sz="1800" i="1" dirty="0"/>
                <a:t>Unified Process</a:t>
              </a:r>
              <a:r>
                <a:rPr lang="zh-CN" altLang="en-US" sz="1800" dirty="0"/>
                <a:t>实现的是对开发流程的指导，</a:t>
              </a:r>
              <a:r>
                <a:rPr lang="en-US" altLang="zh-CN" sz="1800" i="1" dirty="0"/>
                <a:t>RSA</a:t>
              </a:r>
              <a:r>
                <a:rPr lang="zh-CN" altLang="en-US" sz="1800" dirty="0"/>
                <a:t>集成了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，并且建模过程中可随时调出</a:t>
              </a:r>
              <a:r>
                <a:rPr lang="en-US" altLang="zh-CN" sz="1800" i="1" dirty="0"/>
                <a:t>RUP</a:t>
              </a:r>
              <a:r>
                <a:rPr lang="zh-CN" altLang="en-US" sz="1800" dirty="0"/>
                <a:t>相应的指导。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1.2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6548" y="206849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0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1338" y="1534784"/>
              <a:ext cx="8221662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采用</a:t>
              </a:r>
              <a:r>
                <a:rPr lang="en-US" altLang="zh-CN" sz="2000" b="1" i="1" dirty="0">
                  <a:solidFill>
                    <a:srgbClr val="FF0000"/>
                  </a:solidFill>
                </a:rPr>
                <a:t>UML 2.1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规范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在</a:t>
              </a:r>
              <a:r>
                <a:rPr lang="en-US" altLang="zh-CN" sz="2000" dirty="0"/>
                <a:t>Rational Software Architect中，将UML规范更新为最新的2.1版本。</a:t>
              </a:r>
              <a:r>
                <a:rPr lang="zh-CN" altLang="zh-CN" sz="2000" dirty="0"/>
                <a:t>在这一规范的更新中包括全新的对象图以及许多其他图的改进（组件、部署、时序、活动和结构图）</a:t>
              </a:r>
              <a:r>
                <a:rPr lang="zh-CN" altLang="zh-CN" sz="2000" dirty="0" smtClean="0"/>
                <a:t>。对象</a:t>
              </a:r>
              <a:r>
                <a:rPr lang="zh-CN" altLang="zh-CN" sz="2000" dirty="0"/>
                <a:t>图允许我们为类图中的类实例</a:t>
              </a:r>
              <a:r>
                <a:rPr lang="zh-CN" altLang="zh-CN" sz="2000" dirty="0" smtClean="0"/>
                <a:t>（建模</a:t>
              </a:r>
              <a:r>
                <a:rPr lang="zh-CN" altLang="zh-CN" sz="2000" dirty="0"/>
                <a:t>，用来描述系统活动；组件图通过被命名的分组和更新的界面</a:t>
              </a:r>
              <a:r>
                <a:rPr lang="zh-CN" altLang="zh-CN" sz="2000" dirty="0" smtClean="0"/>
                <a:t>，从而</a:t>
              </a:r>
              <a:r>
                <a:rPr lang="zh-CN" altLang="zh-CN" sz="2000" dirty="0"/>
                <a:t>能够理解并应用原型；对于部署图而言，改进了实例建模，并包含了原型可访问性的更新；在时序图中改进了失败生命线的交互操作；结构图改进了端口、部件的符号。</a:t>
              </a:r>
              <a:endParaRPr lang="zh-CN" altLang="zh-CN" sz="2000" dirty="0"/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2.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搜索功能的改进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支持</a:t>
              </a:r>
              <a:r>
                <a:rPr lang="zh-CN" altLang="zh-CN" sz="2000" dirty="0"/>
                <a:t>更多的“</a:t>
              </a:r>
              <a:r>
                <a:rPr lang="en-US" altLang="zh-CN" sz="2000" dirty="0"/>
                <a:t>Relationship Types</a:t>
              </a:r>
              <a:r>
                <a:rPr lang="zh-CN" altLang="zh-CN" sz="2000" dirty="0"/>
                <a:t>”和</a:t>
              </a:r>
              <a:r>
                <a:rPr lang="en-US" altLang="zh-CN" sz="2000" dirty="0" err="1"/>
                <a:t>更多的</a:t>
              </a:r>
              <a:r>
                <a:rPr lang="en-US" altLang="zh-CN" sz="2000" dirty="0"/>
                <a:t> </a:t>
              </a:r>
              <a:r>
                <a:rPr lang="zh-CN" altLang="zh-CN" sz="2000" dirty="0"/>
                <a:t>“</a:t>
              </a:r>
              <a:r>
                <a:rPr lang="en-US" altLang="zh-CN" sz="2000" dirty="0"/>
                <a:t>Show related elements</a:t>
              </a:r>
              <a:r>
                <a:rPr lang="zh-CN" altLang="zh-CN" sz="2000" dirty="0"/>
                <a:t>”</a:t>
              </a:r>
              <a:r>
                <a:rPr lang="en-US" altLang="zh-CN" sz="2000" dirty="0" err="1"/>
                <a:t>查询</a:t>
              </a:r>
              <a:r>
                <a:rPr lang="zh-CN" altLang="zh-CN" sz="2000" dirty="0"/>
                <a:t>。</a:t>
              </a:r>
              <a:endParaRPr lang="zh-CN" altLang="zh-CN" sz="2000" dirty="0"/>
            </a:p>
            <a:p>
              <a:r>
                <a:rPr lang="en-US" altLang="zh-CN" sz="2000" b="1" i="1" dirty="0">
                  <a:solidFill>
                    <a:srgbClr val="FF0000"/>
                  </a:solidFill>
                </a:rPr>
                <a:t>3.  </a:t>
              </a:r>
              <a:r>
                <a:rPr lang="zh-CN" altLang="zh-CN" sz="2000" b="1" i="1" dirty="0">
                  <a:solidFill>
                    <a:srgbClr val="FF0000"/>
                  </a:solidFill>
                </a:rPr>
                <a:t>模型可用性的改进</a:t>
              </a:r>
              <a:endParaRPr lang="zh-CN" altLang="zh-CN" sz="2000" b="1" i="1" dirty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/>
                <a:t>        </a:t>
              </a:r>
              <a:r>
                <a:rPr lang="zh-CN" altLang="zh-CN" sz="2000" dirty="0" smtClean="0"/>
                <a:t>这些</a:t>
              </a:r>
              <a:r>
                <a:rPr lang="zh-CN" altLang="zh-CN" sz="2000" dirty="0"/>
                <a:t>改进包括：改进的关联锚点支持，“</a:t>
              </a:r>
              <a:r>
                <a:rPr lang="en-US" altLang="zh-CN" sz="2000" dirty="0"/>
                <a:t>Change </a:t>
              </a:r>
              <a:r>
                <a:rPr lang="en-US" altLang="zh-CN" sz="2000" dirty="0" err="1"/>
                <a:t>Metatype</a:t>
              </a:r>
              <a:r>
                <a:rPr lang="zh-CN" altLang="zh-CN" sz="2000" dirty="0"/>
                <a:t>” 重构活动，放缩工具，动画缩放，动画布局，画图时的</a:t>
              </a:r>
              <a:r>
                <a:rPr lang="en-US" altLang="zh-CN" sz="2000" dirty="0"/>
                <a:t>"Duplicate element" </a:t>
              </a:r>
              <a:r>
                <a:rPr lang="zh-CN" altLang="zh-CN" sz="2000" dirty="0"/>
                <a:t>活动，针对注释和几何图形的连接器助手等。</a:t>
              </a:r>
              <a:endParaRPr lang="zh-CN" altLang="zh-CN" sz="2000" dirty="0"/>
            </a:p>
            <a:p>
              <a:endParaRPr lang="zh-CN" altLang="zh-CN" sz="20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0" y="1053530"/>
            <a:ext cx="10134278" cy="54106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1072768"/>
            <a:ext cx="10127060" cy="539138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和其他建模工具的比较</a:t>
            </a:r>
            <a:endParaRPr lang="en-US" alt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350790" y="2277666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81575" y="2287653"/>
            <a:ext cx="3744416" cy="627256"/>
            <a:chOff x="6315199" y="2492728"/>
            <a:chExt cx="3744416" cy="511504"/>
          </a:xfrm>
        </p:grpSpPr>
        <p:sp>
          <p:nvSpPr>
            <p:cNvPr id="13" name="圆角矩形 12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现有建模工具概况</a:t>
              </a:r>
              <a:endPara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350790" y="3245793"/>
            <a:ext cx="801956" cy="627256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2.2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81575" y="3255780"/>
            <a:ext cx="3744416" cy="627256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002" y="2574972"/>
              <a:ext cx="2653074" cy="35140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的优点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19 L -4.27139E-7 -3.49456E-7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-4.27139E-7 -1.37468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1" grpId="2" bldLvl="0" animBg="1"/>
      <p:bldP spid="15" grpId="0" bldLvl="0" animBg="1"/>
      <p:bldP spid="15" grpId="1" bldLvl="0" animBg="1"/>
      <p:bldP spid="15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774" y="207474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现有建模工具概况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74726" y="1053530"/>
            <a:ext cx="8534400" cy="5252967"/>
            <a:chOff x="381000" y="1298575"/>
            <a:chExt cx="8534400" cy="5252967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81000" y="1298575"/>
              <a:ext cx="8534400" cy="525296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>
              <a:glow rad="63500">
                <a:schemeClr val="accent5">
                  <a:lumMod val="50000"/>
                  <a:alpha val="40000"/>
                </a:schemeClr>
              </a:glow>
              <a:reflection blurRad="6350" stA="50000" endA="300" endPos="550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en-US" altLang="zh-CN" sz="2400">
                <a:solidFill>
                  <a:schemeClr val="accent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65487" y="1408984"/>
              <a:ext cx="8221662" cy="5032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 smtClean="0"/>
                <a:t>1</a:t>
              </a:r>
              <a:r>
                <a:rPr lang="en-US" altLang="zh-CN" sz="2000" b="1" i="1" dirty="0"/>
                <a:t>. </a:t>
              </a:r>
              <a:r>
                <a:rPr lang="en-US" altLang="zh-CN" dirty="0"/>
                <a:t>Rational Rose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ROSE</a:t>
              </a:r>
              <a:r>
                <a:rPr lang="zh-CN" altLang="en-US" sz="1800" dirty="0"/>
                <a:t>主要是在开发过程中的各种语义、模块、对象以及流程，状态等描述比较好，主要体现在能够从各个方面和角度来分析和设计，使软件的开发蓝图更清晰，内部结构更加明朗（但是它的结构仅仅对那些对掌握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的开发人员，也就是说对客户了解系统的功能和流程等并不一定很有效），对系统的代码框架生成有很好的支持。但对数据库的开发管理和数据库端的迭代不是很好</a:t>
              </a:r>
              <a:r>
                <a:rPr lang="zh-CN" altLang="en-US" sz="1800" dirty="0" smtClean="0"/>
                <a:t>。</a:t>
              </a:r>
              <a:endParaRPr lang="en-US" altLang="zh-CN" sz="1800" dirty="0" smtClean="0"/>
            </a:p>
            <a:p>
              <a:r>
                <a:rPr lang="en-US" altLang="zh-CN" sz="2000" b="1" i="1" dirty="0" smtClean="0"/>
                <a:t>2</a:t>
              </a:r>
              <a:r>
                <a:rPr lang="en-US" altLang="zh-CN" sz="2000" b="1" i="1" dirty="0"/>
                <a:t>. </a:t>
              </a:r>
              <a:r>
                <a:rPr lang="en-US" altLang="zh-CN" dirty="0" err="1"/>
                <a:t>PowerDesign</a:t>
              </a:r>
              <a:endParaRPr lang="zh-CN" altLang="zh-CN" sz="2000" b="1" i="1" dirty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原来是对数据库建模而发展起来的一种数据库建模工具。直到</a:t>
              </a:r>
              <a:r>
                <a:rPr lang="en-US" altLang="zh-CN" sz="1800" dirty="0"/>
                <a:t>7.0</a:t>
              </a:r>
              <a:r>
                <a:rPr lang="zh-CN" altLang="en-US" sz="1800" dirty="0"/>
                <a:t>版才开始对面向对象的开发的支持，后来又引入了对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的支持。但是由于</a:t>
              </a:r>
              <a:r>
                <a:rPr lang="en-US" altLang="zh-CN" sz="1800" dirty="0" err="1"/>
                <a:t>PowerDesigner</a:t>
              </a:r>
              <a:r>
                <a:rPr lang="zh-CN" altLang="en-US" sz="1800" dirty="0"/>
                <a:t>侧重不一样，所以它对数据库建模的支持很好，支持了能够看到的</a:t>
              </a:r>
              <a:r>
                <a:rPr lang="en-US" altLang="zh-CN" sz="1800" dirty="0"/>
                <a:t>90%</a:t>
              </a:r>
              <a:r>
                <a:rPr lang="zh-CN" altLang="en-US" sz="1800" dirty="0"/>
                <a:t>左右的数据库，对</a:t>
              </a:r>
              <a:r>
                <a:rPr lang="en-US" altLang="zh-CN" sz="1800" dirty="0"/>
                <a:t>UML</a:t>
              </a:r>
              <a:r>
                <a:rPr lang="zh-CN" altLang="en-US" sz="1800" dirty="0"/>
                <a:t>的建模使用到的各种图的支持比较滞后。</a:t>
              </a:r>
              <a:endParaRPr lang="zh-CN" altLang="zh-CN" sz="1800" dirty="0"/>
            </a:p>
            <a:p>
              <a:r>
                <a:rPr lang="en-US" altLang="zh-CN" sz="2000" b="1" i="1" dirty="0"/>
                <a:t>3. </a:t>
              </a:r>
              <a:r>
                <a:rPr lang="en-US" altLang="zh-CN" dirty="0" smtClean="0"/>
                <a:t>Visio</a:t>
              </a:r>
              <a:endParaRPr lang="en-US" altLang="zh-CN" dirty="0" smtClean="0"/>
            </a:p>
            <a:p>
              <a:r>
                <a:rPr lang="en-US" altLang="zh-CN" sz="2000" dirty="0" smtClean="0"/>
                <a:t>        </a:t>
              </a:r>
              <a:r>
                <a:rPr lang="en-US" altLang="zh-CN" sz="1800" dirty="0"/>
                <a:t>Visio</a:t>
              </a:r>
              <a:r>
                <a:rPr lang="zh-CN" altLang="en-US" sz="1800" dirty="0"/>
                <a:t>原来仅仅是一种画图工具，能够用来描述各种图形（从电路图到房屋结构图），也是到</a:t>
              </a:r>
              <a:r>
                <a:rPr lang="en-US" altLang="zh-CN" sz="1800" dirty="0"/>
                <a:t>VISIO2000</a:t>
              </a:r>
              <a:r>
                <a:rPr lang="zh-CN" altLang="en-US" sz="1800" dirty="0"/>
                <a:t>才开始引进软件分析设计功能到代码生成的全部</a:t>
              </a:r>
              <a:r>
                <a:rPr lang="zh-CN" altLang="en-US" sz="1800" dirty="0" smtClean="0"/>
                <a:t>功能</a:t>
              </a:r>
              <a:endParaRPr lang="en-US" altLang="zh-CN" sz="1800" dirty="0" smtClean="0"/>
            </a:p>
            <a:p>
              <a:r>
                <a:rPr lang="zh-CN" altLang="en-US" sz="1800" dirty="0"/>
                <a:t>它跟微软的 </a:t>
              </a:r>
              <a:r>
                <a:rPr lang="en-US" altLang="zh-CN" sz="1800" dirty="0"/>
                <a:t>office</a:t>
              </a:r>
              <a:r>
                <a:rPr lang="zh-CN" altLang="en-US" sz="1800" dirty="0"/>
                <a:t>产品的能够很好兼容。能够把图形直接复制或者内嵌到</a:t>
              </a:r>
              <a:r>
                <a:rPr lang="en-US" altLang="zh-CN" sz="1800" dirty="0"/>
                <a:t>WORD</a:t>
              </a:r>
              <a:r>
                <a:rPr lang="zh-CN" altLang="en-US" sz="1800" dirty="0"/>
                <a:t>的文档中</a:t>
              </a:r>
              <a:r>
                <a:rPr lang="zh-CN" altLang="en-US" sz="1800" dirty="0" smtClean="0"/>
                <a:t>。它</a:t>
              </a:r>
              <a:r>
                <a:rPr lang="zh-CN" altLang="en-US" sz="1800" dirty="0"/>
                <a:t>可以说用于图形语义的描述比较方便，但是用于软件开发过程的迭代开发则有点牵强。</a:t>
              </a:r>
              <a:endParaRPr lang="zh-CN" altLang="zh-CN" sz="1800" dirty="0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WPS 演示</Application>
  <PresentationFormat>自定义</PresentationFormat>
  <Paragraphs>293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黑体</vt:lpstr>
      <vt:lpstr>Times New Roman</vt:lpstr>
      <vt:lpstr>RomanS</vt:lpstr>
      <vt:lpstr>Arial Unicode MS</vt:lpstr>
      <vt:lpstr>Kozuka Gothic Pro H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334</cp:revision>
  <dcterms:created xsi:type="dcterms:W3CDTF">2015-04-23T03:04:00Z</dcterms:created>
  <dcterms:modified xsi:type="dcterms:W3CDTF">2018-10-21T10:51:24Z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