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370" r:id="rId3"/>
    <p:sldId id="411" r:id="rId5"/>
    <p:sldId id="418" r:id="rId6"/>
    <p:sldId id="419" r:id="rId7"/>
    <p:sldId id="420" r:id="rId8"/>
    <p:sldId id="439" r:id="rId9"/>
    <p:sldId id="476" r:id="rId10"/>
    <p:sldId id="475" r:id="rId11"/>
    <p:sldId id="477" r:id="rId12"/>
    <p:sldId id="478" r:id="rId13"/>
    <p:sldId id="479" r:id="rId14"/>
    <p:sldId id="480" r:id="rId15"/>
    <p:sldId id="481" r:id="rId16"/>
    <p:sldId id="482" r:id="rId17"/>
    <p:sldId id="485" r:id="rId18"/>
    <p:sldId id="484" r:id="rId19"/>
    <p:sldId id="483" r:id="rId20"/>
    <p:sldId id="450" r:id="rId21"/>
    <p:sldId id="511" r:id="rId22"/>
    <p:sldId id="437" r:id="rId23"/>
    <p:sldId id="456" r:id="rId24"/>
    <p:sldId id="458" r:id="rId25"/>
    <p:sldId id="457" r:id="rId26"/>
    <p:sldId id="459" r:id="rId27"/>
    <p:sldId id="461" r:id="rId28"/>
    <p:sldId id="486" r:id="rId29"/>
    <p:sldId id="487" r:id="rId30"/>
    <p:sldId id="462" r:id="rId31"/>
    <p:sldId id="488" r:id="rId32"/>
    <p:sldId id="464" r:id="rId33"/>
    <p:sldId id="465" r:id="rId34"/>
    <p:sldId id="513" r:id="rId35"/>
    <p:sldId id="514" r:id="rId36"/>
    <p:sldId id="472" r:id="rId37"/>
    <p:sldId id="473" r:id="rId38"/>
    <p:sldId id="474" r:id="rId39"/>
    <p:sldId id="466" r:id="rId40"/>
    <p:sldId id="471" r:id="rId41"/>
    <p:sldId id="455" r:id="rId42"/>
    <p:sldId id="451" r:id="rId43"/>
    <p:sldId id="512" r:id="rId44"/>
    <p:sldId id="436" r:id="rId45"/>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4381" autoAdjust="0"/>
  </p:normalViewPr>
  <p:slideViewPr>
    <p:cSldViewPr>
      <p:cViewPr>
        <p:scale>
          <a:sx n="75" d="100"/>
          <a:sy n="75" d="100"/>
        </p:scale>
        <p:origin x="-846" y="-12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197752320"/>
        <c:axId val="176913152"/>
      </c:radarChart>
      <c:catAx>
        <c:axId val="197752320"/>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76913152"/>
        <c:crosses val="autoZero"/>
        <c:auto val="1"/>
        <c:lblAlgn val="ctr"/>
        <c:lblOffset val="100"/>
        <c:noMultiLvlLbl val="0"/>
      </c:catAx>
      <c:valAx>
        <c:axId val="17691315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232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202999296"/>
        <c:axId val="190025088"/>
      </c:radarChart>
      <c:catAx>
        <c:axId val="202999296"/>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5088"/>
        <c:crosses val="autoZero"/>
        <c:auto val="1"/>
        <c:lblAlgn val="ctr"/>
        <c:lblOffset val="100"/>
        <c:noMultiLvlLbl val="0"/>
      </c:catAx>
      <c:valAx>
        <c:axId val="19002508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999296"/>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203012608"/>
        <c:axId val="190026816"/>
      </c:radarChart>
      <c:catAx>
        <c:axId val="203012608"/>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6816"/>
        <c:crosses val="autoZero"/>
        <c:auto val="1"/>
        <c:lblAlgn val="ctr"/>
        <c:lblOffset val="100"/>
        <c:noMultiLvlLbl val="0"/>
      </c:catAx>
      <c:valAx>
        <c:axId val="19002681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26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203011584"/>
        <c:axId val="190029120"/>
      </c:radarChart>
      <c:catAx>
        <c:axId val="203011584"/>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9120"/>
        <c:crosses val="autoZero"/>
        <c:auto val="1"/>
        <c:lblAlgn val="ctr"/>
        <c:lblOffset val="100"/>
        <c:noMultiLvlLbl val="0"/>
      </c:catAx>
      <c:valAx>
        <c:axId val="19002912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1584"/>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197751808"/>
        <c:axId val="204237632"/>
      </c:radarChart>
      <c:catAx>
        <c:axId val="197751808"/>
        <c:scaling>
          <c:orientation val="minMax"/>
        </c:scaling>
        <c:delete val="0"/>
        <c:axPos val="b"/>
        <c:majorGridlines/>
        <c:numFmt formatCode="m/d/yyyy"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4237632"/>
        <c:crosses val="autoZero"/>
        <c:auto val="1"/>
        <c:lblAlgn val="ctr"/>
        <c:lblOffset val="100"/>
        <c:noMultiLvlLbl val="0"/>
      </c:catAx>
      <c:valAx>
        <c:axId val="20423763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18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smtClean="0"/>
              <a:t>WBS.GANNT,</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mailto:31601390@stu.zucc.edu.c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03-&#34081;&#23792;/PRD2018-G11-OBS-v1.0.0.vsdx" TargetMode="External"/><Relationship Id="rId7" Type="http://schemas.openxmlformats.org/officeDocument/2006/relationships/hyperlink" Target="../../&#21463;&#25511;&#25991;&#26723;/02-&#38656;&#27714;&#24037;&#31243;&#39033;&#30446;&#35745;&#21010;/PRD2018-G11-&#38656;&#27714;&#24037;&#31243;&#35745;&#21010;&#29976;&#29305;&#22270;.mpp" TargetMode="External"/><Relationship Id="rId6" Type="http://schemas.openxmlformats.org/officeDocument/2006/relationships/hyperlink" Target="PRD2018-G11-&#38656;&#27714;&#24037;&#31243;&#39033;&#30446;&#35745;&#21010;WBS-io.vsdx" TargetMode="External"/><Relationship Id="rId5" Type="http://schemas.openxmlformats.org/officeDocument/2006/relationships/hyperlink" Target="../02-&#40644;&#20026;&#27874;/PRD2018-G11-&#39033;&#30446;&#24635;&#20307;&#35745;&#21010;WBS.vsdx" TargetMode="External"/><Relationship Id="rId4" Type="http://schemas.openxmlformats.org/officeDocument/2006/relationships/hyperlink" Target="../../&#21463;&#25511;&#25991;&#26723;/04-&#20250;&#35758;&#32426;&#35201;&#21644;&#24405;&#38899;/PRD2018-G11-&#20250;&#35758;&#35760;&#24405;-10.12.docx" TargetMode="External"/><Relationship Id="rId3" Type="http://schemas.openxmlformats.org/officeDocument/2006/relationships/hyperlink" Target="../../&#21463;&#25511;&#25991;&#26723;/02-&#38656;&#27714;&#24037;&#31243;&#39033;&#30446;&#35745;&#21010;/PRD2018-G11-&#38656;&#27714;&#24037;&#31243;&#39033;&#30446;&#35745;&#21010;.doc" TargetMode="External"/><Relationship Id="rId2" Type="http://schemas.openxmlformats.org/officeDocument/2006/relationships/hyperlink" Target="PRD2018-G11-&#39033;&#30446;&#31456;&#31243;.doc" TargetMode="External"/><Relationship Id="rId1" Type="http://schemas.openxmlformats.org/officeDocument/2006/relationships/hyperlink" Target="../01-&#27743;&#20142;&#20754;/PRD2018-G11-&#21487;&#34892;&#24615;&#20998;&#26512;&#25253;&#21578;.docx"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smtClean="0">
                <a:solidFill>
                  <a:srgbClr val="38B1BF"/>
                </a:solidFill>
                <a:latin typeface="微软雅黑" panose="020B0503020204020204" pitchFamily="34" charset="-122"/>
                <a:ea typeface="微软雅黑" panose="020B0503020204020204" pitchFamily="34" charset="-122"/>
              </a:rPr>
              <a:t>软件工程系列课程教学辅助网站</a:t>
            </a:r>
            <a:endParaRPr lang="zh-CN" altLang="en-US" sz="5400" dirty="0" smtClean="0">
              <a:solidFill>
                <a:srgbClr val="38B1BF"/>
              </a:solidFill>
              <a:latin typeface="微软雅黑" panose="020B0503020204020204" pitchFamily="34" charset="-122"/>
              <a:ea typeface="微软雅黑" panose="020B0503020204020204" pitchFamily="34" charset="-122"/>
            </a:endParaRP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a:t>
            </a:r>
            <a:r>
              <a:rPr lang="zh-CN" altLang="en-US" sz="4400" dirty="0" smtClean="0">
                <a:solidFill>
                  <a:srgbClr val="38B1BF"/>
                </a:solidFill>
                <a:latin typeface="微软雅黑" panose="020B0503020204020204" pitchFamily="34" charset="-122"/>
                <a:ea typeface="微软雅黑" panose="020B0503020204020204" pitchFamily="34" charset="-122"/>
              </a:rPr>
              <a:t>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4921" y="4778722"/>
            <a:ext cx="2308611"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par>
                          <p:cTn id="56" fill="hold">
                            <p:stCondLst>
                              <p:cond delay="2500"/>
                            </p:stCondLst>
                            <p:childTnLst>
                              <p:par>
                                <p:cTn id="57" presetID="12" presetClass="entr" presetSubtype="4"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p:tgtEl>
                                          <p:spTgt spid="43"/>
                                        </p:tgtEl>
                                        <p:attrNameLst>
                                          <p:attrName>ppt_y</p:attrName>
                                        </p:attrNameLst>
                                      </p:cBhvr>
                                      <p:tavLst>
                                        <p:tav tm="0">
                                          <p:val>
                                            <p:strVal val="#ppt_y+#ppt_h*1.125000"/>
                                          </p:val>
                                        </p:tav>
                                        <p:tav tm="100000">
                                          <p:val>
                                            <p:strVal val="#ppt_y"/>
                                          </p:val>
                                        </p:tav>
                                      </p:tavLst>
                                    </p:anim>
                                    <p:animEffect transition="in" filter="wipe(up)">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1"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r>
              <a:rPr lang="en-US" altLang="zh-CN" sz="2665" dirty="0" smtClean="0">
                <a:solidFill>
                  <a:srgbClr val="183A5D"/>
                </a:solidFill>
                <a:latin typeface="微软雅黑" panose="020B0503020204020204" pitchFamily="34" charset="-122"/>
                <a:ea typeface="微软雅黑" panose="020B0503020204020204" pitchFamily="34" charset="-122"/>
              </a:rPr>
              <a:t>IOS</a:t>
            </a:r>
            <a:r>
              <a:rPr lang="zh-CN" altLang="en-US" sz="2665" dirty="0" smtClean="0">
                <a:solidFill>
                  <a:srgbClr val="183A5D"/>
                </a:solidFill>
                <a:latin typeface="微软雅黑" panose="020B0503020204020204" pitchFamily="34" charset="-122"/>
                <a:ea typeface="微软雅黑" panose="020B0503020204020204" pitchFamily="34" charset="-122"/>
              </a:rPr>
              <a:t>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分析（网页）</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endParaRPr lang="zh-CN" altLang="zh-CN" sz="2400" dirty="0">
              <a:latin typeface="宋体" panose="02010600030101010101" pitchFamily="2" charset="-122"/>
              <a:cs typeface="宋体" panose="02010600030101010101" pitchFamily="2" charset="-122"/>
            </a:endParaRP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endParaRPr lang="zh-CN" altLang="zh-CN" sz="2400" dirty="0">
              <a:latin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endParaRPr lang="zh-CN" altLang="zh-CN" sz="2400" dirty="0">
              <a:latin typeface="宋体" panose="02010600030101010101" pitchFamily="2" charset="-122"/>
              <a:cs typeface="宋体" panose="02010600030101010101" pitchFamily="2" charset="-122"/>
            </a:endParaRPr>
          </a:p>
          <a:p>
            <a:r>
              <a:rPr lang="en-US" altLang="zh-CN" sz="2400" dirty="0">
                <a:latin typeface="宋体" panose="02010600030101010101" pitchFamily="2" charset="-122"/>
                <a:cs typeface="宋体" panose="02010600030101010101" pitchFamily="2" charset="-122"/>
              </a:rPr>
              <a:t> </a:t>
            </a:r>
            <a:r>
              <a:rPr lang="en-US" altLang="zh-CN" sz="2400" dirty="0" smtClean="0">
                <a:latin typeface="宋体" panose="02010600030101010101" pitchFamily="2" charset="-122"/>
                <a:cs typeface="宋体" panose="02010600030101010101" pitchFamily="2" charset="-122"/>
              </a:rPr>
              <a:t> </a:t>
            </a:r>
            <a:r>
              <a:rPr lang="zh-CN" altLang="zh-CN" sz="2400" dirty="0" smtClean="0">
                <a:cs typeface="宋体" panose="02010600030101010101" pitchFamily="2" charset="-122"/>
              </a:rPr>
              <a:t>综</a:t>
            </a:r>
            <a:r>
              <a:rPr lang="zh-CN" altLang="zh-CN" sz="2400" dirty="0">
                <a:cs typeface="宋体" panose="02010600030101010101" pitchFamily="2" charset="-122"/>
              </a:rPr>
              <a:t>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endParaRPr lang="zh-CN" altLang="zh-CN" sz="2000" dirty="0">
              <a:latin typeface="宋体" panose="02010600030101010101" pitchFamily="2" charset="-122"/>
              <a:cs typeface="宋体" panose="02010600030101010101" pitchFamily="2" charset="-122"/>
            </a:endParaRP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通过</a:t>
            </a:r>
            <a:r>
              <a:rPr lang="zh-CN" altLang="en-US" sz="2665" dirty="0">
                <a:solidFill>
                  <a:srgbClr val="183A5D"/>
                </a:solidFill>
                <a:latin typeface="微软雅黑" panose="020B0503020204020204" pitchFamily="34" charset="-122"/>
                <a:ea typeface="微软雅黑" panose="020B0503020204020204" pitchFamily="34" charset="-122"/>
              </a:rPr>
              <a:t>技术可行性</a:t>
            </a:r>
            <a:r>
              <a:rPr lang="zh-CN" altLang="en-US" sz="2665" dirty="0" smtClean="0">
                <a:solidFill>
                  <a:srgbClr val="183A5D"/>
                </a:solidFill>
                <a:latin typeface="微软雅黑" panose="020B0503020204020204" pitchFamily="34" charset="-122"/>
                <a:ea typeface="微软雅黑" panose="020B0503020204020204" pitchFamily="34" charset="-122"/>
              </a:rPr>
              <a:t>得出方案结论</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smtClean="0"/>
          </a:p>
          <a:p>
            <a:r>
              <a:rPr lang="zh-CN" altLang="zh-CN" sz="2400" dirty="0" smtClean="0"/>
              <a:t>网页</a:t>
            </a:r>
            <a:r>
              <a:rPr lang="zh-CN" altLang="zh-CN" sz="2400" dirty="0"/>
              <a:t>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endParaRPr lang="zh-CN" altLang="zh-CN" sz="2400" dirty="0"/>
          </a:p>
          <a:p>
            <a:r>
              <a:rPr lang="zh-CN" altLang="zh-CN" sz="2400" dirty="0"/>
              <a:t>数据库采用</a:t>
            </a:r>
            <a:r>
              <a:rPr lang="en-US" altLang="zh-CN" sz="2400" dirty="0" err="1"/>
              <a:t>Mysql</a:t>
            </a:r>
            <a:r>
              <a:rPr lang="zh-CN" altLang="zh-CN" sz="2400" dirty="0"/>
              <a:t>，服务器需要搭建在阿里云上</a:t>
            </a:r>
            <a:r>
              <a:rPr lang="zh-CN" altLang="zh-CN" sz="2400" dirty="0" smtClean="0"/>
              <a:t>。</a:t>
            </a:r>
            <a:endParaRPr lang="en-US" altLang="zh-CN" sz="2400" dirty="0" smtClean="0"/>
          </a:p>
          <a:p>
            <a:endParaRPr lang="zh-CN" altLang="zh-CN" sz="2400" dirty="0"/>
          </a:p>
          <a:p>
            <a:r>
              <a:rPr lang="zh-CN" altLang="zh-CN" sz="2400" dirty="0"/>
              <a:t>上述这些小组成员基本都学过，所以技术上是可行的。</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经济可行性：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smtClean="0"/>
              <a:t>本</a:t>
            </a:r>
            <a:r>
              <a:rPr lang="zh-CN" altLang="zh-CN" dirty="0"/>
              <a:t>项目受众用户是在校的教师学生，比较熟悉网站和手机的操作，本项目的功能基本上都是贴近教师和学生的日常行为，所以操作起来基本没什么难度</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法律可行性：</a:t>
            </a:r>
            <a:endParaRPr lang="en-US" altLang="zh-CN" sz="2665" dirty="0" smtClean="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支持条件</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endParaRPr lang="zh-CN" altLang="zh-CN" sz="2400" dirty="0"/>
          </a:p>
          <a:p>
            <a:pPr lvl="0"/>
            <a:r>
              <a:rPr lang="zh-CN" altLang="zh-CN" sz="2400" dirty="0"/>
              <a:t>阿里云服务器</a:t>
            </a:r>
            <a:endParaRPr lang="zh-CN" altLang="zh-CN" sz="2400" dirty="0"/>
          </a:p>
          <a:p>
            <a:pPr lvl="0"/>
            <a:r>
              <a:rPr lang="en-US" altLang="zh-CN" sz="2400" dirty="0"/>
              <a:t>Office</a:t>
            </a:r>
            <a:r>
              <a:rPr lang="zh-CN" altLang="zh-CN" sz="2400" dirty="0" smtClean="0"/>
              <a:t>办公</a:t>
            </a:r>
            <a:r>
              <a:rPr lang="zh-CN" altLang="en-US" sz="2400" dirty="0" smtClean="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a:t>
            </a:r>
            <a:r>
              <a:rPr lang="en-US" altLang="zh-CN" sz="2400" smtClean="0"/>
              <a:t>RP</a:t>
            </a:r>
            <a:endParaRPr lang="en-US" altLang="zh-CN" sz="2400" dirty="0" smtClean="0"/>
          </a:p>
          <a:p>
            <a:pPr lvl="0"/>
            <a:r>
              <a:rPr lang="en-US" altLang="zh-CN" sz="2400" dirty="0" smtClean="0"/>
              <a:t>UML</a:t>
            </a:r>
            <a:r>
              <a:rPr lang="zh-CN" altLang="en-US" sz="2400" dirty="0" smtClean="0"/>
              <a:t>绘图工具</a:t>
            </a:r>
            <a:r>
              <a:rPr lang="en-US" altLang="zh-CN" sz="2400" dirty="0" smtClean="0"/>
              <a:t>RSA</a:t>
            </a:r>
            <a:endParaRPr lang="en-US" altLang="zh-CN" sz="2400" dirty="0" smtClean="0"/>
          </a:p>
          <a:p>
            <a:pPr lvl="0"/>
            <a:r>
              <a:rPr lang="zh-CN" altLang="en-US" sz="2400" dirty="0" smtClean="0"/>
              <a:t>需求文档管理工具</a:t>
            </a:r>
            <a:r>
              <a:rPr lang="en-US" altLang="zh-CN" sz="2400" dirty="0" smtClean="0"/>
              <a:t>Rational </a:t>
            </a:r>
            <a:r>
              <a:rPr lang="en-US" altLang="zh-CN" sz="2400" dirty="0" err="1" smtClean="0"/>
              <a:t>RequisitePro</a:t>
            </a:r>
            <a:endParaRPr lang="en-US" altLang="zh-CN" sz="2400" dirty="0" smtClean="0"/>
          </a:p>
          <a:p>
            <a:pPr lvl="0"/>
            <a:r>
              <a:rPr lang="en-US" altLang="zh-CN" sz="2400" dirty="0" smtClean="0"/>
              <a:t>E-R</a:t>
            </a:r>
            <a:r>
              <a:rPr lang="zh-CN" altLang="en-US" sz="2400" dirty="0" smtClean="0"/>
              <a:t>图绘制工具</a:t>
            </a:r>
            <a:r>
              <a:rPr lang="en-US" altLang="zh-CN" sz="2400" dirty="0" smtClean="0"/>
              <a:t>Power Designed</a:t>
            </a:r>
            <a:endParaRPr lang="zh-CN" altLang="zh-CN" sz="2400" dirty="0"/>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smtClean="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endParaRPr lang="zh-CN" altLang="zh-CN" sz="1600" dirty="0"/>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endParaRPr lang="zh-CN" altLang="zh-CN" sz="1400" dirty="0"/>
          </a:p>
          <a:p>
            <a:r>
              <a:rPr lang="zh-CN" altLang="zh-CN" sz="1400" dirty="0"/>
              <a:t>负责会议记录和录音</a:t>
            </a:r>
            <a:endParaRPr lang="zh-CN" altLang="zh-CN" sz="1400" dirty="0"/>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endParaRPr lang="zh-CN" sz="1050" b="0">
              <a:ea typeface="宋体" panose="02010600030101010101" pitchFamily="2" charset="-122"/>
            </a:endParaRP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endParaRPr lang="zh-CN" altLang="zh-CN" sz="1200" dirty="0"/>
          </a:p>
          <a:p>
            <a:r>
              <a:rPr lang="zh-CN" altLang="zh-CN" sz="1200" dirty="0"/>
              <a:t>负责计划软件配置管理活动，标识配置项，建立基线，进行版本和变更控制，保证相关人员能够方便地通过软件配置管理获得有用的信息</a:t>
            </a:r>
            <a:endParaRPr lang="zh-CN" altLang="zh-CN" sz="1200" dirty="0"/>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endParaRPr lang="zh-CN" altLang="zh-CN" sz="1200" dirty="0"/>
          </a:p>
          <a:p>
            <a:r>
              <a:rPr lang="zh-CN" altLang="zh-CN" sz="1200" dirty="0"/>
              <a:t>负责安排用户访谈，主要负责组织小组成员，了解他们的课余时间，安排访谈活动</a:t>
            </a:r>
            <a:endParaRPr lang="zh-CN" altLang="zh-CN" sz="1200" dirty="0"/>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endParaRPr lang="zh-CN" altLang="zh-CN" sz="2400" b="1" dirty="0"/>
          </a:p>
        </p:txBody>
      </p:sp>
      <p:pic>
        <p:nvPicPr>
          <p:cNvPr id="4098" name="Picture 2" descr="b879fc4886aacf013a415efe5c262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2281074" cy="461665"/>
          </a:xfrm>
          <a:prstGeom prst="rect">
            <a:avLst/>
          </a:prstGeom>
        </p:spPr>
        <p:txBody>
          <a:bodyPr wrap="none">
            <a:spAutoFit/>
          </a:bodyPr>
          <a:lstStyle/>
          <a:p>
            <a:pPr lvl="1"/>
            <a:r>
              <a:rPr lang="zh-CN" altLang="zh-CN" sz="2400" b="1" dirty="0"/>
              <a:t>干系人手册</a:t>
            </a:r>
            <a:endParaRPr lang="zh-CN" altLang="zh-CN" sz="2400" b="1" dirty="0"/>
          </a:p>
        </p:txBody>
      </p:sp>
      <p:graphicFrame>
        <p:nvGraphicFramePr>
          <p:cNvPr id="8" name="表格 7"/>
          <p:cNvGraphicFramePr>
            <a:graphicFrameLocks noGrp="1"/>
          </p:cNvGraphicFramePr>
          <p:nvPr/>
        </p:nvGraphicFramePr>
        <p:xfrm>
          <a:off x="1414686" y="1557586"/>
          <a:ext cx="8640960" cy="4392486"/>
        </p:xfrm>
        <a:graphic>
          <a:graphicData uri="http://schemas.openxmlformats.org/drawingml/2006/table">
            <a:tbl>
              <a:tblPr/>
              <a:tblGrid>
                <a:gridCol w="1758935"/>
                <a:gridCol w="878975"/>
                <a:gridCol w="2781524"/>
                <a:gridCol w="1317944"/>
                <a:gridCol w="1903582"/>
              </a:tblGrid>
              <a:tr h="298340">
                <a:tc>
                  <a:txBody>
                    <a:bodyPr/>
                    <a:lstStyle/>
                    <a:p>
                      <a:pPr algn="just">
                        <a:spcAft>
                          <a:spcPts val="0"/>
                        </a:spcAft>
                      </a:pPr>
                      <a:r>
                        <a:rPr lang="zh-CN" sz="1800" b="1" kern="100" dirty="0">
                          <a:effectLst/>
                          <a:latin typeface="Calibri" panose="020F0502020204030204"/>
                          <a:ea typeface="宋体" panose="02010600030101010101" pitchFamily="2" charset="-122"/>
                          <a:cs typeface="Times New Roman" panose="02020603050405020304"/>
                        </a:rPr>
                        <a:t>积极干系人</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提出者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联系方式</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所在地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spcAft>
                          <a:spcPts val="0"/>
                        </a:spcAft>
                      </a:pPr>
                      <a:r>
                        <a:rPr lang="zh-CN" sz="1800" b="1" kern="100">
                          <a:effectLst/>
                          <a:latin typeface="Calibri" panose="020F0502020204030204"/>
                          <a:ea typeface="宋体" panose="02010600030101010101" pitchFamily="2" charset="-122"/>
                          <a:cs typeface="Times New Roman" panose="02020603050405020304"/>
                        </a:rPr>
                        <a:t>角色</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杨枨</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yangc@zucc.edu.cn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侯宏仑</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ubilabs@zucc.edu.cn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理</a:t>
                      </a:r>
                      <a:r>
                        <a:rPr lang="en-US" sz="1800" kern="100">
                          <a:effectLst/>
                          <a:latin typeface="Calibri" panose="020F0502020204030204"/>
                          <a:ea typeface="宋体" panose="02010600030101010101" pitchFamily="2" charset="-122"/>
                          <a:cs typeface="Times New Roman" panose="02020603050405020304"/>
                        </a:rPr>
                        <a:t>4-501</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项目下达者</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助教陈栩</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蔡峰</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31601341@stu.zucc.edu.cn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问源</a:t>
                      </a:r>
                      <a:r>
                        <a:rPr lang="en-US" sz="1800" kern="100">
                          <a:effectLst/>
                          <a:latin typeface="Calibri" panose="020F0502020204030204"/>
                          <a:ea typeface="宋体" panose="02010600030101010101" pitchFamily="2" charset="-122"/>
                          <a:cs typeface="Times New Roman" panose="02020603050405020304"/>
                        </a:rPr>
                        <a:t>1-636</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助教冯一鸣</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u="none" strike="noStrike" kern="100" dirty="0">
                          <a:solidFill>
                            <a:srgbClr val="0000FF"/>
                          </a:solidFill>
                          <a:effectLst/>
                          <a:latin typeface="Calibri" panose="020F0502020204030204"/>
                          <a:ea typeface="宋体" panose="02010600030101010101" pitchFamily="2" charset="-122"/>
                          <a:cs typeface="Times New Roman" panose="02020603050405020304"/>
                          <a:hlinkClick r:id="rId1"/>
                        </a:rPr>
                        <a:t>31601390@stu.zucc.edu.cn</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弘毅</a:t>
                      </a:r>
                      <a:r>
                        <a:rPr lang="en-US" sz="1800" kern="100" dirty="0">
                          <a:effectLst/>
                          <a:latin typeface="Calibri" panose="020F0502020204030204"/>
                          <a:ea typeface="宋体" panose="02010600030101010101" pitchFamily="2" charset="-122"/>
                          <a:cs typeface="Times New Roman" panose="02020603050405020304"/>
                        </a:rPr>
                        <a:t>1-610</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7482">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助教陈妍蓝</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31501391@stu.zucc.edu.cn</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问源</a:t>
                      </a:r>
                      <a:r>
                        <a:rPr lang="en-US" sz="1800" kern="100" dirty="0">
                          <a:effectLst/>
                          <a:latin typeface="Calibri" panose="020F0502020204030204"/>
                          <a:ea typeface="宋体" panose="02010600030101010101" pitchFamily="2" charset="-122"/>
                          <a:cs typeface="Times New Roman" panose="02020603050405020304"/>
                        </a:rPr>
                        <a:t>1-646</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软件课程专业学生以及需求课程助教</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管理员用户代表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黄为波</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学生用户代表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340">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游客用户代表</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800" kern="100">
                          <a:effectLst/>
                          <a:latin typeface="Calibri" panose="020F0502020204030204"/>
                          <a:ea typeface="宋体" panose="02010600030101010101" pitchFamily="2" charset="-122"/>
                          <a:cs typeface="Times New Roman" panose="02020603050405020304"/>
                        </a:rPr>
                        <a:t>蔡峰</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1800" kern="100">
                          <a:effectLst/>
                          <a:latin typeface="Calibri" panose="020F0502020204030204"/>
                          <a:ea typeface="宋体" panose="02010600030101010101" pitchFamily="2" charset="-122"/>
                          <a:cs typeface="Times New Roman" panose="02020603050405020304"/>
                        </a:rPr>
                        <a:t>/</a:t>
                      </a:r>
                      <a:endParaRPr lang="zh-CN" sz="1800" kern="1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alibri" panose="020F0502020204030204"/>
                          <a:ea typeface="宋体" panose="02010600030101010101" pitchFamily="2" charset="-122"/>
                          <a:cs typeface="Times New Roman" panose="02020603050405020304"/>
                        </a:rPr>
                        <a:t>/</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a:ea typeface="宋体" panose="02010600030101010101" pitchFamily="2" charset="-122"/>
                          <a:cs typeface="Times New Roman" panose="02020603050405020304"/>
                        </a:rPr>
                        <a:t>游客用户代表</a:t>
                      </a:r>
                      <a:endParaRPr lang="zh-CN" sz="18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endParaRPr lang="zh-CN" altLang="zh-CN" sz="2400" b="1" dirty="0"/>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endParaRPr lang="zh-CN" altLang="zh-CN" sz="2400" b="1" dirty="0"/>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smtClean="0"/>
              <a:t>项目风险</a:t>
            </a:r>
            <a:r>
              <a:rPr lang="zh-CN" altLang="en-US" dirty="0" smtClean="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cPr/>
                </a:tc>
                <a:tc rowSpan="3" hMerge="1">
                  <a:tcPr/>
                </a:tc>
                <a:tc rowSpan="3"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a:t>
            </a:r>
            <a:r>
              <a:rPr lang="zh-CN" altLang="en-US" sz="2665" dirty="0" smtClean="0">
                <a:solidFill>
                  <a:srgbClr val="183A5D"/>
                </a:solidFill>
                <a:latin typeface="微软雅黑" panose="020B0503020204020204" pitchFamily="34" charset="-122"/>
                <a:ea typeface="微软雅黑" panose="020B0503020204020204" pitchFamily="34" charset="-122"/>
              </a:rPr>
              <a:t>管理计划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smtClean="0"/>
              <a:t>风险评估及其对策</a:t>
            </a:r>
            <a:endParaRPr lang="zh-CN" altLang="en-US" dirty="0"/>
          </a:p>
        </p:txBody>
      </p:sp>
      <p:pic>
        <p:nvPicPr>
          <p:cNvPr id="8" name="图片 7"/>
          <p:cNvPicPr>
            <a:picLocks noChangeAspect="1"/>
          </p:cNvPicPr>
          <p:nvPr/>
        </p:nvPicPr>
        <p:blipFill>
          <a:blip r:embed="rId1"/>
          <a:stretch>
            <a:fillRect/>
          </a:stretch>
        </p:blipFill>
        <p:spPr>
          <a:xfrm>
            <a:off x="4583038" y="837506"/>
            <a:ext cx="7064816" cy="55208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endParaRPr lang="zh-CN" altLang="zh-CN" sz="2400" b="1" dirty="0"/>
          </a:p>
        </p:txBody>
      </p:sp>
      <p:sp>
        <p:nvSpPr>
          <p:cNvPr id="8" name="矩形 7"/>
          <p:cNvSpPr/>
          <p:nvPr/>
        </p:nvSpPr>
        <p:spPr>
          <a:xfrm>
            <a:off x="2926854" y="1904467"/>
            <a:ext cx="5694331" cy="1384995"/>
          </a:xfrm>
          <a:prstGeom prst="rect">
            <a:avLst/>
          </a:prstGeom>
        </p:spPr>
        <p:txBody>
          <a:bodyPr wrap="square">
            <a:spAutoFit/>
          </a:bodyPr>
          <a:lstStyle/>
          <a:p>
            <a:r>
              <a:rPr lang="zh-CN" altLang="zh-CN" dirty="0" smtClean="0"/>
              <a:t>每</a:t>
            </a:r>
            <a:r>
              <a:rPr lang="zh-CN" altLang="zh-CN" dirty="0"/>
              <a:t>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endParaRPr lang="zh-CN" altLang="zh-CN" dirty="0"/>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endParaRPr lang="zh-CN" altLang="zh-CN" dirty="0"/>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a:t>
            </a:r>
            <a:r>
              <a:rPr lang="zh-CN" altLang="zh-CN" dirty="0" smtClean="0"/>
              <a:t>更新</a:t>
            </a:r>
            <a:r>
              <a:rPr lang="zh-CN" altLang="en-US" dirty="0" smtClean="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endParaRPr lang="zh-CN" altLang="zh-CN" dirty="0"/>
          </a:p>
          <a:p>
            <a:r>
              <a:rPr lang="zh-CN" altLang="zh-CN" dirty="0"/>
              <a:t>当文档的内容有了模块的增加、补充等，子版本号加一。</a:t>
            </a:r>
            <a:endParaRPr lang="zh-CN" altLang="zh-CN" dirty="0"/>
          </a:p>
          <a:p>
            <a:r>
              <a:rPr lang="zh-CN" altLang="zh-CN" dirty="0"/>
              <a:t>当文档的内容有了小修改，如修正了纰漏等，修正版本号加一。</a:t>
            </a:r>
            <a:endParaRPr lang="zh-CN" altLang="zh-CN" dirty="0"/>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a:t>
            </a:r>
            <a:r>
              <a:rPr lang="zh-CN" altLang="en-US" dirty="0" smtClean="0"/>
              <a:t>格式：</a:t>
            </a:r>
            <a:endParaRPr lang="en-US" altLang="zh-CN" dirty="0"/>
          </a:p>
        </p:txBody>
      </p:sp>
    </p:spTree>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配置系统管理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smtClean="0"/>
              <a:t>Git</a:t>
            </a:r>
            <a:r>
              <a:rPr lang="zh-CN" altLang="en-US" sz="2400" b="1" dirty="0" smtClean="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a:t>
            </a:r>
            <a:r>
              <a:rPr lang="en-US" altLang="zh-CN" sz="2000" dirty="0" smtClean="0"/>
              <a:t>master</a:t>
            </a:r>
            <a:endParaRPr lang="en-US" altLang="zh-CN" sz="2000" dirty="0" smtClean="0"/>
          </a:p>
          <a:p>
            <a:r>
              <a:rPr lang="en-US" altLang="zh-CN" sz="2000" dirty="0" smtClean="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smtClean="0"/>
              <a:t>Git</a:t>
            </a:r>
            <a:r>
              <a:rPr lang="zh-CN" altLang="en-US" sz="2000" dirty="0" smtClean="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r>
              <a:rPr lang="zh-CN" altLang="zh-CN" sz="2000" dirty="0" smtClean="0"/>
              <a:t>。</a:t>
            </a:r>
            <a:endParaRPr lang="en-US" altLang="zh-CN" sz="2000" dirty="0" smtClean="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a:t>
            </a:r>
            <a:r>
              <a:rPr lang="zh-CN" altLang="zh-CN" sz="2000" dirty="0" smtClean="0"/>
              <a:t>上</a:t>
            </a:r>
            <a:endParaRPr lang="en-US" altLang="zh-CN" sz="2000" dirty="0" smtClean="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a:t>
            </a:r>
            <a:r>
              <a:rPr lang="zh-CN" altLang="zh-CN" sz="2000" dirty="0" smtClean="0"/>
              <a:t>如</a:t>
            </a:r>
            <a:r>
              <a:rPr lang="zh-CN" altLang="en-US" sz="2000" dirty="0" smtClean="0"/>
              <a:t>“</a:t>
            </a:r>
            <a:r>
              <a:rPr lang="zh-CN" altLang="zh-CN" sz="2000" dirty="0" smtClean="0"/>
              <a:t>上</a:t>
            </a:r>
            <a:r>
              <a:rPr lang="zh-CN" altLang="zh-CN" sz="2000" dirty="0"/>
              <a:t>传可行性分析</a:t>
            </a:r>
            <a:r>
              <a:rPr lang="zh-CN" altLang="zh-CN" sz="2000" dirty="0" smtClean="0"/>
              <a:t>报告</a:t>
            </a:r>
            <a:r>
              <a:rPr lang="zh-CN" altLang="en-US" sz="2000" dirty="0" smtClean="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smtClean="0"/>
              <a:t>Git</a:t>
            </a:r>
            <a:r>
              <a:rPr lang="zh-CN" altLang="en-US" sz="2000" dirty="0" smtClean="0"/>
              <a:t>配置结构：</a:t>
            </a:r>
            <a:endParaRPr lang="en-US" altLang="zh-CN" sz="2000" dirty="0"/>
          </a:p>
        </p:txBody>
      </p:sp>
    </p:spTree>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smtClean="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项目</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a:t>
            </a:r>
            <a:r>
              <a:rPr lang="zh-CN" altLang="en-US" dirty="0" smtClean="0">
                <a:solidFill>
                  <a:sysClr val="windowText" lastClr="000000"/>
                </a:solidFill>
                <a:latin typeface="微软雅黑" panose="020B0503020204020204" pitchFamily="34" charset="-122"/>
                <a:ea typeface="微软雅黑" panose="020B0503020204020204" pitchFamily="34" charset="-122"/>
                <a:sym typeface="+mn-ea"/>
              </a:rPr>
              <a:t>基地。</a:t>
            </a:r>
            <a:endParaRPr lang="zh-CN" altLang="en-US" i="1" dirty="0" smtClean="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endParaRPr lang="zh-CN" altLang="zh-CN" sz="2400" b="1" dirty="0"/>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endParaRPr lang="zh-CN" altLang="zh-CN" sz="2400" b="1" dirty="0"/>
          </a:p>
          <a:p>
            <a:pPr lvl="0"/>
            <a:r>
              <a:rPr lang="zh-CN" altLang="zh-CN" sz="2400" dirty="0"/>
              <a:t>薪酬</a:t>
            </a:r>
            <a:r>
              <a:rPr lang="zh-CN" altLang="zh-CN" sz="2400" dirty="0" smtClean="0"/>
              <a:t>：</a:t>
            </a:r>
            <a:r>
              <a:rPr lang="en-US" altLang="zh-CN" sz="2400" dirty="0" smtClean="0"/>
              <a:t>34947.36</a:t>
            </a:r>
            <a:r>
              <a:rPr lang="zh-CN" altLang="zh-CN" sz="2400" dirty="0" smtClean="0"/>
              <a:t>元</a:t>
            </a:r>
            <a:endParaRPr lang="zh-CN" altLang="zh-CN" sz="2400" dirty="0"/>
          </a:p>
          <a:p>
            <a:pPr lvl="0"/>
            <a:r>
              <a:rPr lang="zh-CN" altLang="zh-CN" sz="2400" dirty="0"/>
              <a:t>时薪</a:t>
            </a:r>
            <a:r>
              <a:rPr lang="zh-CN" altLang="zh-CN" sz="2400" dirty="0" smtClean="0"/>
              <a:t>：</a:t>
            </a:r>
            <a:r>
              <a:rPr lang="en-US" altLang="zh-CN" sz="2400" dirty="0" smtClean="0"/>
              <a:t>69.34</a:t>
            </a:r>
            <a:r>
              <a:rPr lang="zh-CN" altLang="zh-CN" sz="2400" dirty="0" smtClean="0"/>
              <a:t>元</a:t>
            </a:r>
            <a:r>
              <a:rPr lang="en-US" altLang="zh-CN" sz="2400" dirty="0"/>
              <a:t>/</a:t>
            </a:r>
            <a:r>
              <a:rPr lang="zh-CN" altLang="zh-CN" sz="2400" dirty="0"/>
              <a:t>小时</a:t>
            </a:r>
            <a:endParaRPr lang="zh-CN" altLang="zh-CN" sz="2400" dirty="0"/>
          </a:p>
          <a:p>
            <a:pPr lvl="0"/>
            <a:r>
              <a:rPr lang="zh-CN" altLang="zh-CN" sz="2400" dirty="0"/>
              <a:t>工时</a:t>
            </a:r>
            <a:r>
              <a:rPr lang="zh-CN" altLang="zh-CN" sz="2400" dirty="0" smtClean="0"/>
              <a:t>：</a:t>
            </a:r>
            <a:r>
              <a:rPr lang="en-US" altLang="zh-CN" sz="2400" dirty="0" smtClean="0"/>
              <a:t>504</a:t>
            </a:r>
            <a:r>
              <a:rPr lang="zh-CN" altLang="zh-CN" sz="2400" dirty="0" smtClean="0"/>
              <a:t>时</a:t>
            </a:r>
            <a:endParaRPr lang="zh-CN" altLang="zh-CN" sz="2400" dirty="0"/>
          </a:p>
          <a:p>
            <a:pPr lvl="0"/>
            <a:r>
              <a:rPr lang="zh-CN" altLang="zh-CN" sz="2400" dirty="0"/>
              <a:t>费用</a:t>
            </a:r>
            <a:r>
              <a:rPr lang="zh-CN" altLang="zh-CN" sz="2400" dirty="0" smtClean="0"/>
              <a:t>：</a:t>
            </a:r>
            <a:r>
              <a:rPr lang="en-US" altLang="zh-CN" sz="2400" dirty="0" smtClean="0"/>
              <a:t>34947.36</a:t>
            </a:r>
            <a:r>
              <a:rPr lang="zh-CN" altLang="zh-CN" sz="2400" dirty="0" smtClean="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endParaRPr lang="zh-CN" altLang="zh-CN" sz="2400" b="1" dirty="0"/>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a:t>
            </a:r>
            <a:r>
              <a:rPr lang="zh-CN" altLang="zh-CN" dirty="0" smtClean="0"/>
              <a:t>整数</a:t>
            </a:r>
            <a:r>
              <a:rPr lang="en-US" altLang="zh-CN" dirty="0"/>
              <a:t>	</a:t>
            </a:r>
            <a:r>
              <a:rPr lang="en-US" altLang="zh-CN" dirty="0" smtClean="0"/>
              <a:t>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endParaRPr lang="zh-CN" altLang="zh-CN" sz="2400" b="1" dirty="0"/>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成本管理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endParaRPr lang="zh-CN" altLang="zh-CN" sz="2400" b="1" dirty="0"/>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endParaRPr lang="zh-CN" altLang="zh-CN" sz="2400" b="1" dirty="0"/>
          </a:p>
        </p:txBody>
      </p:sp>
      <p:graphicFrame>
        <p:nvGraphicFramePr>
          <p:cNvPr id="6" name="表格 5"/>
          <p:cNvGraphicFramePr>
            <a:graphicFrameLocks noGrp="1"/>
          </p:cNvGraphicFramePr>
          <p:nvPr/>
        </p:nvGraphicFramePr>
        <p:xfrm>
          <a:off x="478582" y="2258497"/>
          <a:ext cx="5544617" cy="3674612"/>
        </p:xfrm>
        <a:graphic>
          <a:graphicData uri="http://schemas.openxmlformats.org/drawingml/2006/table">
            <a:tbl>
              <a:tblPr/>
              <a:tblGrid>
                <a:gridCol w="1388346"/>
                <a:gridCol w="1388346"/>
                <a:gridCol w="1385841"/>
                <a:gridCol w="1382084"/>
              </a:tblGrid>
              <a:tr h="56498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加班时薪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9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9499">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0674">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1"/>
          <a:stretch>
            <a:fillRect/>
          </a:stretch>
        </p:blipFill>
        <p:spPr>
          <a:xfrm>
            <a:off x="6455246" y="1585072"/>
            <a:ext cx="5492999" cy="5021461"/>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smtClean="0">
                <a:solidFill>
                  <a:srgbClr val="183A5D"/>
                </a:solidFill>
                <a:latin typeface="微软雅黑" panose="020B0503020204020204" pitchFamily="34" charset="-122"/>
                <a:ea typeface="微软雅黑" panose="020B0503020204020204" pitchFamily="34" charset="-122"/>
                <a:sym typeface="+mn-ea"/>
              </a:rPr>
              <a:t>——</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管理机构</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a:t>
            </a:r>
            <a:r>
              <a:rPr lang="zh-CN" altLang="en-US" sz="2665" dirty="0" smtClean="0">
                <a:solidFill>
                  <a:srgbClr val="183A5D"/>
                </a:solidFill>
                <a:latin typeface="微软雅黑" panose="020B0503020204020204" pitchFamily="34" charset="-122"/>
                <a:ea typeface="微软雅黑" panose="020B0503020204020204" pitchFamily="34" charset="-122"/>
              </a:rPr>
              <a:t>管理</a:t>
            </a:r>
            <a:r>
              <a:rPr lang="zh-CN" altLang="en-US" sz="2660" dirty="0" smtClean="0">
                <a:solidFill>
                  <a:srgbClr val="183A5D"/>
                </a:solidFill>
                <a:latin typeface="微软雅黑" panose="020B0503020204020204" pitchFamily="34" charset="-122"/>
                <a:ea typeface="微软雅黑" panose="020B0503020204020204" pitchFamily="34" charset="-122"/>
                <a:sym typeface="+mn-ea"/>
              </a:rPr>
              <a:t>计划</a:t>
            </a:r>
            <a:endParaRPr lang="zh-CN"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项目范围管理</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endParaRPr lang="zh-CN" altLang="en-US"/>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endParaRPr lang="zh-CN" altLang="en-US"/>
                    </a:p>
                  </a:txBody>
                  <a:tcPr/>
                </a:tc>
                <a:tc>
                  <a:txBody>
                    <a:bodyPr/>
                    <a:lstStyle/>
                    <a:p>
                      <a:pPr>
                        <a:buNone/>
                      </a:pPr>
                      <a:r>
                        <a:rPr lang="zh-CN" altLang="en-US"/>
                        <a:t>交付物</a:t>
                      </a:r>
                      <a:endParaRPr lang="zh-CN" altLang="en-US"/>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endParaRPr lang="zh-CN" altLang="en-US" sz="1800"/>
                    </a:p>
                  </a:txBody>
                  <a:tcPr/>
                </a:tc>
              </a:tr>
              <a:tr h="365760">
                <a:tc vMerge="1">
                  <a:tcPr/>
                </a:tc>
                <a:tc>
                  <a:txBody>
                    <a:bodyPr/>
                    <a:lstStyle/>
                    <a:p>
                      <a:pPr>
                        <a:buNone/>
                      </a:pPr>
                      <a:r>
                        <a:rPr lang="zh-CN" altLang="en-US" sz="1800"/>
                        <a:t>编制《总体项目计划》</a:t>
                      </a:r>
                      <a:endParaRPr lang="zh-CN" altLang="en-US" sz="1800"/>
                    </a:p>
                  </a:txBody>
                  <a:tcPr/>
                </a:tc>
              </a:tr>
              <a:tr h="365760">
                <a:tc vMerge="1">
                  <a:tcPr/>
                </a:tc>
                <a:tc>
                  <a:txBody>
                    <a:bodyPr/>
                    <a:lstStyle/>
                    <a:p>
                      <a:pPr>
                        <a:buNone/>
                      </a:pPr>
                      <a:r>
                        <a:rPr lang="zh-CN" altLang="en-US" sz="1800"/>
                        <a:t>编制《质量保证计划》</a:t>
                      </a:r>
                      <a:endParaRPr lang="zh-CN" altLang="en-US" sz="1800"/>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endParaRPr lang="zh-CN" altLang="en-US" sz="1800"/>
                    </a:p>
                  </a:txBody>
                  <a:tcPr/>
                </a:tc>
              </a:tr>
              <a:tr h="640080">
                <a:tc vMerge="1">
                  <a:tcPr/>
                </a:tc>
                <a:tc>
                  <a:txBody>
                    <a:bodyPr/>
                    <a:lstStyle/>
                    <a:p>
                      <a:pPr>
                        <a:buNone/>
                      </a:pPr>
                      <a:r>
                        <a:rPr lang="zh-CN" altLang="en-US" sz="1800"/>
                        <a:t>完成本项目《愿景与范围文档》</a:t>
                      </a:r>
                      <a:endParaRPr lang="zh-CN" altLang="en-US" sz="1800"/>
                    </a:p>
                    <a:p>
                      <a:pPr>
                        <a:buNone/>
                      </a:pPr>
                      <a:r>
                        <a:rPr lang="zh-CN" altLang="en-US" sz="1800"/>
                        <a:t>	</a:t>
                      </a:r>
                      <a:endParaRPr lang="zh-CN" altLang="en-US" sz="1800"/>
                    </a:p>
                  </a:txBody>
                  <a:tcPr/>
                </a:tc>
              </a:tr>
              <a:tr h="365760">
                <a:tc vMerge="1">
                  <a:tcPr/>
                </a:tc>
                <a:tc>
                  <a:txBody>
                    <a:bodyPr/>
                    <a:lstStyle/>
                    <a:p>
                      <a:pPr>
                        <a:buNone/>
                      </a:pPr>
                      <a:r>
                        <a:rPr lang="zh-CN" altLang="en-US" sz="1800"/>
                        <a:t>完成本项目《软件需求规格说明书》</a:t>
                      </a:r>
                      <a:endParaRPr lang="zh-CN" altLang="en-US" sz="1800"/>
                    </a:p>
                  </a:txBody>
                  <a:tcPr/>
                </a:tc>
              </a:tr>
              <a:tr h="365760">
                <a:tc vMerge="1">
                  <a:tcPr/>
                </a:tc>
                <a:tc>
                  <a:txBody>
                    <a:bodyPr/>
                    <a:lstStyle/>
                    <a:p>
                      <a:pPr>
                        <a:buNone/>
                      </a:pPr>
                      <a:r>
                        <a:rPr lang="zh-CN" altLang="en-US" sz="1800"/>
                        <a:t>完成本项目《测试用例》</a:t>
                      </a:r>
                      <a:endParaRPr lang="zh-CN" altLang="en-US" sz="1800"/>
                    </a:p>
                  </a:txBody>
                  <a:tcPr/>
                </a:tc>
              </a:tr>
              <a:tr h="365760">
                <a:tc vMerge="1">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a:t>
            </a:r>
            <a:endParaRPr lang="en-US" alt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34465" y="965200"/>
            <a:ext cx="9565005" cy="561911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smtClean="0">
                <a:solidFill>
                  <a:srgbClr val="183A5D"/>
                </a:solidFill>
                <a:latin typeface="微软雅黑" panose="020B0503020204020204" pitchFamily="34" charset="-122"/>
                <a:ea typeface="微软雅黑" panose="020B0503020204020204" pitchFamily="34" charset="-122"/>
              </a:rPr>
              <a:t>WBS-io</a:t>
            </a:r>
            <a:r>
              <a:rPr lang="zh-CN" altLang="en-US" sz="2665" dirty="0" smtClean="0">
                <a:solidFill>
                  <a:srgbClr val="183A5D"/>
                </a:solidFill>
                <a:latin typeface="微软雅黑" panose="020B0503020204020204" pitchFamily="34" charset="-122"/>
                <a:ea typeface="微软雅黑" panose="020B0503020204020204" pitchFamily="34" charset="-122"/>
              </a:rPr>
              <a:t>（部分）</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4975" y="1363345"/>
            <a:ext cx="11050905" cy="43262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附录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14686" y="909514"/>
            <a:ext cx="7920880" cy="4455066"/>
          </a:xfrm>
          <a:prstGeom prst="rect">
            <a:avLst/>
          </a:prstGeom>
          <a:noFill/>
        </p:spPr>
        <p:txBody>
          <a:bodyPr wrap="square" rtlCol="0">
            <a:spAutoFit/>
          </a:bodyPr>
          <a:lstStyle/>
          <a:p>
            <a:pPr>
              <a:lnSpc>
                <a:spcPct val="150000"/>
              </a:lnSpc>
            </a:pPr>
            <a:r>
              <a:rPr lang="en-US" altLang="zh-CN" dirty="0" smtClean="0">
                <a:hlinkClick r:id="rId1" action="ppaction://hlinkfile"/>
              </a:rPr>
              <a:t>《PRD2018-G11-</a:t>
            </a:r>
            <a:r>
              <a:rPr lang="zh-CN" altLang="en-US" dirty="0" smtClean="0">
                <a:hlinkClick r:id="rId1" action="ppaction://hlinkfile"/>
              </a:rPr>
              <a:t>可行性分析报告</a:t>
            </a:r>
            <a:r>
              <a:rPr lang="en-US" altLang="zh-CN" dirty="0" smtClean="0">
                <a:hlinkClick r:id="rId1" action="ppaction://hlinkfile"/>
              </a:rPr>
              <a:t>》</a:t>
            </a:r>
            <a:endParaRPr lang="en-US" altLang="zh-CN" dirty="0" smtClean="0"/>
          </a:p>
          <a:p>
            <a:pPr>
              <a:lnSpc>
                <a:spcPct val="150000"/>
              </a:lnSpc>
            </a:pPr>
            <a:r>
              <a:rPr lang="en-US" altLang="zh-CN" dirty="0">
                <a:hlinkClick r:id="rId2" action="ppaction://hlinkfile"/>
              </a:rPr>
              <a:t>《PRD2018-G11-</a:t>
            </a:r>
            <a:r>
              <a:rPr lang="zh-CN" altLang="en-US" dirty="0">
                <a:hlinkClick r:id="rId2" action="ppaction://hlinkfile"/>
              </a:rPr>
              <a:t>项目章程</a:t>
            </a:r>
            <a:r>
              <a:rPr lang="en-US" altLang="zh-CN" dirty="0" smtClean="0">
                <a:hlinkClick r:id="rId2" action="ppaction://hlinkfile"/>
              </a:rPr>
              <a:t>》</a:t>
            </a:r>
            <a:endParaRPr lang="en-US" altLang="zh-CN" dirty="0" smtClean="0"/>
          </a:p>
          <a:p>
            <a:pPr>
              <a:lnSpc>
                <a:spcPct val="150000"/>
              </a:lnSpc>
            </a:pPr>
            <a:r>
              <a:rPr lang="en-US" altLang="zh-CN" dirty="0">
                <a:hlinkClick r:id="rId3" action="ppaction://hlinkfile"/>
              </a:rPr>
              <a:t>《PRD2018-G11-</a:t>
            </a:r>
            <a:r>
              <a:rPr lang="zh-CN" altLang="en-US" dirty="0">
                <a:hlinkClick r:id="rId3" action="ppaction://hlinkfile"/>
              </a:rPr>
              <a:t>需求工程项目计划</a:t>
            </a:r>
            <a:r>
              <a:rPr lang="en-US" altLang="zh-CN" dirty="0" smtClean="0">
                <a:hlinkClick r:id="rId3" action="ppaction://hlinkfile"/>
              </a:rPr>
              <a:t>》</a:t>
            </a:r>
            <a:endParaRPr lang="en-US" altLang="zh-CN" dirty="0" smtClean="0"/>
          </a:p>
          <a:p>
            <a:pPr>
              <a:lnSpc>
                <a:spcPct val="150000"/>
              </a:lnSpc>
            </a:pPr>
            <a:r>
              <a:rPr lang="en-US" altLang="zh-CN" dirty="0">
                <a:hlinkClick r:id="rId4" action="ppaction://hlinkfile"/>
              </a:rPr>
              <a:t>《PRD2018-G11-</a:t>
            </a:r>
            <a:r>
              <a:rPr lang="zh-CN" altLang="en-US" dirty="0">
                <a:hlinkClick r:id="rId4" action="ppaction://hlinkfile"/>
              </a:rPr>
              <a:t>会议记录</a:t>
            </a:r>
            <a:r>
              <a:rPr lang="en-US" altLang="zh-CN" dirty="0" smtClean="0">
                <a:hlinkClick r:id="rId4" action="ppaction://hlinkfile"/>
              </a:rPr>
              <a:t>》</a:t>
            </a:r>
            <a:endParaRPr lang="en-US" altLang="zh-CN" dirty="0" smtClean="0"/>
          </a:p>
          <a:p>
            <a:pPr>
              <a:lnSpc>
                <a:spcPct val="150000"/>
              </a:lnSpc>
            </a:pPr>
            <a:r>
              <a:rPr lang="en-US" altLang="zh-CN" dirty="0">
                <a:hlinkClick r:id="rId5" action="ppaction://hlinkfile"/>
              </a:rPr>
              <a:t>《PRD2018-G11-</a:t>
            </a:r>
            <a:r>
              <a:rPr lang="zh-CN" altLang="en-US" dirty="0">
                <a:hlinkClick r:id="rId5" action="ppaction://hlinkfile"/>
              </a:rPr>
              <a:t>项目总体计划</a:t>
            </a:r>
            <a:r>
              <a:rPr lang="en-US" altLang="zh-CN" dirty="0">
                <a:hlinkClick r:id="rId5" action="ppaction://hlinkfile"/>
              </a:rPr>
              <a:t>WBS</a:t>
            </a:r>
            <a:r>
              <a:rPr lang="en-US" altLang="zh-CN" dirty="0" smtClean="0">
                <a:hlinkClick r:id="rId5"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需求工程项目计划</a:t>
            </a:r>
            <a:r>
              <a:rPr lang="en-US" altLang="zh-CN" dirty="0">
                <a:hlinkClick r:id="rId6" action="ppaction://hlinkfile"/>
              </a:rPr>
              <a:t>WBS</a:t>
            </a:r>
            <a:r>
              <a:rPr lang="en-US" altLang="zh-CN" dirty="0" smtClean="0">
                <a:hlinkClick r:id="rId6" action="ppaction://hlinkfile"/>
              </a:rPr>
              <a:t>》</a:t>
            </a:r>
            <a:endParaRPr lang="en-US" altLang="zh-CN" dirty="0" smtClean="0"/>
          </a:p>
          <a:p>
            <a:pPr>
              <a:lnSpc>
                <a:spcPct val="150000"/>
              </a:lnSpc>
            </a:pPr>
            <a:r>
              <a:rPr lang="en-US" altLang="zh-CN" dirty="0">
                <a:hlinkClick r:id="rId6" action="ppaction://hlinkfile"/>
              </a:rPr>
              <a:t>《PRD2018-G11-</a:t>
            </a:r>
            <a:r>
              <a:rPr lang="zh-CN" altLang="en-US" dirty="0">
                <a:hlinkClick r:id="rId6" action="ppaction://hlinkfile"/>
              </a:rPr>
              <a:t>需求工程项目计划</a:t>
            </a:r>
            <a:r>
              <a:rPr lang="en-US" altLang="zh-CN" dirty="0">
                <a:hlinkClick r:id="rId6" action="ppaction://hlinkfile"/>
              </a:rPr>
              <a:t>WBS-</a:t>
            </a:r>
            <a:r>
              <a:rPr lang="en-US" altLang="zh-CN" dirty="0" err="1">
                <a:hlinkClick r:id="rId6" action="ppaction://hlinkfile"/>
              </a:rPr>
              <a:t>io</a:t>
            </a:r>
            <a:r>
              <a:rPr lang="en-US" altLang="zh-CN" dirty="0" smtClean="0">
                <a:hlinkClick r:id="rId6" action="ppaction://hlinkfile"/>
              </a:rPr>
              <a:t>》</a:t>
            </a:r>
            <a:endParaRPr lang="en-US" altLang="zh-CN" dirty="0" smtClean="0"/>
          </a:p>
          <a:p>
            <a:pPr>
              <a:lnSpc>
                <a:spcPct val="150000"/>
              </a:lnSpc>
            </a:pPr>
            <a:r>
              <a:rPr lang="en-US" altLang="zh-CN" dirty="0">
                <a:hlinkClick r:id="rId7" action="ppaction://hlinkfile"/>
              </a:rPr>
              <a:t>《PRD2018-G11-</a:t>
            </a:r>
            <a:r>
              <a:rPr lang="zh-CN" altLang="en-US" dirty="0">
                <a:hlinkClick r:id="rId7" action="ppaction://hlinkfile"/>
              </a:rPr>
              <a:t>需求工程计划甘特图</a:t>
            </a:r>
            <a:r>
              <a:rPr lang="en-US" altLang="zh-CN" dirty="0" smtClean="0">
                <a:hlinkClick r:id="rId7" action="ppaction://hlinkfile"/>
              </a:rPr>
              <a:t>》</a:t>
            </a:r>
            <a:endParaRPr lang="en-US" altLang="zh-CN" dirty="0" smtClean="0"/>
          </a:p>
          <a:p>
            <a:pPr>
              <a:lnSpc>
                <a:spcPct val="150000"/>
              </a:lnSpc>
            </a:pPr>
            <a:r>
              <a:rPr lang="en-US" altLang="zh-CN" dirty="0">
                <a:hlinkClick r:id="rId8" action="ppaction://hlinkfile"/>
              </a:rPr>
              <a:t>《PRD2018-G11-OBS-v1.0.0》</a:t>
            </a:r>
            <a:endParaRPr lang="zh-CN" altLang="en-US" dirty="0"/>
          </a:p>
        </p:txBody>
      </p:sp>
    </p:spTree>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smtClean="0">
                <a:solidFill>
                  <a:srgbClr val="183A5D"/>
                </a:solidFill>
                <a:latin typeface="微软雅黑" panose="020B0503020204020204" pitchFamily="34" charset="-122"/>
                <a:ea typeface="微软雅黑" panose="020B0503020204020204" pitchFamily="34" charset="-122"/>
              </a:rPr>
              <a:t>会议记录</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938395" y="73025"/>
            <a:ext cx="6903085" cy="649795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smtClean="0">
                          <a:solidFill>
                            <a:schemeClr val="tx1"/>
                          </a:solidFill>
                        </a:rPr>
                        <a:t>《</a:t>
                      </a:r>
                      <a:r>
                        <a:rPr lang="zh-CN" altLang="en-US" sz="2400" b="0" dirty="0" smtClean="0">
                          <a:solidFill>
                            <a:schemeClr val="tx1"/>
                          </a:solidFill>
                        </a:rPr>
                        <a:t>风险评估：理论方法与应用</a:t>
                      </a:r>
                      <a:r>
                        <a:rPr lang="en-US" altLang="zh-CN" sz="2400" b="0" dirty="0" smtClean="0">
                          <a:solidFill>
                            <a:schemeClr val="tx1"/>
                          </a:solidFill>
                        </a:rPr>
                        <a:t>》</a:t>
                      </a:r>
                      <a:endParaRPr lang="en-US" altLang="zh-CN" sz="2400" b="0" dirty="0" smtClean="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:Marvin </a:t>
                      </a:r>
                      <a:r>
                        <a:rPr lang="en-US" altLang="zh-CN" sz="2400" b="0" dirty="0" err="1" smtClean="0">
                          <a:solidFill>
                            <a:schemeClr val="tx1"/>
                          </a:solidFill>
                        </a:rPr>
                        <a:t>Rausand</a:t>
                      </a:r>
                      <a:r>
                        <a:rPr lang="en-US" altLang="zh-CN" sz="2400" b="0" dirty="0" smtClean="0">
                          <a:solidFill>
                            <a:schemeClr val="tx1"/>
                          </a:solidFill>
                        </a:rPr>
                        <a:t>     </a:t>
                      </a:r>
                      <a:endParaRPr lang="en-US" altLang="zh-CN" sz="2400" b="0" dirty="0" smtClean="0">
                        <a:solidFill>
                          <a:schemeClr val="tx1"/>
                        </a:solidFill>
                      </a:endParaRPr>
                    </a:p>
                    <a:p>
                      <a:pPr algn="l"/>
                      <a:r>
                        <a:rPr lang="zh-CN" altLang="en-US" sz="2400" b="0" dirty="0" smtClean="0">
                          <a:solidFill>
                            <a:schemeClr val="tx1"/>
                          </a:solidFill>
                        </a:rPr>
                        <a:t>清华大学出版社</a:t>
                      </a:r>
                      <a:endParaRPr lang="en-US" altLang="zh-CN" sz="2400" b="0" dirty="0" smtClean="0">
                        <a:solidFill>
                          <a:schemeClr val="tx1"/>
                        </a:solidFill>
                      </a:endParaRPr>
                    </a:p>
                    <a:p>
                      <a:pPr algn="l"/>
                      <a:r>
                        <a:rPr lang="en-US" altLang="zh-CN" sz="2400" b="0" dirty="0" smtClean="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smtClean="0">
                          <a:solidFill>
                            <a:schemeClr val="tx1"/>
                          </a:solidFill>
                        </a:rPr>
                        <a:t>《</a:t>
                      </a:r>
                      <a:r>
                        <a:rPr lang="zh-CN" altLang="en-US" dirty="0" smtClean="0">
                          <a:solidFill>
                            <a:schemeClr val="tx1"/>
                          </a:solidFill>
                        </a:rPr>
                        <a:t>软件需求（第</a:t>
                      </a:r>
                      <a:r>
                        <a:rPr lang="en-US" altLang="zh-CN" dirty="0" smtClean="0">
                          <a:solidFill>
                            <a:schemeClr val="tx1"/>
                          </a:solidFill>
                        </a:rPr>
                        <a:t>3</a:t>
                      </a:r>
                      <a:r>
                        <a:rPr lang="zh-CN" altLang="en-US" dirty="0" smtClean="0">
                          <a:solidFill>
                            <a:schemeClr val="tx1"/>
                          </a:solidFill>
                        </a:rPr>
                        <a:t>版）</a:t>
                      </a:r>
                      <a:r>
                        <a:rPr lang="en-US" altLang="zh-CN" dirty="0" smtClean="0">
                          <a:solidFill>
                            <a:schemeClr val="tx1"/>
                          </a:solidFill>
                        </a:rPr>
                        <a:t>》</a:t>
                      </a:r>
                      <a:endParaRPr lang="en-US" altLang="zh-CN" dirty="0" smtClean="0">
                        <a:solidFill>
                          <a:schemeClr val="tx1"/>
                        </a:solidFill>
                      </a:endParaRPr>
                    </a:p>
                    <a:p>
                      <a:pPr algn="l">
                        <a:buNone/>
                      </a:pPr>
                      <a:r>
                        <a:rPr lang="zh-CN" altLang="en-US" dirty="0" smtClean="0">
                          <a:solidFill>
                            <a:schemeClr val="tx1"/>
                          </a:solidFill>
                        </a:rPr>
                        <a:t>（第</a:t>
                      </a:r>
                      <a:r>
                        <a:rPr lang="en-US" altLang="zh-CN" dirty="0" smtClean="0">
                          <a:solidFill>
                            <a:schemeClr val="tx1"/>
                          </a:solidFill>
                        </a:rPr>
                        <a:t>6</a:t>
                      </a:r>
                      <a:r>
                        <a:rPr lang="zh-CN" altLang="en-US" dirty="0" smtClean="0">
                          <a:solidFill>
                            <a:schemeClr val="tx1"/>
                          </a:solidFill>
                        </a:rPr>
                        <a:t>版）</a:t>
                      </a:r>
                      <a:endParaRPr lang="zh-CN" altLang="en-US" dirty="0">
                        <a:solidFill>
                          <a:schemeClr val="tx1"/>
                        </a:solidFill>
                      </a:endParaRPr>
                    </a:p>
                  </a:txBody>
                  <a:tcPr/>
                </a:tc>
                <a:tc>
                  <a:txBody>
                    <a:bodyPr/>
                    <a:lstStyle/>
                    <a:p>
                      <a:pPr algn="l">
                        <a:buNone/>
                      </a:pPr>
                      <a:r>
                        <a:rPr lang="zh-CN" altLang="en-US" dirty="0" smtClean="0">
                          <a:solidFill>
                            <a:schemeClr val="tx1"/>
                          </a:solidFill>
                        </a:rPr>
                        <a:t>作者：</a:t>
                      </a:r>
                      <a:r>
                        <a:rPr lang="en-US" altLang="zh-CN" dirty="0" smtClean="0">
                          <a:solidFill>
                            <a:schemeClr val="tx1"/>
                          </a:solidFill>
                        </a:rPr>
                        <a:t>Karl </a:t>
                      </a:r>
                      <a:r>
                        <a:rPr lang="en-US" altLang="zh-CN" dirty="0" err="1" smtClean="0">
                          <a:solidFill>
                            <a:schemeClr val="tx1"/>
                          </a:solidFill>
                        </a:rPr>
                        <a:t>Wigers</a:t>
                      </a:r>
                      <a:r>
                        <a:rPr lang="en-US" altLang="zh-CN" baseline="0" dirty="0" smtClean="0">
                          <a:solidFill>
                            <a:schemeClr val="tx1"/>
                          </a:solidFill>
                        </a:rPr>
                        <a:t>   Joy Beatty</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2013</a:t>
                      </a:r>
                      <a:r>
                        <a:rPr lang="zh-CN" altLang="en-US" baseline="0" dirty="0" smtClean="0">
                          <a:solidFill>
                            <a:schemeClr val="tx1"/>
                          </a:solidFill>
                        </a:rPr>
                        <a:t>年</a:t>
                      </a:r>
                      <a:r>
                        <a:rPr lang="en-US" altLang="zh-CN" baseline="0" dirty="0" smtClean="0">
                          <a:solidFill>
                            <a:schemeClr val="tx1"/>
                          </a:solidFill>
                        </a:rPr>
                        <a:t>8</a:t>
                      </a:r>
                      <a:r>
                        <a:rPr lang="zh-CN" altLang="en-US" baseline="0" dirty="0" smtClean="0">
                          <a:solidFill>
                            <a:schemeClr val="tx1"/>
                          </a:solidFill>
                        </a:rPr>
                        <a:t>月第</a:t>
                      </a:r>
                      <a:r>
                        <a:rPr lang="en-US" altLang="zh-CN" baseline="0" dirty="0" smtClean="0">
                          <a:solidFill>
                            <a:schemeClr val="tx1"/>
                          </a:solidFill>
                        </a:rPr>
                        <a:t>6</a:t>
                      </a:r>
                      <a:r>
                        <a:rPr lang="zh-CN" altLang="en-US" baseline="0" dirty="0" smtClean="0">
                          <a:solidFill>
                            <a:schemeClr val="tx1"/>
                          </a:solidFill>
                        </a:rPr>
                        <a:t>版</a:t>
                      </a:r>
                      <a:endParaRPr lang="en-US" altLang="zh-CN" dirty="0" smtClean="0">
                        <a:solidFill>
                          <a:schemeClr val="tx1"/>
                        </a:solidFill>
                      </a:endParaRPr>
                    </a:p>
                  </a:txBody>
                  <a:tcPr/>
                </a:tc>
              </a:tr>
              <a:tr h="1271270">
                <a:tc>
                  <a:txBody>
                    <a:bodyPr/>
                    <a:lstStyle/>
                    <a:p>
                      <a:pPr algn="l">
                        <a:buNone/>
                      </a:pPr>
                      <a:r>
                        <a:rPr lang="en-US" altLang="zh-CN" dirty="0" smtClean="0">
                          <a:solidFill>
                            <a:schemeClr val="tx1"/>
                          </a:solidFill>
                        </a:rPr>
                        <a:t>《</a:t>
                      </a:r>
                      <a:r>
                        <a:rPr lang="zh-CN" altLang="en-US" dirty="0" smtClean="0">
                          <a:solidFill>
                            <a:schemeClr val="tx1"/>
                          </a:solidFill>
                        </a:rPr>
                        <a:t>软件开发的过程与管理</a:t>
                      </a:r>
                      <a:r>
                        <a:rPr lang="en-US" altLang="zh-CN" dirty="0" smtClean="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smtClean="0">
                          <a:solidFill>
                            <a:schemeClr val="tx1"/>
                          </a:solidFill>
                        </a:rPr>
                        <a:t>作者：张湘辉</a:t>
                      </a:r>
                      <a:endParaRPr lang="en-US" altLang="zh-CN" dirty="0" smtClean="0">
                        <a:solidFill>
                          <a:schemeClr val="tx1"/>
                        </a:solidFill>
                      </a:endParaRPr>
                    </a:p>
                    <a:p>
                      <a:pPr algn="l">
                        <a:buNone/>
                      </a:pPr>
                      <a:r>
                        <a:rPr lang="zh-CN" altLang="en-US" dirty="0" smtClean="0">
                          <a:solidFill>
                            <a:schemeClr val="tx1"/>
                          </a:solidFill>
                        </a:rPr>
                        <a:t>清华大学出版社</a:t>
                      </a:r>
                      <a:endParaRPr lang="en-US" altLang="zh-CN" dirty="0" smtClean="0">
                        <a:solidFill>
                          <a:schemeClr val="tx1"/>
                        </a:solidFill>
                      </a:endParaRPr>
                    </a:p>
                    <a:p>
                      <a:pPr algn="l">
                        <a:buNone/>
                      </a:pPr>
                      <a:r>
                        <a:rPr lang="en-US" altLang="zh-CN" dirty="0" smtClean="0">
                          <a:solidFill>
                            <a:schemeClr val="tx1"/>
                          </a:solidFill>
                        </a:rPr>
                        <a:t>2005</a:t>
                      </a:r>
                      <a:r>
                        <a:rPr lang="zh-CN" altLang="en-US" dirty="0" smtClean="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a:t>
                      </a:r>
                      <a:r>
                        <a:rPr sz="1800" kern="100" dirty="0" smtClean="0">
                          <a:effectLst/>
                          <a:latin typeface="+mn-ea"/>
                          <a:ea typeface="+mn-ea"/>
                          <a:cs typeface="Times New Roman" panose="02020603050405020304" pitchFamily="18" charset="0"/>
                        </a:rPr>
                        <a:t>504</a:t>
                      </a:r>
                      <a:endParaRPr lang="en-US" sz="1800" kern="100" dirty="0" smtClean="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smtClean="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smtClean="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smtClean="0">
                          <a:effectLst/>
                          <a:latin typeface="+mn-ea"/>
                          <a:ea typeface="+mn-ea"/>
                          <a:cs typeface="Times New Roman" panose="02020603050405020304" pitchFamily="18" charset="0"/>
                        </a:rPr>
                        <a:t>理四</a:t>
                      </a:r>
                      <a:r>
                        <a:rPr lang="en-US" altLang="zh-CN" sz="1800" kern="100" dirty="0" smtClean="0">
                          <a:effectLst/>
                          <a:latin typeface="+mn-ea"/>
                          <a:ea typeface="+mn-ea"/>
                          <a:cs typeface="Times New Roman" panose="02020603050405020304" pitchFamily="18" charset="0"/>
                        </a:rPr>
                        <a:t>501</a:t>
                      </a:r>
                      <a:endParaRPr lang="en-US" sz="1800" kern="100" dirty="0" smtClean="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smtClean="0"/>
                        <a:t>组员</a:t>
                      </a:r>
                      <a:endParaRPr lang="zh-CN" altLang="en-US" sz="2400" dirty="0"/>
                    </a:p>
                  </a:txBody>
                  <a:tcPr/>
                </a:tc>
                <a:tc>
                  <a:txBody>
                    <a:bodyPr/>
                    <a:lstStyle/>
                    <a:p>
                      <a:r>
                        <a:rPr lang="zh-CN" altLang="en-US" sz="2400" dirty="0" smtClean="0"/>
                        <a:t>工作内容</a:t>
                      </a:r>
                      <a:endParaRPr lang="zh-CN" altLang="en-US" sz="2400" dirty="0"/>
                    </a:p>
                  </a:txBody>
                  <a:tcPr/>
                </a:tc>
                <a:tc>
                  <a:txBody>
                    <a:bodyPr/>
                    <a:lstStyle/>
                    <a:p>
                      <a:r>
                        <a:rPr lang="zh-CN" altLang="en-US" sz="2400" dirty="0" smtClean="0"/>
                        <a:t>总评</a:t>
                      </a:r>
                      <a:endParaRPr lang="zh-CN" altLang="en-US" sz="2400" dirty="0"/>
                    </a:p>
                  </a:txBody>
                  <a:tcPr/>
                </a:tc>
              </a:tr>
              <a:tr h="1420761">
                <a:tc>
                  <a:txBody>
                    <a:bodyPr/>
                    <a:lstStyle/>
                    <a:p>
                      <a:pPr algn="ctr"/>
                      <a:r>
                        <a:rPr lang="zh-CN" altLang="en-US" sz="2400" dirty="0" smtClean="0"/>
                        <a:t>黄为波</a:t>
                      </a:r>
                      <a:endParaRPr lang="zh-CN" altLang="en-US" sz="2400" dirty="0"/>
                    </a:p>
                  </a:txBody>
                  <a:tcPr/>
                </a:tc>
                <a:tc>
                  <a:txBody>
                    <a:bodyPr/>
                    <a:lstStyle/>
                    <a:p>
                      <a:r>
                        <a:rPr lang="zh-CN" altLang="en-US" sz="2400" dirty="0" smtClean="0"/>
                        <a:t>甘特图</a:t>
                      </a:r>
                      <a:r>
                        <a:rPr lang="en-US" altLang="zh-CN" sz="2400" dirty="0" smtClean="0"/>
                        <a:t>,wbs,</a:t>
                      </a:r>
                      <a:r>
                        <a:rPr lang="zh-CN" altLang="en-US" sz="2400" dirty="0" smtClean="0"/>
                        <a:t> 需求</a:t>
                      </a:r>
                      <a:r>
                        <a:rPr lang="zh-CN" altLang="en-US" sz="2400" dirty="0"/>
                        <a:t>工程项目计划书</a:t>
                      </a:r>
                      <a:r>
                        <a:rPr lang="zh-CN" altLang="en-US" sz="2400" dirty="0" smtClean="0"/>
                        <a:t>起草，完善可行性分析报告</a:t>
                      </a:r>
                      <a:endParaRPr lang="zh-CN" altLang="en-US" sz="2400" dirty="0"/>
                    </a:p>
                  </a:txBody>
                  <a:tcPr/>
                </a:tc>
                <a:tc>
                  <a:txBody>
                    <a:bodyPr/>
                    <a:lstStyle/>
                    <a:p>
                      <a:pPr algn="ctr"/>
                      <a:r>
                        <a:rPr lang="en-US" altLang="zh-CN" sz="2400" dirty="0" smtClean="0"/>
                        <a:t>97</a:t>
                      </a:r>
                      <a:endParaRPr lang="zh-CN" altLang="en-US" sz="2400" dirty="0"/>
                    </a:p>
                  </a:txBody>
                  <a:tcPr/>
                </a:tc>
              </a:tr>
              <a:tr h="1135207">
                <a:tc>
                  <a:txBody>
                    <a:bodyPr/>
                    <a:lstStyle/>
                    <a:p>
                      <a:pPr algn="ctr"/>
                      <a:r>
                        <a:rPr lang="zh-CN" altLang="en-US" sz="2400" dirty="0" smtClean="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endParaRPr lang="zh-CN" altLang="en-US" sz="2400" dirty="0"/>
                    </a:p>
                  </a:txBody>
                  <a:tcPr/>
                </a:tc>
                <a:tc>
                  <a:txBody>
                    <a:bodyPr/>
                    <a:lstStyle/>
                    <a:p>
                      <a:pPr algn="ctr"/>
                      <a:r>
                        <a:rPr lang="en-US" altLang="zh-CN" sz="2400" dirty="0" smtClean="0"/>
                        <a:t>96</a:t>
                      </a:r>
                      <a:endParaRPr lang="zh-CN" altLang="en-US" sz="2400" dirty="0"/>
                    </a:p>
                  </a:txBody>
                  <a:tcPr/>
                </a:tc>
              </a:tr>
              <a:tr h="978746">
                <a:tc>
                  <a:txBody>
                    <a:bodyPr/>
                    <a:lstStyle/>
                    <a:p>
                      <a:pPr algn="ctr"/>
                      <a:r>
                        <a:rPr lang="zh-CN" altLang="en-US" sz="2400" dirty="0" smtClean="0"/>
                        <a:t>陈子卿</a:t>
                      </a:r>
                      <a:endParaRPr lang="zh-CN" altLang="en-US" sz="2400" dirty="0"/>
                    </a:p>
                  </a:txBody>
                  <a:tcPr/>
                </a:tc>
                <a:tc>
                  <a:txBody>
                    <a:bodyPr/>
                    <a:lstStyle/>
                    <a:p>
                      <a:r>
                        <a:rPr lang="zh-CN" altLang="en-US" sz="2400"/>
                        <a:t>项目预算，成本管理，风险计划</a:t>
                      </a:r>
                      <a:endParaRPr lang="zh-CN" altLang="en-US" sz="2400"/>
                    </a:p>
                  </a:txBody>
                  <a:tcPr/>
                </a:tc>
                <a:tc>
                  <a:txBody>
                    <a:bodyPr/>
                    <a:lstStyle/>
                    <a:p>
                      <a:pPr algn="ctr"/>
                      <a:r>
                        <a:rPr lang="en-US" altLang="zh-CN" sz="2400" dirty="0" smtClean="0"/>
                        <a:t>95</a:t>
                      </a:r>
                      <a:endParaRPr lang="zh-CN" altLang="en-US" sz="2400" dirty="0"/>
                    </a:p>
                  </a:txBody>
                  <a:tcPr/>
                </a:tc>
              </a:tr>
              <a:tr h="1135207">
                <a:tc>
                  <a:txBody>
                    <a:bodyPr/>
                    <a:lstStyle/>
                    <a:p>
                      <a:pPr algn="ctr"/>
                      <a:r>
                        <a:rPr lang="zh-CN" altLang="en-US" sz="2400" dirty="0" smtClean="0"/>
                        <a:t>蔡峰</a:t>
                      </a:r>
                      <a:endParaRPr lang="zh-CN" altLang="en-US" sz="2400" dirty="0"/>
                    </a:p>
                  </a:txBody>
                  <a:tcPr/>
                </a:tc>
                <a:tc>
                  <a:txBody>
                    <a:bodyPr/>
                    <a:lstStyle/>
                    <a:p>
                      <a:r>
                        <a:rPr lang="en-US" altLang="zh-CN" sz="2400" dirty="0"/>
                        <a:t>OBS</a:t>
                      </a:r>
                      <a:r>
                        <a:rPr lang="zh-CN" altLang="en-US" sz="2400" dirty="0"/>
                        <a:t>，人力资源管理，沟通管理</a:t>
                      </a:r>
                      <a:endParaRPr lang="zh-CN" altLang="en-US" sz="2400" dirty="0"/>
                    </a:p>
                  </a:txBody>
                  <a:tcPr/>
                </a:tc>
                <a:tc>
                  <a:txBody>
                    <a:bodyPr/>
                    <a:lstStyle/>
                    <a:p>
                      <a:pPr algn="ctr"/>
                      <a:r>
                        <a:rPr lang="en-US" altLang="zh-CN" sz="2400" dirty="0" smtClean="0"/>
                        <a:t>94</a:t>
                      </a:r>
                      <a:endParaRPr lang="zh-CN" altLang="en-US" sz="2400" dirty="0"/>
                    </a:p>
                  </a:txBody>
                  <a:tcPr/>
                </a:tc>
              </a:tr>
              <a:tr h="1135207">
                <a:tc>
                  <a:txBody>
                    <a:bodyPr/>
                    <a:lstStyle/>
                    <a:p>
                      <a:pPr algn="ctr"/>
                      <a:r>
                        <a:rPr lang="zh-CN" altLang="en-US" sz="2400" dirty="0" smtClean="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a:t>
                      </a:r>
                      <a:r>
                        <a:rPr lang="zh-CN" altLang="en-US" sz="2400" dirty="0" smtClean="0"/>
                        <a:t>制作，项目章程</a:t>
                      </a:r>
                      <a:endParaRPr lang="zh-CN" altLang="en-US" sz="2400" dirty="0"/>
                    </a:p>
                  </a:txBody>
                  <a:tcPr/>
                </a:tc>
                <a:tc>
                  <a:txBody>
                    <a:bodyPr/>
                    <a:lstStyle/>
                    <a:p>
                      <a:pPr algn="ctr"/>
                      <a:r>
                        <a:rPr lang="en-US" altLang="zh-CN" sz="2400" dirty="0" smtClean="0"/>
                        <a:t>93</a:t>
                      </a:r>
                      <a:endParaRPr lang="zh-CN" altLang="en-US" sz="2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smtClean="0"/>
                        <a:t>姓名</a:t>
                      </a:r>
                      <a:endParaRPr lang="zh-CN" altLang="en-US" dirty="0"/>
                    </a:p>
                  </a:txBody>
                  <a:tcPr/>
                </a:tc>
                <a:tc>
                  <a:txBody>
                    <a:bodyPr/>
                    <a:lstStyle/>
                    <a:p>
                      <a:r>
                        <a:rPr lang="zh-CN" altLang="en-US" dirty="0" smtClean="0"/>
                        <a:t>学号</a:t>
                      </a:r>
                      <a:endParaRPr lang="zh-CN" altLang="en-US" dirty="0"/>
                    </a:p>
                  </a:txBody>
                  <a:tcPr/>
                </a:tc>
                <a:tc>
                  <a:txBody>
                    <a:bodyPr/>
                    <a:lstStyle/>
                    <a:p>
                      <a:r>
                        <a:rPr lang="zh-CN" altLang="en-US" dirty="0" smtClean="0"/>
                        <a:t>联系方式</a:t>
                      </a:r>
                      <a:endParaRPr lang="zh-CN" altLang="en-US" dirty="0"/>
                    </a:p>
                  </a:txBody>
                  <a:tcPr/>
                </a:tc>
                <a:tc>
                  <a:txBody>
                    <a:bodyPr/>
                    <a:lstStyle/>
                    <a:p>
                      <a:r>
                        <a:rPr lang="zh-CN" altLang="en-US" dirty="0" smtClean="0"/>
                        <a:t>邮箱</a:t>
                      </a:r>
                      <a:endParaRPr lang="zh-CN" altLang="en-US" dirty="0"/>
                    </a:p>
                  </a:txBody>
                  <a:tcPr/>
                </a:tc>
              </a:tr>
              <a:tr h="370840">
                <a:tc>
                  <a:txBody>
                    <a:bodyPr/>
                    <a:lstStyle/>
                    <a:p>
                      <a:r>
                        <a:rPr lang="zh-CN" altLang="en-US" dirty="0" smtClean="0"/>
                        <a:t>黄为波</a:t>
                      </a:r>
                      <a:endParaRPr lang="zh-CN" altLang="en-US" dirty="0"/>
                    </a:p>
                  </a:txBody>
                  <a:tcPr/>
                </a:tc>
                <a:tc>
                  <a:txBody>
                    <a:bodyPr/>
                    <a:lstStyle/>
                    <a:p>
                      <a:r>
                        <a:rPr lang="en-US" altLang="zh-CN" dirty="0" smtClean="0"/>
                        <a:t>31601351</a:t>
                      </a:r>
                      <a:endParaRPr lang="zh-CN" altLang="en-US" dirty="0"/>
                    </a:p>
                  </a:txBody>
                  <a:tcPr/>
                </a:tc>
                <a:tc>
                  <a:txBody>
                    <a:bodyPr/>
                    <a:lstStyle/>
                    <a:p>
                      <a:r>
                        <a:rPr lang="en-US" altLang="zh-CN" dirty="0" smtClean="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31601351.stu.zucc.edu.cn</a:t>
                      </a:r>
                      <a:endParaRPr lang="zh-CN" altLang="en-US" dirty="0" smtClean="0"/>
                    </a:p>
                  </a:txBody>
                  <a:tcPr/>
                </a:tc>
              </a:tr>
              <a:tr h="370840">
                <a:tc>
                  <a:txBody>
                    <a:bodyPr/>
                    <a:lstStyle/>
                    <a:p>
                      <a:r>
                        <a:rPr lang="zh-CN" altLang="en-US" dirty="0" smtClean="0"/>
                        <a:t>江亮儒</a:t>
                      </a:r>
                      <a:endParaRPr lang="zh-CN" altLang="en-US" dirty="0"/>
                    </a:p>
                  </a:txBody>
                  <a:tcPr/>
                </a:tc>
                <a:tc>
                  <a:txBody>
                    <a:bodyPr/>
                    <a:lstStyle/>
                    <a:p>
                      <a:r>
                        <a:rPr lang="en-US" altLang="zh-CN" dirty="0" smtClean="0"/>
                        <a:t>31601352</a:t>
                      </a:r>
                      <a:endParaRPr lang="zh-CN" altLang="en-US" dirty="0"/>
                    </a:p>
                  </a:txBody>
                  <a:tcPr/>
                </a:tc>
                <a:tc>
                  <a:txBody>
                    <a:bodyPr/>
                    <a:lstStyle/>
                    <a:p>
                      <a:r>
                        <a:rPr lang="en-US" altLang="zh-CN" dirty="0" smtClean="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31601352.stu.zucc.edu.cn</a:t>
                      </a:r>
                      <a:endParaRPr lang="zh-CN" altLang="en-US" dirty="0" smtClean="0"/>
                    </a:p>
                  </a:txBody>
                  <a:tcPr/>
                </a:tc>
              </a:tr>
              <a:tr h="370840">
                <a:tc>
                  <a:txBody>
                    <a:bodyPr/>
                    <a:lstStyle/>
                    <a:p>
                      <a:r>
                        <a:rPr lang="zh-CN" altLang="en-US" dirty="0" smtClean="0"/>
                        <a:t>陈子卿</a:t>
                      </a:r>
                      <a:endParaRPr lang="zh-CN" altLang="en-US" dirty="0"/>
                    </a:p>
                  </a:txBody>
                  <a:tcPr/>
                </a:tc>
                <a:tc>
                  <a:txBody>
                    <a:bodyPr/>
                    <a:lstStyle/>
                    <a:p>
                      <a:r>
                        <a:rPr lang="en-US" altLang="zh-CN" dirty="0" smtClean="0"/>
                        <a:t>31601347</a:t>
                      </a:r>
                      <a:endParaRPr lang="zh-CN" altLang="en-US" dirty="0"/>
                    </a:p>
                  </a:txBody>
                  <a:tcPr/>
                </a:tc>
                <a:tc>
                  <a:txBody>
                    <a:bodyPr/>
                    <a:lstStyle/>
                    <a:p>
                      <a:r>
                        <a:rPr lang="en-US" altLang="zh-CN" dirty="0" smtClean="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31601347.stu.zucc.edu.cn</a:t>
                      </a:r>
                      <a:endParaRPr lang="zh-CN" altLang="en-US" dirty="0" smtClean="0"/>
                    </a:p>
                  </a:txBody>
                  <a:tcPr/>
                </a:tc>
              </a:tr>
              <a:tr h="370840">
                <a:tc>
                  <a:txBody>
                    <a:bodyPr/>
                    <a:lstStyle/>
                    <a:p>
                      <a:r>
                        <a:rPr lang="zh-CN" altLang="en-US" dirty="0" smtClean="0"/>
                        <a:t>蔡峰</a:t>
                      </a:r>
                      <a:endParaRPr lang="zh-CN" altLang="en-US" dirty="0"/>
                    </a:p>
                  </a:txBody>
                  <a:tcPr/>
                </a:tc>
                <a:tc>
                  <a:txBody>
                    <a:bodyPr/>
                    <a:lstStyle/>
                    <a:p>
                      <a:r>
                        <a:rPr lang="en-US" altLang="zh-CN" dirty="0" smtClean="0"/>
                        <a:t>31601344</a:t>
                      </a:r>
                      <a:endParaRPr lang="zh-CN" altLang="en-US" dirty="0"/>
                    </a:p>
                  </a:txBody>
                  <a:tcPr/>
                </a:tc>
                <a:tc>
                  <a:txBody>
                    <a:bodyPr/>
                    <a:lstStyle/>
                    <a:p>
                      <a:r>
                        <a:rPr lang="en-US" altLang="zh-CN" dirty="0" smtClean="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31601344.stu.zucc.edu.cn</a:t>
                      </a:r>
                      <a:endParaRPr lang="zh-CN" altLang="en-US" dirty="0" smtClean="0"/>
                    </a:p>
                  </a:txBody>
                  <a:tcPr/>
                </a:tc>
              </a:tr>
              <a:tr h="370840">
                <a:tc>
                  <a:txBody>
                    <a:bodyPr/>
                    <a:lstStyle/>
                    <a:p>
                      <a:r>
                        <a:rPr lang="zh-CN" altLang="en-US" dirty="0" smtClean="0"/>
                        <a:t>苏雨豪</a:t>
                      </a:r>
                      <a:endParaRPr lang="zh-CN" altLang="en-US" dirty="0"/>
                    </a:p>
                  </a:txBody>
                  <a:tcPr/>
                </a:tc>
                <a:tc>
                  <a:txBody>
                    <a:bodyPr/>
                    <a:lstStyle/>
                    <a:p>
                      <a:r>
                        <a:rPr lang="en-US" altLang="zh-CN" dirty="0" smtClean="0"/>
                        <a:t>31501166</a:t>
                      </a:r>
                      <a:endParaRPr lang="zh-CN" altLang="en-US" dirty="0"/>
                    </a:p>
                  </a:txBody>
                  <a:tcPr/>
                </a:tc>
                <a:tc>
                  <a:txBody>
                    <a:bodyPr/>
                    <a:lstStyle/>
                    <a:p>
                      <a:r>
                        <a:rPr lang="en-US" altLang="zh-CN" dirty="0" smtClean="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smtClean="0"/>
                        <a:t>31501166.stu.zucc.edu.cn</a:t>
                      </a:r>
                      <a:endParaRPr lang="zh-CN" altLang="en-US" dirty="0" smtClean="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实施计划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378325" y="255270"/>
            <a:ext cx="6946900" cy="612584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项目章程</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50590" y="1053530"/>
            <a:ext cx="5682007" cy="5352812"/>
          </a:xfrm>
          <a:prstGeom prst="rect">
            <a:avLst/>
          </a:prstGeom>
        </p:spPr>
      </p:pic>
      <p:pic>
        <p:nvPicPr>
          <p:cNvPr id="5" name="图片 4"/>
          <p:cNvPicPr>
            <a:picLocks noChangeAspect="1"/>
          </p:cNvPicPr>
          <p:nvPr/>
        </p:nvPicPr>
        <p:blipFill>
          <a:blip r:embed="rId2"/>
          <a:stretch>
            <a:fillRect/>
          </a:stretch>
        </p:blipFill>
        <p:spPr>
          <a:xfrm>
            <a:off x="5951190" y="1065124"/>
            <a:ext cx="6135786" cy="56246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项目</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可行性分析报告（</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技术</a:t>
            </a:r>
            <a:r>
              <a:rPr lang="en-US" altLang="zh-CN" sz="2665" dirty="0" smtClean="0">
                <a:solidFill>
                  <a:srgbClr val="183A5D"/>
                </a:solidFill>
                <a:latin typeface="微软雅黑" panose="020B0503020204020204" pitchFamily="34" charset="-122"/>
                <a:ea typeface="微软雅黑" panose="020B0503020204020204" pitchFamily="34" charset="-122"/>
              </a:rPr>
              <a:t>SWOT</a:t>
            </a:r>
            <a:r>
              <a:rPr lang="zh-CN" altLang="en-US" sz="2665" dirty="0" smtClean="0">
                <a:solidFill>
                  <a:srgbClr val="183A5D"/>
                </a:solidFill>
                <a:latin typeface="微软雅黑" panose="020B0503020204020204" pitchFamily="34" charset="-122"/>
                <a:ea typeface="微软雅黑" panose="020B0503020204020204" pitchFamily="34" charset="-122"/>
              </a:rPr>
              <a:t>分析（安卓版本</a:t>
            </a:r>
            <a:r>
              <a:rPr lang="en-US" altLang="zh-CN" sz="2665" dirty="0" smtClean="0">
                <a:solidFill>
                  <a:srgbClr val="183A5D"/>
                </a:solidFill>
                <a:latin typeface="微软雅黑" panose="020B0503020204020204" pitchFamily="34" charset="-122"/>
                <a:ea typeface="微软雅黑" panose="020B0503020204020204" pitchFamily="34" charset="-122"/>
              </a:rPr>
              <a:t>APP</a:t>
            </a:r>
            <a:r>
              <a:rPr lang="zh-CN" altLang="en-US" sz="2665" dirty="0" smtClean="0">
                <a:solidFill>
                  <a:srgbClr val="183A5D"/>
                </a:solidFill>
                <a:latin typeface="微软雅黑" panose="020B0503020204020204" pitchFamily="34" charset="-122"/>
                <a:ea typeface="微软雅黑" panose="020B0503020204020204" pitchFamily="34" charset="-122"/>
              </a:rPr>
              <a:t>）</a:t>
            </a:r>
            <a:endParaRPr lang="zh-CN" altLang="en-US" sz="2665" dirty="0" smtClean="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smtClean="0">
                          <a:effectLst/>
                          <a:latin typeface="Calibri" panose="020F0502020204030204" pitchFamily="34" charset="0"/>
                          <a:ea typeface="宋体" panose="02010600030101010101" pitchFamily="2" charset="-122"/>
                          <a:cs typeface="Times New Roman" panose="02020603050405020304" pitchFamily="18" charset="0"/>
                        </a:rPr>
                        <a:t>内部</a:t>
                      </a:r>
                      <a:r>
                        <a:rPr lang="zh-CN" sz="1400" dirty="0">
                          <a:effectLst/>
                          <a:latin typeface="Calibri" panose="020F0502020204030204" pitchFamily="34" charset="0"/>
                          <a:ea typeface="宋体" panose="02010600030101010101" pitchFamily="2" charset="-122"/>
                          <a:cs typeface="Times New Roman" panose="02020603050405020304" pitchFamily="18" charset="0"/>
                        </a:rPr>
                        <a:t>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7659</Words>
  <Application>WPS 演示</Application>
  <PresentationFormat>自定义</PresentationFormat>
  <Paragraphs>1514</Paragraphs>
  <Slides>42</Slides>
  <Notes>9</Notes>
  <HiddenSlides>0</HiddenSlides>
  <MMClips>2</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Arial</vt:lpstr>
      <vt:lpstr>宋体</vt:lpstr>
      <vt:lpstr>Wingdings</vt:lpstr>
      <vt:lpstr>微软雅黑</vt:lpstr>
      <vt:lpstr>Tahoma</vt:lpstr>
      <vt:lpstr>Eras Bold ITC</vt:lpstr>
      <vt:lpstr>+中文标题</vt:lpstr>
      <vt:lpstr>Arial Unicode MS</vt:lpstr>
      <vt:lpstr>Times New Roman</vt:lpstr>
      <vt:lpstr>Calibri</vt:lpstr>
      <vt:lpstr>Segoe Print</vt:lpstr>
      <vt:lpstr>Calibri</vt:lpstr>
      <vt:lpstr>Times New Roman</vt:lpstr>
      <vt:lpstr>Cambria</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User</cp:lastModifiedBy>
  <cp:revision>318</cp:revision>
  <dcterms:created xsi:type="dcterms:W3CDTF">2015-04-23T03:04:00Z</dcterms:created>
  <dcterms:modified xsi:type="dcterms:W3CDTF">2018-12-02T10:39:45Z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y fmtid="{D5CDD505-2E9C-101B-9397-08002B2CF9AE}" pid="3" name="KSORubyTemplateID">
    <vt:lpwstr>13</vt:lpwstr>
  </property>
</Properties>
</file>