
<file path=[Content_Types].xml><?xml version="1.0" encoding="utf-8"?>
<Types xmlns="http://schemas.openxmlformats.org/package/2006/content-types">
  <Default Extension="mp3" ContentType="audio/m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70" r:id="rId2"/>
    <p:sldId id="411" r:id="rId3"/>
    <p:sldId id="439" r:id="rId4"/>
    <p:sldId id="466" r:id="rId5"/>
    <p:sldId id="467" r:id="rId6"/>
    <p:sldId id="468" r:id="rId7"/>
    <p:sldId id="469" r:id="rId8"/>
    <p:sldId id="470" r:id="rId9"/>
    <p:sldId id="471" r:id="rId10"/>
    <p:sldId id="450" r:id="rId11"/>
    <p:sldId id="472" r:id="rId12"/>
    <p:sldId id="474" r:id="rId13"/>
    <p:sldId id="475" r:id="rId14"/>
    <p:sldId id="476" r:id="rId15"/>
    <p:sldId id="477" r:id="rId16"/>
    <p:sldId id="473" r:id="rId17"/>
    <p:sldId id="437" r:id="rId18"/>
    <p:sldId id="456" r:id="rId19"/>
    <p:sldId id="479" r:id="rId20"/>
    <p:sldId id="457" r:id="rId21"/>
    <p:sldId id="480" r:id="rId22"/>
    <p:sldId id="459" r:id="rId23"/>
    <p:sldId id="478" r:id="rId24"/>
    <p:sldId id="481" r:id="rId25"/>
    <p:sldId id="455" r:id="rId26"/>
    <p:sldId id="436" r:id="rId27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A5D"/>
    <a:srgbClr val="38B1BF"/>
    <a:srgbClr val="00458E"/>
    <a:srgbClr val="8B8B8B"/>
    <a:srgbClr val="B11212"/>
    <a:srgbClr val="F5F5F5"/>
    <a:srgbClr val="022A4F"/>
    <a:srgbClr val="007ADE"/>
    <a:srgbClr val="0885DA"/>
    <a:srgbClr val="29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 varScale="1">
        <p:scale>
          <a:sx n="87" d="100"/>
          <a:sy n="87" d="100"/>
        </p:scale>
        <p:origin x="691" y="77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1033" y="2617957"/>
            <a:ext cx="5748655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翻转课堂</a:t>
            </a: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90" y="1311295"/>
            <a:ext cx="4064308" cy="5548293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694606" y="909514"/>
            <a:ext cx="6100901" cy="522509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名称（唯一）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简单名：一个单独的名称  </a:t>
            </a:r>
            <a:r>
              <a:rPr lang="en-US" altLang="zh-CN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全名：类名前面加上包的名称 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：类型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][=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属性字符串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     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][(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)][: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返回类型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][{</a:t>
            </a: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属性字符串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2400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:void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6092825" cy="24560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类之间的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关系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依赖关系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关联</a:t>
            </a:r>
            <a:r>
              <a:rPr lang="zh-CN" altLang="en-US" sz="2400" dirty="0"/>
              <a:t>关系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泛化</a:t>
            </a:r>
            <a:r>
              <a:rPr lang="zh-CN" altLang="en-US" sz="2400" dirty="0"/>
              <a:t>关系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实现</a:t>
            </a:r>
            <a:r>
              <a:rPr lang="zh-CN" altLang="en-US" sz="2400" dirty="0"/>
              <a:t>关系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757396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7344816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依赖关系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可以理解为类</a:t>
            </a:r>
            <a:r>
              <a:rPr lang="en-US" altLang="zh-CN" dirty="0"/>
              <a:t>A</a:t>
            </a:r>
            <a:r>
              <a:rPr lang="zh-CN" altLang="en-US" dirty="0"/>
              <a:t>里面用到了类</a:t>
            </a:r>
            <a:r>
              <a:rPr lang="en-US" altLang="zh-CN" dirty="0"/>
              <a:t>B</a:t>
            </a:r>
            <a:r>
              <a:rPr lang="zh-CN" altLang="en-US" dirty="0"/>
              <a:t>，所以类</a:t>
            </a:r>
            <a:r>
              <a:rPr lang="en-US" altLang="zh-CN" dirty="0"/>
              <a:t>A</a:t>
            </a:r>
            <a:r>
              <a:rPr lang="zh-CN" altLang="en-US" dirty="0"/>
              <a:t>依赖于类</a:t>
            </a:r>
            <a:r>
              <a:rPr lang="en-US" altLang="zh-CN" dirty="0"/>
              <a:t>B</a:t>
            </a:r>
            <a:r>
              <a:rPr lang="zh-CN" altLang="en-US" dirty="0"/>
              <a:t>，这种关系是临时性的，很弱的一种关系。在代码上的表现为类</a:t>
            </a:r>
            <a:r>
              <a:rPr lang="en-US" altLang="zh-CN" dirty="0"/>
              <a:t>B</a:t>
            </a:r>
            <a:r>
              <a:rPr lang="zh-CN" altLang="en-US" dirty="0"/>
              <a:t>作为参数在类</a:t>
            </a:r>
            <a:r>
              <a:rPr lang="en-US" altLang="zh-CN" dirty="0"/>
              <a:t>A</a:t>
            </a:r>
            <a:r>
              <a:rPr lang="zh-CN" altLang="en-US" dirty="0"/>
              <a:t>当中使用。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56" y="3592549"/>
            <a:ext cx="3772033" cy="25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9568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734481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关联关系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比依赖的关系要强，属于长期性的，双方的关系是平等的。在代码上的表现是类</a:t>
            </a:r>
            <a:r>
              <a:rPr lang="en-US" altLang="zh-CN" dirty="0"/>
              <a:t>B</a:t>
            </a:r>
            <a:r>
              <a:rPr lang="zh-CN" altLang="en-US" dirty="0"/>
              <a:t>作为类</a:t>
            </a:r>
            <a:r>
              <a:rPr lang="en-US" altLang="zh-CN" dirty="0"/>
              <a:t>A</a:t>
            </a:r>
            <a:r>
              <a:rPr lang="zh-CN" altLang="en-US" dirty="0"/>
              <a:t>的属性出现。 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49" y="3728865"/>
            <a:ext cx="4319786" cy="2437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235" y="3728865"/>
            <a:ext cx="3295793" cy="17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797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7344816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泛化</a:t>
            </a:r>
            <a:r>
              <a:rPr lang="zh-CN" altLang="en-US" sz="2400" dirty="0" smtClean="0"/>
              <a:t>关系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是一种继承关系，表示一般与特殊的关系，它指定了子类如何特化父类的所有特征和行为。例如：老虎是动物的一种，即有老虎的特性也有动物的共性。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69" y="3741681"/>
            <a:ext cx="3818965" cy="216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24" y="3173206"/>
            <a:ext cx="2651308" cy="29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1370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606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22798" y="1989634"/>
            <a:ext cx="734481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实现</a:t>
            </a:r>
            <a:r>
              <a:rPr lang="zh-CN" altLang="en-US" sz="2400" dirty="0" smtClean="0"/>
              <a:t>关系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是一种类与接口的关系，表示类是接口所有特征和行为的实现</a:t>
            </a:r>
            <a:r>
              <a:rPr lang="en-US" altLang="zh-CN" dirty="0"/>
              <a:t>.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80" y="3184933"/>
            <a:ext cx="3383300" cy="29672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54" y="3415564"/>
            <a:ext cx="3148800" cy="25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987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062758" y="1269554"/>
            <a:ext cx="7776864" cy="4896544"/>
            <a:chOff x="1285643" y="1772435"/>
            <a:chExt cx="7135479" cy="3572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矩形 4"/>
          <p:cNvSpPr/>
          <p:nvPr/>
        </p:nvSpPr>
        <p:spPr>
          <a:xfrm>
            <a:off x="2207533" y="1917626"/>
            <a:ext cx="671882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顺序图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是强调消息时间顺序的交互图，他描述了对象之间传送消息的时间顺序。</a:t>
            </a:r>
            <a:endParaRPr lang="en-US" altLang="zh-CN" sz="20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对用例进行时间上的细化分解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基本内容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角色，对象，生命线，激活期，消息</a:t>
            </a:r>
          </a:p>
        </p:txBody>
      </p:sp>
    </p:spTree>
    <p:extLst>
      <p:ext uri="{BB962C8B-B14F-4D97-AF65-F5344CB8AC3E}">
        <p14:creationId xmlns:p14="http://schemas.microsoft.com/office/powerpoint/2010/main" val="18832252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06" y="765498"/>
            <a:ext cx="8389456" cy="598197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86694" y="1917626"/>
            <a:ext cx="507831" cy="305468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dirty="0"/>
              <a:t>教师上传课程</a:t>
            </a:r>
            <a:r>
              <a:rPr lang="zh-CN" altLang="en-US" dirty="0" smtClean="0"/>
              <a:t>资源顺序图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062758" y="1269554"/>
            <a:ext cx="7776864" cy="4896544"/>
            <a:chOff x="1285643" y="1772435"/>
            <a:chExt cx="7135479" cy="357266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矩形 4"/>
          <p:cNvSpPr/>
          <p:nvPr/>
        </p:nvSpPr>
        <p:spPr>
          <a:xfrm>
            <a:off x="2165961" y="1989634"/>
            <a:ext cx="6092825" cy="2825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通信图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（也叫合作图，</a:t>
            </a:r>
            <a:r>
              <a:rPr lang="en-US" altLang="zh-CN" sz="2000" dirty="0"/>
              <a:t>UML2.0</a:t>
            </a:r>
            <a:r>
              <a:rPr lang="zh-CN" altLang="en-US" sz="2000" dirty="0"/>
              <a:t>之后不再用协作图的说法）是一种交互图，强调发送和接收消息的对象之间的组织结构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通信图的基本内容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活动者，对象，链接，消息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958" y="1269554"/>
            <a:ext cx="7439350" cy="473000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63941" y="1701602"/>
            <a:ext cx="701731" cy="367240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/>
              <a:t>教师上传资源通信图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6189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37266" y="8819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37266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5459" y="1758367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类图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054" y="247814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319357" y="2521954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78582" y="1655826"/>
            <a:ext cx="1804169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59109" y="81388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51363" y="325393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295459" y="930330"/>
            <a:ext cx="3744416" cy="511504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35357" y="3295200"/>
            <a:ext cx="3744416" cy="511504"/>
            <a:chOff x="6339097" y="4180903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通信图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453206" y="401261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453206" y="47714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363498" y="4041322"/>
            <a:ext cx="3744416" cy="511504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状态机图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3498" y="4740676"/>
            <a:ext cx="3744416" cy="542247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部署图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5444054" y="556165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354346" y="5530910"/>
            <a:ext cx="3744416" cy="542247"/>
            <a:chOff x="6329397" y="4108895"/>
            <a:chExt cx="3744416" cy="542247"/>
          </a:xfrm>
        </p:grpSpPr>
        <p:sp>
          <p:nvSpPr>
            <p:cNvPr id="48" name="圆角矩形 47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提问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00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8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774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0790" y="1989634"/>
            <a:ext cx="6092825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状态机图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通过建立类对象的生存周期模型来描述对象随时间变化的动态行为。指在对象的生命周期中满足某些条件，执行某些活动或等待某些事件时的一个条件或状况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状态机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图的</a:t>
            </a:r>
            <a:r>
              <a:rPr lang="zh-CN" altLang="en-US" sz="2400" b="1" dirty="0">
                <a:solidFill>
                  <a:srgbClr val="FF0000"/>
                </a:solidFill>
              </a:rPr>
              <a:t>基本元素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状态（定义在生命周期的条件状况）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转换（状态之间的转移）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205980" y="1341562"/>
            <a:ext cx="7776864" cy="4896544"/>
            <a:chOff x="1285643" y="1772435"/>
            <a:chExt cx="7135479" cy="357266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774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78" y="1125538"/>
            <a:ext cx="6226274" cy="50359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91969" y="1845618"/>
            <a:ext cx="553998" cy="224676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400" dirty="0" smtClean="0"/>
              <a:t>教师的状态机图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759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87911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175131" y="1341562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7" name="矩形 6"/>
          <p:cNvSpPr/>
          <p:nvPr/>
        </p:nvSpPr>
        <p:spPr>
          <a:xfrm>
            <a:off x="2350790" y="2061642"/>
            <a:ext cx="6092825" cy="28253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部署图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/>
              <a:t>用于静态建模，表示运行时过程结点、组件实例以及对象结构的图。可显示计算结点的拓扑结构，通信路径，结点上运行的软件，软件包含的逻辑单元等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部署图的</a:t>
            </a:r>
            <a:r>
              <a:rPr lang="zh-CN" altLang="en-US" sz="2400" b="1" dirty="0">
                <a:solidFill>
                  <a:srgbClr val="FF0000"/>
                </a:solidFill>
              </a:rPr>
              <a:t>基本内容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/>
              <a:t>结点，组件，关系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87911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304" y="1557586"/>
            <a:ext cx="31192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部署</a:t>
            </a:r>
            <a:r>
              <a:rPr lang="zh-CN" altLang="en-US" dirty="0"/>
              <a:t>图显示网络的物理布局，系统中涉及的处理器、设备、连接和过程。处理器是网络中处理功能所在的机器，包括服务器和工作站，不包括打印机扫描仪之类的设备。处理器用来运行进程（执行代码）。一个项目只有一个部署图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94" y="1210858"/>
            <a:ext cx="6122406" cy="40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0386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87911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304" y="1557586"/>
            <a:ext cx="82032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dirty="0" smtClean="0"/>
              <a:t>UML</a:t>
            </a:r>
            <a:r>
              <a:rPr lang="zh-CN" altLang="en-US" dirty="0" smtClean="0"/>
              <a:t>用例图一共有几种关系，他们分别是什么，请具体阐述？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304" y="2565698"/>
            <a:ext cx="82032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+mj-ea"/>
              <a:buAutoNum type="circleNumDbPlain"/>
            </a:pPr>
            <a:r>
              <a:rPr lang="en-US" altLang="zh-CN" dirty="0" smtClean="0"/>
              <a:t>UML</a:t>
            </a:r>
            <a:r>
              <a:rPr lang="zh-CN" altLang="en-US" dirty="0" smtClean="0"/>
              <a:t>类</a:t>
            </a:r>
            <a:r>
              <a:rPr lang="zh-CN" altLang="en-US" dirty="0" smtClean="0"/>
              <a:t>图一共有几种关系，他们分别是什么，请具体阐述？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6855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8844" y="3246028"/>
            <a:ext cx="51478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[2]UML2 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基础、建模与设计教程</a:t>
            </a:r>
            <a:endParaRPr lang="en-US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844" y="2133650"/>
            <a:ext cx="76814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[1]UML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用户指南（第</a:t>
            </a:r>
            <a:r>
              <a:rPr lang="en-US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</a:t>
            </a:r>
            <a:r>
              <a:rPr lang="en-US" altLang="zh-CN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修订版）</a:t>
            </a:r>
            <a:endParaRPr lang="en-US" altLang="zh-CN" sz="2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4846" y="4539756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用例图有四个部分：用例（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Use Case),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参与者（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Actor),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系统边界，关系。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134766" y="1341562"/>
            <a:ext cx="7776864" cy="4896544"/>
            <a:chOff x="1285643" y="1772435"/>
            <a:chExt cx="7135479" cy="357266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9" name="矩形 8"/>
          <p:cNvSpPr/>
          <p:nvPr/>
        </p:nvSpPr>
        <p:spPr>
          <a:xfrm>
            <a:off x="2854846" y="2355404"/>
            <a:ext cx="6092825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用例图描述的是参与者所理解的系统功能，主要元素是用例和参与者，是帮助开发团队以一种可视化的方式理解系统的功能需求。这时处于项目初始，分析用户需求的阶段，不用管怎么实现具体的功能，只要能向客户形象化的表述项目的功能就行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566" y="2156077"/>
            <a:ext cx="6092825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参与者（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Actor)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参与者是与系统交互的人或物。首先当然包括我们的开发系统用户，除此之外，与我们开发的系统有关联的其他系统也算是参与者。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图中我们用一个小人表示。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04" y="1341383"/>
            <a:ext cx="3456384" cy="418057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37030" y="1341383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698286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651" y="2061642"/>
            <a:ext cx="6092825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用例（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Use Case)</a:t>
            </a: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用例是参与者可以感受到的系统服务或功能单元。我理解的就是用户可以使用我们开发的项目去做的任何事情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任何用例都不能在缺少参与者的情况下独立存在，同样，任何参与者也必须要有与之关联的用例。在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图中我们用椭圆表示：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486" y="2349674"/>
            <a:ext cx="1952625" cy="11334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37030" y="1269554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4817620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410" y="2159320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系统边界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指系统与系统之间的界限。把系统边界以外的同系统相关联的其他部分称为系统环境。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图中我们用一个矩形表示。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470" y="1756949"/>
            <a:ext cx="2943471" cy="311407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37030" y="1269554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3775221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780" y="2327274"/>
            <a:ext cx="6092825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关系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用例图中的关系有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种：关联，泛化，包含和扩展。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关联：表示参与者和用例之间的交互。为通信途径，任何一方都可发送或可接收消息。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箭头指向：指向消息接收方。在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中用直线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表示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30" y="1877578"/>
            <a:ext cx="3873958" cy="392938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49402" y="1413570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7930820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36285"/>
              </p:ext>
            </p:extLst>
          </p:nvPr>
        </p:nvGraphicFramePr>
        <p:xfrm>
          <a:off x="5252747" y="254473"/>
          <a:ext cx="6768752" cy="6411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5706">
                  <a:extLst>
                    <a:ext uri="{9D8B030D-6E8A-4147-A177-3AD203B41FA5}">
                      <a16:colId xmlns:a16="http://schemas.microsoft.com/office/drawing/2014/main" val="422935263"/>
                    </a:ext>
                  </a:extLst>
                </a:gridCol>
                <a:gridCol w="2256523">
                  <a:extLst>
                    <a:ext uri="{9D8B030D-6E8A-4147-A177-3AD203B41FA5}">
                      <a16:colId xmlns:a16="http://schemas.microsoft.com/office/drawing/2014/main" val="4141375050"/>
                    </a:ext>
                  </a:extLst>
                </a:gridCol>
                <a:gridCol w="2256523">
                  <a:extLst>
                    <a:ext uri="{9D8B030D-6E8A-4147-A177-3AD203B41FA5}">
                      <a16:colId xmlns:a16="http://schemas.microsoft.com/office/drawing/2014/main" val="2274343249"/>
                    </a:ext>
                  </a:extLst>
                </a:gridCol>
              </a:tblGrid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用例编号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137965840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用例名称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182792467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用例概述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2561931798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范围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699139596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主参与者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50981361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次要参与者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2484542193"/>
                  </a:ext>
                </a:extLst>
              </a:tr>
              <a:tr h="650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项目相关人利益说明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588660783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前置条件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491707643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后置条件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2660510273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成功保证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1138448474"/>
                  </a:ext>
                </a:extLst>
              </a:tr>
              <a:tr h="384069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基本事件流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r>
                        <a:rPr lang="zh-CN" sz="700">
                          <a:effectLst/>
                        </a:rPr>
                        <a:t>、</a:t>
                      </a:r>
                      <a:endParaRPr lang="zh-CN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952108686"/>
                  </a:ext>
                </a:extLst>
              </a:tr>
              <a:tr h="3840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r>
                        <a:rPr lang="zh-CN" sz="700">
                          <a:effectLst/>
                        </a:rPr>
                        <a:t>、</a:t>
                      </a:r>
                      <a:endParaRPr lang="zh-CN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412804448"/>
                  </a:ext>
                </a:extLst>
              </a:tr>
              <a:tr h="384069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扩展事件流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r>
                        <a:rPr lang="zh-CN" sz="700">
                          <a:effectLst/>
                        </a:rPr>
                        <a:t>、</a:t>
                      </a:r>
                      <a:endParaRPr lang="zh-CN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1618072402"/>
                  </a:ext>
                </a:extLst>
              </a:tr>
              <a:tr h="3840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r>
                        <a:rPr lang="zh-CN" sz="700">
                          <a:effectLst/>
                        </a:rPr>
                        <a:t>、</a:t>
                      </a:r>
                      <a:endParaRPr lang="zh-CN" sz="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710275111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子事件流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265435151"/>
                  </a:ext>
                </a:extLst>
              </a:tr>
              <a:tr h="38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规则与约束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tc>
                  <a:txBody>
                    <a:bodyPr/>
                    <a:lstStyle/>
                    <a:p>
                      <a:endParaRPr lang="zh-CN" sz="7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312" marR="50312" marT="0" marB="0"/>
                </a:tc>
                <a:extLst>
                  <a:ext uri="{0D108BD9-81ED-4DB2-BD59-A6C34878D82A}">
                    <a16:rowId xmlns:a16="http://schemas.microsoft.com/office/drawing/2014/main" val="363395638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30710" y="1269554"/>
            <a:ext cx="2297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598" y="2061642"/>
            <a:ext cx="40978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用例图是对用例的简单</a:t>
            </a:r>
            <a:r>
              <a:rPr lang="zh-CN" altLang="en-US" sz="240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sz="2400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用例描述对各个用例的详细的文档解释</a:t>
            </a:r>
            <a:endParaRPr lang="en-US" altLang="zh-CN" sz="2400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8171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70ED1C-30EF-4B3F-8CE4-0E8BEF2BEBCF}"/>
              </a:ext>
            </a:extLst>
          </p:cNvPr>
          <p:cNvGrpSpPr/>
          <p:nvPr/>
        </p:nvGrpSpPr>
        <p:grpSpPr>
          <a:xfrm>
            <a:off x="2134766" y="1086146"/>
            <a:ext cx="7776864" cy="4896544"/>
            <a:chOff x="1285643" y="1772435"/>
            <a:chExt cx="7135479" cy="357266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E48814-7E1F-4B07-9E0F-7D1566C5A1BD}"/>
                </a:ext>
              </a:extLst>
            </p:cNvPr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E3F854-F55C-4CF5-87BD-02A44DF29B5C}"/>
                </a:ext>
              </a:extLst>
            </p:cNvPr>
            <p:cNvSpPr/>
            <p:nvPr/>
          </p:nvSpPr>
          <p:spPr>
            <a:xfrm>
              <a:off x="1285643" y="1772435"/>
              <a:ext cx="3525067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3" name="矩形 12"/>
          <p:cNvSpPr/>
          <p:nvPr/>
        </p:nvSpPr>
        <p:spPr>
          <a:xfrm>
            <a:off x="2206068" y="1917626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/>
              <a:t>类是对一组具有相同属性、操作、关系、语义的对象的抽象。</a:t>
            </a:r>
            <a:endParaRPr lang="en-US" altLang="zh-CN" sz="2400" b="1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/>
              <a:t>        </a:t>
            </a:r>
            <a:endParaRPr lang="en-US" altLang="zh-CN" sz="2400" b="1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/>
              <a:t>包括名称</a:t>
            </a:r>
            <a:r>
              <a:rPr lang="en-US" altLang="zh-CN" sz="2400" b="1" dirty="0" smtClean="0"/>
              <a:t>(Name)</a:t>
            </a:r>
            <a:r>
              <a:rPr lang="zh-CN" altLang="en-US" sz="2400" b="1" dirty="0" smtClean="0"/>
              <a:t>，属性</a:t>
            </a:r>
            <a:r>
              <a:rPr lang="en-US" altLang="zh-CN" sz="2400" b="1" dirty="0" smtClean="0"/>
              <a:t>(Attribute)</a:t>
            </a:r>
            <a:r>
              <a:rPr lang="zh-CN" altLang="en-US" sz="2400" b="1" dirty="0" smtClean="0"/>
              <a:t>，操作</a:t>
            </a:r>
            <a:r>
              <a:rPr lang="en-US" altLang="zh-CN" sz="2400" b="1" dirty="0" smtClean="0"/>
              <a:t>(Operation)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40841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887</Words>
  <Application>Microsoft Office PowerPoint</Application>
  <PresentationFormat>自定义</PresentationFormat>
  <Paragraphs>164</Paragraphs>
  <Slides>26</Slides>
  <Notes>4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+中文标题</vt:lpstr>
      <vt:lpstr>Arial Unicode MS</vt:lpstr>
      <vt:lpstr>宋体</vt:lpstr>
      <vt:lpstr>微软雅黑</vt:lpstr>
      <vt:lpstr>Arial</vt:lpstr>
      <vt:lpstr>Calibri</vt:lpstr>
      <vt:lpstr>Eras Bold ITC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296</cp:revision>
  <dcterms:created xsi:type="dcterms:W3CDTF">2015-04-23T03:04:00Z</dcterms:created>
  <dcterms:modified xsi:type="dcterms:W3CDTF">2018-10-14T11:43:24Z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