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370" r:id="rId3"/>
    <p:sldId id="411" r:id="rId5"/>
    <p:sldId id="418" r:id="rId6"/>
    <p:sldId id="419" r:id="rId7"/>
    <p:sldId id="420" r:id="rId8"/>
    <p:sldId id="476" r:id="rId9"/>
    <p:sldId id="475" r:id="rId10"/>
    <p:sldId id="477" r:id="rId11"/>
    <p:sldId id="478" r:id="rId12"/>
    <p:sldId id="479" r:id="rId13"/>
    <p:sldId id="480" r:id="rId14"/>
    <p:sldId id="481" r:id="rId15"/>
    <p:sldId id="482" r:id="rId16"/>
    <p:sldId id="485" r:id="rId17"/>
    <p:sldId id="484" r:id="rId18"/>
    <p:sldId id="483" r:id="rId19"/>
    <p:sldId id="450" r:id="rId20"/>
    <p:sldId id="511" r:id="rId21"/>
    <p:sldId id="437" r:id="rId22"/>
    <p:sldId id="456" r:id="rId23"/>
    <p:sldId id="458" r:id="rId24"/>
    <p:sldId id="457" r:id="rId25"/>
    <p:sldId id="459" r:id="rId26"/>
    <p:sldId id="461" r:id="rId27"/>
    <p:sldId id="486" r:id="rId28"/>
    <p:sldId id="487" r:id="rId29"/>
    <p:sldId id="462" r:id="rId30"/>
    <p:sldId id="488" r:id="rId31"/>
    <p:sldId id="464" r:id="rId32"/>
    <p:sldId id="465" r:id="rId33"/>
    <p:sldId id="513" r:id="rId34"/>
    <p:sldId id="514" r:id="rId35"/>
    <p:sldId id="473" r:id="rId36"/>
    <p:sldId id="474" r:id="rId37"/>
    <p:sldId id="472" r:id="rId38"/>
    <p:sldId id="471" r:id="rId39"/>
    <p:sldId id="455" r:id="rId40"/>
    <p:sldId id="451" r:id="rId41"/>
    <p:sldId id="535" r:id="rId42"/>
    <p:sldId id="512" r:id="rId43"/>
    <p:sldId id="436" r:id="rId44"/>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autoAdjust="0"/>
    <p:restoredTop sz="84414" autoAdjust="0"/>
  </p:normalViewPr>
  <p:slideViewPr>
    <p:cSldViewPr>
      <p:cViewPr varScale="1">
        <p:scale>
          <a:sx n="113" d="100"/>
          <a:sy n="113" d="100"/>
        </p:scale>
        <p:origin x="184" y="296"/>
      </p:cViewPr>
      <p:guideLst>
        <p:guide orient="horz" pos="2160"/>
        <p:guide orient="horz" pos="385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江亮儒</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8</c:v>
                </c:pt>
                <c:pt idx="1">
                  <c:v>8</c:v>
                </c:pt>
                <c:pt idx="2">
                  <c:v>10</c:v>
                </c:pt>
                <c:pt idx="3">
                  <c:v>8</c:v>
                </c:pt>
                <c:pt idx="4">
                  <c:v>10</c:v>
                </c:pt>
              </c:numCache>
            </c:numRef>
          </c:val>
        </c:ser>
        <c:dLbls>
          <c:showLegendKey val="0"/>
          <c:showVal val="0"/>
          <c:showCatName val="0"/>
          <c:showSerName val="0"/>
          <c:showPercent val="0"/>
          <c:showBubbleSize val="0"/>
        </c:dLbls>
        <c:axId val="197752320"/>
        <c:axId val="176913152"/>
      </c:radarChart>
      <c:catAx>
        <c:axId val="19775232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76913152"/>
        <c:crosses val="autoZero"/>
        <c:auto val="1"/>
        <c:lblAlgn val="ctr"/>
        <c:lblOffset val="100"/>
        <c:noMultiLvlLbl val="0"/>
      </c:catAx>
      <c:valAx>
        <c:axId val="17691315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2320"/>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蔡峰</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202999296"/>
        <c:axId val="190025088"/>
      </c:radarChart>
      <c:catAx>
        <c:axId val="202999296"/>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5088"/>
        <c:crosses val="autoZero"/>
        <c:auto val="1"/>
        <c:lblAlgn val="ctr"/>
        <c:lblOffset val="100"/>
        <c:noMultiLvlLbl val="0"/>
      </c:catAx>
      <c:valAx>
        <c:axId val="190025088"/>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2999296"/>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黄为波</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8</c:v>
                </c:pt>
                <c:pt idx="2">
                  <c:v>10</c:v>
                </c:pt>
                <c:pt idx="3">
                  <c:v>9</c:v>
                </c:pt>
                <c:pt idx="4">
                  <c:v>10</c:v>
                </c:pt>
              </c:numCache>
            </c:numRef>
          </c:val>
        </c:ser>
        <c:dLbls>
          <c:showLegendKey val="0"/>
          <c:showVal val="0"/>
          <c:showCatName val="0"/>
          <c:showSerName val="0"/>
          <c:showPercent val="0"/>
          <c:showBubbleSize val="0"/>
        </c:dLbls>
        <c:axId val="203012608"/>
        <c:axId val="190026816"/>
      </c:radarChart>
      <c:catAx>
        <c:axId val="2030126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6816"/>
        <c:crosses val="autoZero"/>
        <c:auto val="1"/>
        <c:lblAlgn val="ctr"/>
        <c:lblOffset val="100"/>
        <c:noMultiLvlLbl val="0"/>
      </c:catAx>
      <c:valAx>
        <c:axId val="190026816"/>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26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陈子卿</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9</c:v>
                </c:pt>
                <c:pt idx="1">
                  <c:v>9</c:v>
                </c:pt>
                <c:pt idx="2">
                  <c:v>10</c:v>
                </c:pt>
                <c:pt idx="3">
                  <c:v>7</c:v>
                </c:pt>
                <c:pt idx="4">
                  <c:v>10</c:v>
                </c:pt>
              </c:numCache>
            </c:numRef>
          </c:val>
        </c:ser>
        <c:dLbls>
          <c:showLegendKey val="0"/>
          <c:showVal val="0"/>
          <c:showCatName val="0"/>
          <c:showSerName val="0"/>
          <c:showPercent val="0"/>
          <c:showBubbleSize val="0"/>
        </c:dLbls>
        <c:axId val="203011584"/>
        <c:axId val="190029120"/>
      </c:radarChart>
      <c:catAx>
        <c:axId val="203011584"/>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0029120"/>
        <c:crosses val="autoZero"/>
        <c:auto val="1"/>
        <c:lblAlgn val="ctr"/>
        <c:lblOffset val="100"/>
        <c:noMultiLvlLbl val="0"/>
      </c:catAx>
      <c:valAx>
        <c:axId val="190029120"/>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3011584"/>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平均</c:v>
                </c:pt>
              </c:strCache>
            </c:strRef>
          </c:tx>
          <c:spPr>
            <a:ln w="57150" cap="rnd" cmpd="sng" algn="ctr">
              <a:solidFill>
                <a:schemeClr val="accent1">
                  <a:shade val="95000"/>
                  <a:satMod val="105000"/>
                </a:schemeClr>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Sheet1!$B$2:$B$6</c:f>
              <c:numCache>
                <c:formatCode>General</c:formatCode>
                <c:ptCount val="5"/>
                <c:pt idx="0">
                  <c:v>8</c:v>
                </c:pt>
                <c:pt idx="1">
                  <c:v>8.6</c:v>
                </c:pt>
                <c:pt idx="2">
                  <c:v>10</c:v>
                </c:pt>
                <c:pt idx="3">
                  <c:v>7.6</c:v>
                </c:pt>
                <c:pt idx="4">
                  <c:v>10</c:v>
                </c:pt>
              </c:numCache>
            </c:numRef>
          </c:val>
        </c:ser>
        <c:ser>
          <c:idx val="1"/>
          <c:order val="1"/>
          <c:tx>
            <c:strRef>
              <c:f>Sheet1!$C$1</c:f>
              <c:strCache>
                <c:ptCount val="1"/>
                <c:pt idx="0">
                  <c:v>苏雨豪</c:v>
                </c:pt>
              </c:strCache>
            </c:strRef>
          </c:tx>
          <c:spPr>
            <a:ln w="57150" cap="rnd" cmpd="sng" algn="ctr">
              <a:solidFill>
                <a:srgbClr val="00B0F0"/>
              </a:solidFill>
              <a:prstDash val="solid"/>
              <a:round/>
            </a:ln>
          </c:spPr>
          <c:marker>
            <c:symbol val="none"/>
          </c:marker>
          <c:dLbls>
            <c:delete val="1"/>
          </c:dLbls>
          <c:cat>
            <c:strRef>
              <c:f>Sheet1!$A$2:$A$6</c:f>
              <c:strCache>
                <c:ptCount val="5"/>
                <c:pt idx="0">
                  <c:v>质量</c:v>
                </c:pt>
                <c:pt idx="1">
                  <c:v>效率</c:v>
                </c:pt>
                <c:pt idx="2">
                  <c:v>态度</c:v>
                </c:pt>
                <c:pt idx="3">
                  <c:v>工作量</c:v>
                </c:pt>
                <c:pt idx="4">
                  <c:v>纪律</c:v>
                </c:pt>
              </c:strCache>
            </c:strRef>
          </c:cat>
          <c:val>
            <c:numRef>
              <c:f>Sheet1!$C$2:$C$6</c:f>
              <c:numCache>
                <c:formatCode>General</c:formatCode>
                <c:ptCount val="5"/>
                <c:pt idx="0">
                  <c:v>7</c:v>
                </c:pt>
                <c:pt idx="1">
                  <c:v>9</c:v>
                </c:pt>
                <c:pt idx="2">
                  <c:v>10</c:v>
                </c:pt>
                <c:pt idx="3">
                  <c:v>7</c:v>
                </c:pt>
                <c:pt idx="4">
                  <c:v>10</c:v>
                </c:pt>
              </c:numCache>
            </c:numRef>
          </c:val>
        </c:ser>
        <c:dLbls>
          <c:showLegendKey val="0"/>
          <c:showVal val="0"/>
          <c:showCatName val="0"/>
          <c:showSerName val="0"/>
          <c:showPercent val="0"/>
          <c:showBubbleSize val="0"/>
        </c:dLbls>
        <c:axId val="197751808"/>
        <c:axId val="204237632"/>
      </c:radarChart>
      <c:catAx>
        <c:axId val="197751808"/>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204237632"/>
        <c:crosses val="autoZero"/>
        <c:auto val="1"/>
        <c:lblAlgn val="ctr"/>
        <c:lblOffset val="100"/>
        <c:noMultiLvlLbl val="0"/>
      </c:catAx>
      <c:valAx>
        <c:axId val="204237632"/>
        <c:scaling>
          <c:orientation val="minMax"/>
        </c:scaling>
        <c:delete val="0"/>
        <c:axPos val="l"/>
        <c:majorGridlines/>
        <c:numFmt formatCode="General" sourceLinked="1"/>
        <c:majorTickMark val="cross"/>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197751808"/>
        <c:crosses val="autoZero"/>
        <c:crossBetween val="between"/>
      </c:valAx>
    </c:plotArea>
    <c:legend>
      <c:legendPos val="r"/>
      <c:layout/>
      <c:overlay val="0"/>
      <c:txPr>
        <a:bodyPr rot="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cf</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：绩效考评，质量管理</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Hwb</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：范围管理，时间管理（</a:t>
            </a:r>
            <a:r>
              <a:rPr lang="en-US" altLang="zh-CN" dirty="0"/>
              <a:t>WBS.GANNT,</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Czq</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JLR</a:t>
            </a:r>
            <a:r>
              <a:rPr lang="zh-CN" altLang="en-US"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：可行性，沟通管理，风险，人力，参考，项目章程</a:t>
            </a:r>
            <a:endParaRPr lang="zh-CN" altLang="zh-CN" sz="1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892830" y="2630721"/>
            <a:ext cx="9782810" cy="1598295"/>
          </a:xfrm>
          <a:prstGeom prst="rect">
            <a:avLst/>
          </a:prstGeom>
          <a:noFill/>
        </p:spPr>
        <p:txBody>
          <a:bodyPr wrap="none" lIns="91423" tIns="45712" rIns="91423" bIns="45712" rtlCol="0">
            <a:spAutoFit/>
          </a:bodyPr>
          <a:lstStyle/>
          <a:p>
            <a:pPr algn="l"/>
            <a:r>
              <a:rPr lang="zh-CN" altLang="en-US" sz="5400" dirty="0">
                <a:solidFill>
                  <a:srgbClr val="38B1BF"/>
                </a:solidFill>
                <a:latin typeface="微软雅黑" panose="020B0503020204020204" pitchFamily="34" charset="-122"/>
                <a:ea typeface="微软雅黑" panose="020B0503020204020204" pitchFamily="34" charset="-122"/>
              </a:rPr>
              <a:t>软件工程系列课程教学辅助网站</a:t>
            </a:r>
            <a:endParaRPr lang="zh-CN" altLang="en-US" sz="5400" dirty="0">
              <a:solidFill>
                <a:srgbClr val="38B1BF"/>
              </a:solidFill>
              <a:latin typeface="微软雅黑" panose="020B0503020204020204" pitchFamily="34" charset="-122"/>
              <a:ea typeface="微软雅黑" panose="020B0503020204020204" pitchFamily="34" charset="-122"/>
            </a:endParaRPr>
          </a:p>
          <a:p>
            <a:pPr algn="l"/>
            <a:r>
              <a:rPr lang="en-US" altLang="zh-CN" sz="4400" dirty="0">
                <a:solidFill>
                  <a:srgbClr val="38B1BF"/>
                </a:solidFill>
                <a:latin typeface="微软雅黑" panose="020B0503020204020204" pitchFamily="34" charset="-122"/>
                <a:ea typeface="微软雅黑" panose="020B0503020204020204" pitchFamily="34" charset="-122"/>
              </a:rPr>
              <a:t>		</a:t>
            </a:r>
            <a:r>
              <a:rPr lang="zh-CN" altLang="en-US" sz="4400" dirty="0">
                <a:solidFill>
                  <a:srgbClr val="38B1BF"/>
                </a:solidFill>
                <a:latin typeface="微软雅黑" panose="020B0503020204020204" pitchFamily="34" charset="-122"/>
                <a:ea typeface="微软雅黑" panose="020B0503020204020204" pitchFamily="34" charset="-122"/>
              </a:rPr>
              <a:t>需求工程项目计划</a:t>
            </a:r>
            <a:endParaRPr lang="zh-CN" altLang="en-US" sz="44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4939986" y="4778722"/>
            <a:ext cx="2308611"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left)">
                                      <p:cBhvr>
                                        <p:cTn id="50" dur="500"/>
                                        <p:tgtEl>
                                          <p:spTgt spid="44"/>
                                        </p:tgtEl>
                                      </p:cBhvr>
                                    </p:animEffect>
                                  </p:childTnLst>
                                </p:cTn>
                              </p:par>
                            </p:childTnLst>
                          </p:cTn>
                        </p:par>
                        <p:par>
                          <p:cTn id="51" fill="hold">
                            <p:stCondLst>
                              <p:cond delay="2000"/>
                            </p:stCondLst>
                            <p:childTnLst>
                              <p:par>
                                <p:cTn id="52" presetID="12" presetClass="entr" presetSubtype="4"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6"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分析（网页）</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跨平台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不用下载安装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易于维护</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受浏览器限制</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一断网基本没用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浪费流量</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越来越多的人愿意通过上网获取信息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选择合适的开发硬件、软件环境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调整浏览器的安全等级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indent="762000"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indent="914400"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劣势（</a:t>
                      </a:r>
                      <a:r>
                        <a:rPr lang="en-US" sz="1400" dirty="0">
                          <a:effectLst/>
                          <a:latin typeface="Calibri" panose="020F0502020204030204" pitchFamily="34" charset="0"/>
                          <a:ea typeface="宋体" panose="02010600030101010101" pitchFamily="2" charset="-122"/>
                          <a:cs typeface="Times New Roman" panose="02020603050405020304" pitchFamily="18" charset="0"/>
                        </a:rPr>
                        <a:t>weakness</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分析（微信小程序）</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26654" y="1629594"/>
          <a:ext cx="10225137" cy="5053307"/>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、无需安装、随用随点</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、兼容性强</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、开发成本低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4</a:t>
                      </a:r>
                      <a:r>
                        <a:rPr lang="zh-CN" sz="1400">
                          <a:effectLst/>
                          <a:latin typeface="Calibri" panose="020F0502020204030204" pitchFamily="34" charset="0"/>
                          <a:ea typeface="宋体" panose="02010600030101010101" pitchFamily="2" charset="-122"/>
                          <a:cs typeface="Times New Roman" panose="02020603050405020304" pitchFamily="18" charset="0"/>
                        </a:rPr>
                        <a:t>、丰富的组件和</a:t>
                      </a:r>
                      <a:r>
                        <a:rPr lang="en-US" sz="1400">
                          <a:effectLst/>
                          <a:latin typeface="Calibri" panose="020F0502020204030204" pitchFamily="34" charset="0"/>
                          <a:ea typeface="宋体" panose="02010600030101010101" pitchFamily="2" charset="-122"/>
                          <a:cs typeface="Times New Roman" panose="02020603050405020304" pitchFamily="18" charset="0"/>
                        </a:rPr>
                        <a:t>API</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1</a:t>
                      </a:r>
                      <a:r>
                        <a:rPr lang="zh-CN" sz="1400">
                          <a:effectLst/>
                          <a:latin typeface="Calibri" panose="020F0502020204030204" pitchFamily="34" charset="0"/>
                          <a:ea typeface="宋体" panose="02010600030101010101" pitchFamily="2" charset="-122"/>
                          <a:cs typeface="Times New Roman" panose="02020603050405020304" pitchFamily="18" charset="0"/>
                        </a:rPr>
                        <a:t>、开放性低、受控于微信</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2</a:t>
                      </a:r>
                      <a:r>
                        <a:rPr lang="zh-CN" sz="1400">
                          <a:effectLst/>
                          <a:latin typeface="Calibri" panose="020F0502020204030204" pitchFamily="34" charset="0"/>
                          <a:ea typeface="宋体" panose="02010600030101010101" pitchFamily="2" charset="-122"/>
                          <a:cs typeface="Times New Roman" panose="02020603050405020304" pitchFamily="18" charset="0"/>
                        </a:rPr>
                        <a:t>、体验不及</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、有留存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3</a:t>
                      </a:r>
                      <a:r>
                        <a:rPr lang="zh-CN" sz="1400">
                          <a:effectLst/>
                          <a:latin typeface="Calibri" panose="020F0502020204030204" pitchFamily="34" charset="0"/>
                          <a:ea typeface="宋体" panose="02010600030101010101" pitchFamily="2" charset="-122"/>
                          <a:cs typeface="Times New Roman" panose="02020603050405020304" pitchFamily="18" charset="0"/>
                        </a:rPr>
                        <a:t>、微信小程序只支持移动端</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巨大流量入口</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技术较为成熟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满足客户新鲜感体验</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在小程序框架内，专注做低频、刚需的产品，扩大渠道用户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小程序使用成熟的</a:t>
                      </a:r>
                      <a:r>
                        <a:rPr lang="en-US" sz="1400">
                          <a:effectLst/>
                          <a:latin typeface="Calibri" panose="020F0502020204030204" pitchFamily="34" charset="0"/>
                          <a:ea typeface="宋体" panose="02010600030101010101" pitchFamily="2" charset="-122"/>
                          <a:cs typeface="Times New Roman" panose="02020603050405020304" pitchFamily="18" charset="0"/>
                        </a:rPr>
                        <a:t>H5</a:t>
                      </a:r>
                      <a:r>
                        <a:rPr lang="zh-CN" sz="1400">
                          <a:effectLst/>
                          <a:latin typeface="Calibri" panose="020F0502020204030204" pitchFamily="34" charset="0"/>
                          <a:ea typeface="宋体" panose="02010600030101010101" pitchFamily="2" charset="-122"/>
                          <a:cs typeface="Times New Roman" panose="02020603050405020304" pitchFamily="18" charset="0"/>
                        </a:rPr>
                        <a:t>做轻量级的广告游戏等营销获客</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数据安全较低</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自有度受制于腾讯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50000"/>
                        </a:lnSpc>
                        <a:spcAft>
                          <a:spcPts val="0"/>
                        </a:spcAft>
                        <a:buFont typeface="+mj-lt"/>
                        <a:buAutoNum type="arabicPeriod"/>
                      </a:pPr>
                      <a:r>
                        <a:rPr lang="zh-CN" sz="1400">
                          <a:effectLst/>
                          <a:latin typeface="Calibri" panose="020F0502020204030204" pitchFamily="34" charset="0"/>
                          <a:ea typeface="宋体" panose="02010600030101010101" pitchFamily="2" charset="-122"/>
                          <a:cs typeface="Times New Roman" panose="02020603050405020304" pitchFamily="18" charset="0"/>
                        </a:rPr>
                        <a:t>对自家产品造成冲击</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利用小程序的便捷性向</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引流</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与小程序并行，</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做高频、严密的场景</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237030" y="1845618"/>
            <a:ext cx="11521280" cy="3785652"/>
          </a:xfrm>
          <a:prstGeom prst="rect">
            <a:avLst/>
          </a:prstGeom>
        </p:spPr>
        <p:txBody>
          <a:bodyPr wrap="square">
            <a:spAutoFit/>
          </a:bodyPr>
          <a:lstStyle/>
          <a:p>
            <a:pPr indent="266700">
              <a:spcAft>
                <a:spcPts val="0"/>
              </a:spcAft>
            </a:pPr>
            <a:r>
              <a:rPr lang="zh-CN" altLang="zh-CN" sz="2400" dirty="0">
                <a:latin typeface="宋体" panose="02010600030101010101" pitchFamily="2" charset="-122"/>
                <a:cs typeface="宋体" panose="02010600030101010101" pitchFamily="2" charset="-122"/>
              </a:rPr>
              <a:t>因为项目小组比较熟悉大学的教学体系和教育人群，所以开发项目主攻针对大学生的教学辅助平台。</a:t>
            </a:r>
            <a:endParaRPr lang="zh-CN" altLang="zh-CN" sz="2400" dirty="0">
              <a:latin typeface="宋体" panose="02010600030101010101" pitchFamily="2" charset="-122"/>
              <a:cs typeface="宋体" panose="02010600030101010101" pitchFamily="2" charset="-122"/>
            </a:endParaRPr>
          </a:p>
          <a:p>
            <a:pPr indent="266700">
              <a:spcAft>
                <a:spcPts val="0"/>
              </a:spcAft>
            </a:pPr>
            <a:r>
              <a:rPr lang="zh-CN" altLang="zh-CN" sz="2400" dirty="0">
                <a:latin typeface="宋体" panose="02010600030101010101" pitchFamily="2" charset="-122"/>
                <a:cs typeface="宋体" panose="02010600030101010101" pitchFamily="2" charset="-122"/>
              </a:rPr>
              <a:t>因为在</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端老师可以较为方便的上传课件等资料，学生也能方便的上传作业以及，而且设备支持相较移动端更为丰富，所以该项目的</a:t>
            </a:r>
            <a:r>
              <a:rPr lang="en-US" altLang="zh-CN" sz="2400" dirty="0">
                <a:latin typeface="宋体" panose="02010600030101010101" pitchFamily="2" charset="-122"/>
                <a:cs typeface="宋体" panose="02010600030101010101" pitchFamily="2" charset="-122"/>
              </a:rPr>
              <a:t>PC</a:t>
            </a:r>
            <a:r>
              <a:rPr lang="zh-CN" altLang="zh-CN" sz="2400" dirty="0">
                <a:latin typeface="宋体" panose="02010600030101010101" pitchFamily="2" charset="-122"/>
                <a:cs typeface="宋体" panose="02010600030101010101" pitchFamily="2" charset="-122"/>
              </a:rPr>
              <a:t>端是一个不或缺的部分。</a:t>
            </a:r>
            <a:endParaRPr lang="zh-CN" altLang="zh-CN" sz="2400" dirty="0">
              <a:latin typeface="宋体" panose="02010600030101010101" pitchFamily="2" charset="-122"/>
              <a:cs typeface="宋体" panose="02010600030101010101" pitchFamily="2" charset="-122"/>
            </a:endParaRPr>
          </a:p>
          <a:p>
            <a:pPr>
              <a:spcAft>
                <a:spcPts val="0"/>
              </a:spcAft>
            </a:pPr>
            <a:r>
              <a:rPr lang="zh-CN" altLang="zh-CN" sz="2400" dirty="0">
                <a:latin typeface="宋体" panose="02010600030101010101" pitchFamily="2" charset="-122"/>
                <a:cs typeface="宋体" panose="02010600030101010101" pitchFamily="2" charset="-122"/>
              </a:rPr>
              <a:t>同时也要有移动端的拓展服务，相较于微信小程序，因为大学生一般都需要</a:t>
            </a:r>
            <a:r>
              <a:rPr lang="en-US" altLang="zh-CN" sz="2400" dirty="0">
                <a:latin typeface="宋体" panose="02010600030101010101" pitchFamily="2" charset="-122"/>
                <a:cs typeface="宋体" panose="02010600030101010101" pitchFamily="2" charset="-122"/>
              </a:rPr>
              <a:t>4-6</a:t>
            </a:r>
            <a:r>
              <a:rPr lang="zh-CN" altLang="zh-CN" sz="2400" dirty="0">
                <a:latin typeface="宋体" panose="02010600030101010101" pitchFamily="2" charset="-122"/>
                <a:cs typeface="宋体" panose="02010600030101010101" pitchFamily="2" charset="-122"/>
              </a:rPr>
              <a:t>年的学习时期，而且目前来讲原生的安卓或者</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应用对硬件的调用和支持都优于微信小程序，能给学生和教师带来更为优质的服务，且微信小程序还要受制于腾讯公司。然后基于开发小组成员的开发能力和</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平台所限，</a:t>
            </a:r>
            <a:r>
              <a:rPr lang="en-US" altLang="zh-CN" sz="2400" dirty="0">
                <a:latin typeface="宋体" panose="02010600030101010101" pitchFamily="2" charset="-122"/>
                <a:cs typeface="宋体" panose="02010600030101010101" pitchFamily="2" charset="-122"/>
              </a:rPr>
              <a:t>IOS</a:t>
            </a:r>
            <a:r>
              <a:rPr lang="zh-CN" altLang="zh-CN" sz="2400" dirty="0">
                <a:latin typeface="宋体" panose="02010600030101010101" pitchFamily="2" charset="-122"/>
                <a:cs typeface="宋体" panose="02010600030101010101" pitchFamily="2" charset="-122"/>
              </a:rPr>
              <a:t>平台的开发较安卓</a:t>
            </a:r>
            <a:r>
              <a:rPr lang="en-US" altLang="zh-CN" sz="2400" dirty="0">
                <a:latin typeface="宋体" panose="02010600030101010101" pitchFamily="2" charset="-122"/>
                <a:cs typeface="宋体" panose="02010600030101010101" pitchFamily="2" charset="-122"/>
              </a:rPr>
              <a:t>APP</a:t>
            </a:r>
            <a:r>
              <a:rPr lang="zh-CN" altLang="zh-CN" sz="2400" dirty="0">
                <a:latin typeface="宋体" panose="02010600030101010101" pitchFamily="2" charset="-122"/>
                <a:cs typeface="宋体" panose="02010600030101010101" pitchFamily="2" charset="-122"/>
              </a:rPr>
              <a:t>延后甚至不予考虑开发。</a:t>
            </a:r>
            <a:endParaRPr lang="zh-CN" altLang="zh-CN" sz="2400" dirty="0">
              <a:latin typeface="宋体" panose="02010600030101010101" pitchFamily="2" charset="-122"/>
              <a:cs typeface="宋体" panose="02010600030101010101" pitchFamily="2" charset="-122"/>
            </a:endParaRPr>
          </a:p>
          <a:p>
            <a:r>
              <a:rPr lang="en-US" altLang="zh-CN" sz="2400" dirty="0">
                <a:latin typeface="宋体" panose="02010600030101010101" pitchFamily="2" charset="-122"/>
                <a:cs typeface="宋体" panose="02010600030101010101" pitchFamily="2" charset="-122"/>
              </a:rPr>
              <a:t>  </a:t>
            </a:r>
            <a:r>
              <a:rPr lang="zh-CN" altLang="zh-CN" sz="2400" dirty="0">
                <a:cs typeface="宋体" panose="02010600030101010101" pitchFamily="2" charset="-122"/>
              </a:rPr>
              <a:t>综上得出，软件工程系列教学辅助平台切实可行，且平台主打</a:t>
            </a:r>
            <a:r>
              <a:rPr lang="en-US" altLang="zh-CN" sz="2400" dirty="0">
                <a:cs typeface="宋体" panose="02010600030101010101" pitchFamily="2" charset="-122"/>
              </a:rPr>
              <a:t>PC</a:t>
            </a:r>
            <a:r>
              <a:rPr lang="zh-CN" altLang="zh-CN" sz="2400" dirty="0">
                <a:cs typeface="宋体" panose="02010600030101010101" pitchFamily="2" charset="-122"/>
              </a:rPr>
              <a:t>端和移动安卓端。</a:t>
            </a:r>
            <a:endParaRPr lang="zh-CN" altLang="en-US" sz="2400" dirty="0"/>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608133"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宋体" panose="02010600030101010101" pitchFamily="2" charset="-122"/>
                <a:cs typeface="宋体" panose="02010600030101010101" pitchFamily="2" charset="-122"/>
              </a:rPr>
              <a:t>Web</a:t>
            </a:r>
            <a:r>
              <a:rPr lang="zh-CN" altLang="zh-CN" sz="2400" dirty="0">
                <a:cs typeface="宋体" panose="02010600030101010101" pitchFamily="2" charset="-122"/>
              </a:rPr>
              <a:t>前端</a:t>
            </a:r>
            <a:endParaRPr lang="zh-CN" altLang="en-US" dirty="0"/>
          </a:p>
        </p:txBody>
      </p:sp>
      <p:sp>
        <p:nvSpPr>
          <p:cNvPr id="10" name="矩形 9"/>
          <p:cNvSpPr/>
          <p:nvPr/>
        </p:nvSpPr>
        <p:spPr>
          <a:xfrm>
            <a:off x="334566" y="1765266"/>
            <a:ext cx="10968086" cy="400110"/>
          </a:xfrm>
          <a:prstGeom prst="rect">
            <a:avLst/>
          </a:prstGeom>
        </p:spPr>
        <p:txBody>
          <a:bodyPr wrap="square">
            <a:spAutoFit/>
          </a:bodyPr>
          <a:lstStyle/>
          <a:p>
            <a:pPr indent="266700">
              <a:spcAft>
                <a:spcPts val="0"/>
              </a:spcAft>
            </a:pPr>
            <a:r>
              <a:rPr lang="zh-CN" altLang="zh-CN" sz="2000" dirty="0">
                <a:latin typeface="宋体" panose="02010600030101010101" pitchFamily="2" charset="-122"/>
                <a:cs typeface="宋体" panose="02010600030101010101" pitchFamily="2" charset="-122"/>
              </a:rPr>
              <a:t>考虑到小组组员的学习情况，以及时间管理，在前端上采用</a:t>
            </a:r>
            <a:r>
              <a:rPr lang="en-US" altLang="zh-CN" sz="2000" dirty="0">
                <a:latin typeface="宋体" panose="02010600030101010101" pitchFamily="2" charset="-122"/>
                <a:cs typeface="宋体" panose="02010600030101010101" pitchFamily="2" charset="-122"/>
              </a:rPr>
              <a:t>HTML+CSS+JAVASCRIPT</a:t>
            </a:r>
            <a:r>
              <a:rPr lang="zh-CN" altLang="zh-CN" sz="2000" dirty="0">
                <a:latin typeface="宋体" panose="02010600030101010101" pitchFamily="2" charset="-122"/>
                <a:cs typeface="宋体" panose="02010600030101010101" pitchFamily="2" charset="-122"/>
              </a:rPr>
              <a:t>的开发方式</a:t>
            </a:r>
            <a:endParaRPr lang="zh-CN" altLang="zh-CN" sz="2000" dirty="0">
              <a:latin typeface="宋体" panose="02010600030101010101" pitchFamily="2" charset="-122"/>
              <a:cs typeface="宋体" panose="02010600030101010101" pitchFamily="2" charset="-122"/>
            </a:endParaRPr>
          </a:p>
        </p:txBody>
      </p:sp>
      <p:sp>
        <p:nvSpPr>
          <p:cNvPr id="11" name="矩形 10"/>
          <p:cNvSpPr/>
          <p:nvPr/>
        </p:nvSpPr>
        <p:spPr>
          <a:xfrm>
            <a:off x="221082" y="2385396"/>
            <a:ext cx="1146468" cy="461665"/>
          </a:xfrm>
          <a:prstGeom prst="rect">
            <a:avLst/>
          </a:prstGeom>
        </p:spPr>
        <p:txBody>
          <a:bodyPr wrap="none">
            <a:spAutoFit/>
          </a:bodyPr>
          <a:lstStyle/>
          <a:p>
            <a:pPr marL="342900" indent="-342900">
              <a:buFont typeface="Wingdings" panose="05000000000000000000" pitchFamily="2" charset="2"/>
              <a:buChar char="l"/>
            </a:pPr>
            <a:r>
              <a:rPr lang="zh-CN" altLang="zh-CN" sz="2400" dirty="0">
                <a:cs typeface="宋体" panose="02010600030101010101" pitchFamily="2" charset="-122"/>
              </a:rPr>
              <a:t>后台</a:t>
            </a:r>
            <a:endParaRPr lang="zh-CN" altLang="en-US" dirty="0"/>
          </a:p>
        </p:txBody>
      </p:sp>
      <p:graphicFrame>
        <p:nvGraphicFramePr>
          <p:cNvPr id="12" name="表格 11"/>
          <p:cNvGraphicFramePr>
            <a:graphicFrameLocks noGrp="1"/>
          </p:cNvGraphicFramePr>
          <p:nvPr/>
        </p:nvGraphicFramePr>
        <p:xfrm>
          <a:off x="1504521" y="2846719"/>
          <a:ext cx="9570453" cy="3764280"/>
        </p:xfrm>
        <a:graphic>
          <a:graphicData uri="http://schemas.openxmlformats.org/drawingml/2006/table">
            <a:tbl>
              <a:tblPr firstRow="1" firstCol="1" bandRow="1"/>
              <a:tblGrid>
                <a:gridCol w="924785"/>
                <a:gridCol w="1052693"/>
                <a:gridCol w="4074942"/>
                <a:gridCol w="3518033"/>
              </a:tblGrid>
              <a:tr h="285246">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序号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特性</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评价</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1140984">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1</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Java</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重开发效率。不及</a:t>
                      </a:r>
                      <a:r>
                        <a:rPr lang="en-US" sz="1900">
                          <a:effectLst/>
                          <a:latin typeface="宋体" panose="02010600030101010101" pitchFamily="2" charset="-122"/>
                          <a:ea typeface="宋体" panose="02010600030101010101" pitchFamily="2" charset="-122"/>
                          <a:cs typeface="宋体" panose="02010600030101010101" pitchFamily="2" charset="-122"/>
                        </a:rPr>
                        <a:t>python</a:t>
                      </a:r>
                      <a:r>
                        <a:rPr lang="zh-CN" sz="1900">
                          <a:effectLst/>
                          <a:latin typeface="宋体" panose="02010600030101010101" pitchFamily="2" charset="-122"/>
                          <a:ea typeface="宋体" panose="02010600030101010101" pitchFamily="2" charset="-122"/>
                          <a:cs typeface="宋体" panose="02010600030101010101" pitchFamily="2" charset="-122"/>
                        </a:rPr>
                        <a:t>，重运行效率，不及</a:t>
                      </a:r>
                      <a:r>
                        <a:rPr lang="en-US" sz="1900">
                          <a:effectLst/>
                          <a:latin typeface="宋体" panose="02010600030101010101" pitchFamily="2" charset="-122"/>
                          <a:ea typeface="宋体" panose="02010600030101010101" pitchFamily="2" charset="-122"/>
                          <a:cs typeface="宋体" panose="02010600030101010101" pitchFamily="2" charset="-122"/>
                        </a:rPr>
                        <a:t>C++</a:t>
                      </a:r>
                      <a:r>
                        <a:rPr lang="zh-CN" sz="1900">
                          <a:effectLst/>
                          <a:latin typeface="宋体" panose="02010600030101010101" pitchFamily="2" charset="-122"/>
                          <a:ea typeface="宋体" panose="02010600030101010101" pitchFamily="2" charset="-122"/>
                          <a:cs typeface="宋体" panose="02010600030101010101" pitchFamily="2" charset="-122"/>
                        </a:rPr>
                        <a:t>。开发难度低。库多。用的人多。适合开发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，是开发</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的主流语言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各组员都学习过</a:t>
                      </a:r>
                      <a:r>
                        <a:rPr lang="en-US" sz="1900">
                          <a:effectLst/>
                          <a:latin typeface="宋体" panose="02010600030101010101" pitchFamily="2" charset="-122"/>
                          <a:ea typeface="宋体" panose="02010600030101010101" pitchFamily="2" charset="-122"/>
                          <a:cs typeface="宋体" panose="02010600030101010101" pitchFamily="2" charset="-122"/>
                        </a:rPr>
                        <a:t>java</a:t>
                      </a:r>
                      <a:r>
                        <a:rPr lang="zh-CN" sz="1900">
                          <a:effectLst/>
                          <a:latin typeface="宋体" panose="02010600030101010101" pitchFamily="2" charset="-122"/>
                          <a:ea typeface="宋体" panose="02010600030101010101" pitchFamily="2" charset="-122"/>
                          <a:cs typeface="宋体" panose="02010600030101010101" pitchFamily="2" charset="-122"/>
                        </a:rPr>
                        <a:t>，后续的学习也可以更好的理解</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2</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重运行效率。但是跨平台性较弱。开发难度较高。库多，用的人多。</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738">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3</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Python</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重开发效率。跨平台性高。开发难度低，库多，用的人多。开发的</a:t>
                      </a:r>
                      <a:r>
                        <a:rPr lang="en-US" sz="1900">
                          <a:effectLst/>
                          <a:latin typeface="宋体" panose="02010600030101010101" pitchFamily="2" charset="-122"/>
                          <a:ea typeface="宋体" panose="02010600030101010101" pitchFamily="2" charset="-122"/>
                          <a:cs typeface="宋体" panose="02010600030101010101" pitchFamily="2" charset="-122"/>
                        </a:rPr>
                        <a:t>APP</a:t>
                      </a:r>
                      <a:r>
                        <a:rPr lang="zh-CN" sz="1900">
                          <a:effectLst/>
                          <a:latin typeface="宋体" panose="02010600030101010101" pitchFamily="2" charset="-122"/>
                          <a:ea typeface="宋体" panose="02010600030101010101" pitchFamily="2" charset="-122"/>
                          <a:cs typeface="宋体" panose="02010600030101010101" pitchFamily="2" charset="-122"/>
                        </a:rPr>
                        <a:t>效率无法达到其普遍的手机要求</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246">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4</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GO</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还不成熟。库也不多。开发者少。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各组员都没学习过此语言</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0492">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5</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900">
                          <a:effectLst/>
                          <a:latin typeface="宋体" panose="02010600030101010101" pitchFamily="2" charset="-122"/>
                          <a:ea typeface="宋体" panose="02010600030101010101" pitchFamily="2" charset="-122"/>
                          <a:cs typeface="宋体" panose="02010600030101010101" pitchFamily="2" charset="-122"/>
                        </a:rPr>
                        <a:t>C</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a:effectLst/>
                          <a:latin typeface="宋体" panose="02010600030101010101" pitchFamily="2" charset="-122"/>
                          <a:ea typeface="宋体" panose="02010600030101010101" pitchFamily="2" charset="-122"/>
                          <a:cs typeface="宋体" panose="02010600030101010101" pitchFamily="2" charset="-122"/>
                        </a:rPr>
                        <a:t>代码量大，没有处理异常和纠错机制</a:t>
                      </a:r>
                      <a:endParaRPr lang="zh-CN" sz="190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1900" dirty="0">
                          <a:effectLst/>
                          <a:latin typeface="宋体" panose="02010600030101010101" pitchFamily="2" charset="-122"/>
                          <a:ea typeface="宋体" panose="02010600030101010101" pitchFamily="2" charset="-122"/>
                          <a:cs typeface="宋体" panose="02010600030101010101" pitchFamily="2" charset="-122"/>
                        </a:rPr>
                        <a:t>各组员都学习过此语言，但此语言不适合此项目开发</a:t>
                      </a:r>
                      <a:endParaRPr lang="zh-CN" sz="1900" dirty="0">
                        <a:effectLst/>
                        <a:latin typeface="宋体" panose="02010600030101010101" pitchFamily="2" charset="-122"/>
                        <a:ea typeface="宋体" panose="02010600030101010101" pitchFamily="2" charset="-122"/>
                        <a:cs typeface="宋体" panose="02010600030101010101" pitchFamily="2" charset="-122"/>
                      </a:endParaRPr>
                    </a:p>
                  </a:txBody>
                  <a:tcPr marL="122248" marR="1222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77998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技术可行性</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9" name="矩形 8"/>
          <p:cNvSpPr/>
          <p:nvPr/>
        </p:nvSpPr>
        <p:spPr>
          <a:xfrm>
            <a:off x="237030" y="1304831"/>
            <a:ext cx="1454244" cy="461665"/>
          </a:xfrm>
          <a:prstGeom prst="rect">
            <a:avLst/>
          </a:prstGeom>
        </p:spPr>
        <p:txBody>
          <a:bodyPr wrap="none">
            <a:spAutoFit/>
          </a:bodyPr>
          <a:lstStyle/>
          <a:p>
            <a:pPr marL="342900" indent="-342900">
              <a:buFont typeface="Wingdings" panose="05000000000000000000" pitchFamily="2" charset="2"/>
              <a:buChar char="l"/>
            </a:pPr>
            <a:r>
              <a:rPr lang="zh-CN" altLang="en-US" sz="2400" dirty="0">
                <a:latin typeface="宋体" panose="02010600030101010101" pitchFamily="2" charset="-122"/>
                <a:cs typeface="宋体" panose="02010600030101010101" pitchFamily="2" charset="-122"/>
              </a:rPr>
              <a:t>数据库</a:t>
            </a:r>
            <a:endParaRPr lang="zh-CN" altLang="en-US" dirty="0"/>
          </a:p>
        </p:txBody>
      </p:sp>
      <p:graphicFrame>
        <p:nvGraphicFramePr>
          <p:cNvPr id="5" name="表格 4"/>
          <p:cNvGraphicFramePr>
            <a:graphicFrameLocks noGrp="1"/>
          </p:cNvGraphicFramePr>
          <p:nvPr/>
        </p:nvGraphicFramePr>
        <p:xfrm>
          <a:off x="334566" y="2133650"/>
          <a:ext cx="11572938" cy="3467906"/>
        </p:xfrm>
        <a:graphic>
          <a:graphicData uri="http://schemas.openxmlformats.org/drawingml/2006/table">
            <a:tbl>
              <a:tblPr firstRow="1" firstCol="1" bandRow="1"/>
              <a:tblGrid>
                <a:gridCol w="1118284"/>
                <a:gridCol w="1272954"/>
                <a:gridCol w="4927567"/>
                <a:gridCol w="4254133"/>
              </a:tblGrid>
              <a:tr h="469341">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序号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语言</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特性</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评价</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1</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MySQL</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免费，体积小，速度快，成本低，开源，适用于中小型网站</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免费的数据库很适合我们，功能也满足我们的需要</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8681">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2</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SQL Server</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a:t>
                      </a:r>
                      <a:r>
                        <a:rPr lang="en-US" sz="2400">
                          <a:effectLst/>
                          <a:latin typeface="宋体" panose="02010600030101010101" pitchFamily="2" charset="-122"/>
                          <a:ea typeface="宋体" panose="02010600030101010101" pitchFamily="2" charset="-122"/>
                          <a:cs typeface="宋体" panose="02010600030101010101" pitchFamily="2" charset="-122"/>
                        </a:rPr>
                        <a:t>Web</a:t>
                      </a:r>
                      <a:r>
                        <a:rPr lang="zh-CN" sz="2400">
                          <a:effectLst/>
                          <a:latin typeface="宋体" panose="02010600030101010101" pitchFamily="2" charset="-122"/>
                          <a:ea typeface="宋体" panose="02010600030101010101" pitchFamily="2" charset="-122"/>
                          <a:cs typeface="宋体" panose="02010600030101010101" pitchFamily="2" charset="-122"/>
                        </a:rPr>
                        <a:t>上最流行的用于存储的数据库，强大，灵活，界面友好，收费</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是很好的一个数据库，若资金允许可以考虑</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1203">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3</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400">
                          <a:effectLst/>
                          <a:latin typeface="宋体" panose="02010600030101010101" pitchFamily="2" charset="-122"/>
                          <a:ea typeface="宋体" panose="02010600030101010101" pitchFamily="2" charset="-122"/>
                          <a:cs typeface="宋体" panose="02010600030101010101" pitchFamily="2" charset="-122"/>
                        </a:rPr>
                        <a:t>Oracle</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a:effectLst/>
                          <a:latin typeface="宋体" panose="02010600030101010101" pitchFamily="2" charset="-122"/>
                          <a:ea typeface="宋体" panose="02010600030101010101" pitchFamily="2" charset="-122"/>
                          <a:cs typeface="宋体" panose="02010600030101010101" pitchFamily="2" charset="-122"/>
                        </a:rPr>
                        <a:t>功能应有尽有，企业级，大型，专业</a:t>
                      </a:r>
                      <a:endParaRPr lang="zh-CN" sz="240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sz="2400" dirty="0">
                          <a:effectLst/>
                          <a:latin typeface="宋体" panose="02010600030101010101" pitchFamily="2" charset="-122"/>
                          <a:ea typeface="宋体" panose="02010600030101010101" pitchFamily="2" charset="-122"/>
                          <a:cs typeface="宋体" panose="02010600030101010101" pitchFamily="2" charset="-122"/>
                        </a:rPr>
                        <a:t>对于此项目不太适用，此项目规模较小，资金不足</a:t>
                      </a:r>
                      <a:endParaRPr lang="zh-CN" sz="2400" dirty="0">
                        <a:effectLst/>
                        <a:latin typeface="宋体" panose="02010600030101010101" pitchFamily="2" charset="-122"/>
                        <a:ea typeface="宋体" panose="02010600030101010101" pitchFamily="2" charset="-122"/>
                        <a:cs typeface="宋体" panose="02010600030101010101" pitchFamily="2" charset="-122"/>
                      </a:endParaRPr>
                    </a:p>
                  </a:txBody>
                  <a:tcPr marL="159807" marR="1598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123" y="909514"/>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通过技术可行性得出方案结论</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99129" y="1845618"/>
            <a:ext cx="11800733" cy="4524315"/>
          </a:xfrm>
          <a:prstGeom prst="rect">
            <a:avLst/>
          </a:prstGeom>
        </p:spPr>
        <p:txBody>
          <a:bodyPr wrap="square">
            <a:spAutoFit/>
          </a:bodyPr>
          <a:lstStyle/>
          <a:p>
            <a:r>
              <a:rPr lang="zh-CN" altLang="zh-CN" sz="2400" dirty="0"/>
              <a:t>本项目主要专注于移动端的服务，对于移动端，除了安卓和</a:t>
            </a:r>
            <a:r>
              <a:rPr lang="en-US" altLang="zh-CN" sz="2400" dirty="0"/>
              <a:t>IOS</a:t>
            </a:r>
            <a:r>
              <a:rPr lang="zh-CN" altLang="zh-CN" sz="2400" dirty="0"/>
              <a:t>平台，还有最近流行的微信小程序。对于安卓或</a:t>
            </a:r>
            <a:r>
              <a:rPr lang="en-US" altLang="zh-CN" sz="2400" dirty="0"/>
              <a:t>IOS</a:t>
            </a:r>
            <a:r>
              <a:rPr lang="zh-CN" altLang="zh-CN" sz="2400" dirty="0"/>
              <a:t>平台的开发，开发者需要懂的安卓和</a:t>
            </a:r>
            <a:r>
              <a:rPr lang="en-US" altLang="zh-CN" sz="2400" dirty="0"/>
              <a:t>IOS</a:t>
            </a:r>
            <a:r>
              <a:rPr lang="zh-CN" altLang="zh-CN" sz="2400" dirty="0"/>
              <a:t>平台上的开发，对于微信小程序，开发者需要了解</a:t>
            </a:r>
            <a:r>
              <a:rPr lang="en-US" altLang="zh-CN" sz="2400" dirty="0"/>
              <a:t>HTML5+CSS+JavaScrapt</a:t>
            </a:r>
            <a:r>
              <a:rPr lang="zh-CN" altLang="zh-CN" sz="2400" dirty="0"/>
              <a:t>的开发技术栈，最常用的后端框架如</a:t>
            </a:r>
            <a:r>
              <a:rPr lang="en-US" altLang="zh-CN" sz="2400" dirty="0" err="1"/>
              <a:t>NodeJS</a:t>
            </a:r>
            <a:r>
              <a:rPr lang="zh-CN" altLang="zh-CN" sz="2400" dirty="0"/>
              <a:t>，前端框架如</a:t>
            </a:r>
            <a:r>
              <a:rPr lang="en-US" altLang="zh-CN" sz="2400" dirty="0" err="1"/>
              <a:t>VueJS</a:t>
            </a:r>
            <a:r>
              <a:rPr lang="zh-CN" altLang="zh-CN" sz="2400" dirty="0"/>
              <a:t>，</a:t>
            </a:r>
            <a:r>
              <a:rPr lang="en-US" altLang="zh-CN" sz="2400" dirty="0" err="1"/>
              <a:t>ReactS</a:t>
            </a:r>
            <a:r>
              <a:rPr lang="en-US" altLang="zh-CN" sz="2400" dirty="0"/>
              <a:t>…</a:t>
            </a:r>
            <a:r>
              <a:rPr lang="zh-CN" altLang="zh-CN" sz="2400" dirty="0"/>
              <a:t>。但是基于技术的</a:t>
            </a:r>
            <a:r>
              <a:rPr lang="en-US" altLang="zh-CN" sz="2400" dirty="0"/>
              <a:t>SWOT</a:t>
            </a:r>
            <a:r>
              <a:rPr lang="zh-CN" altLang="zh-CN" sz="2400" dirty="0"/>
              <a:t>分析，开发小组暂时只需要了解安卓移动端和</a:t>
            </a:r>
            <a:r>
              <a:rPr lang="en-US" altLang="zh-CN" sz="2400" dirty="0"/>
              <a:t>PC</a:t>
            </a:r>
            <a:r>
              <a:rPr lang="zh-CN" altLang="zh-CN" sz="2400" dirty="0"/>
              <a:t>端的开发技术。同时需要了解网络编程如</a:t>
            </a:r>
            <a:r>
              <a:rPr lang="en-US" altLang="zh-CN" sz="2400" dirty="0"/>
              <a:t>,</a:t>
            </a:r>
            <a:r>
              <a:rPr lang="zh-CN" altLang="zh-CN" sz="2400" dirty="0"/>
              <a:t>精通</a:t>
            </a:r>
            <a:r>
              <a:rPr lang="en-US" altLang="zh-CN" sz="2400" dirty="0"/>
              <a:t>HTTP,TCP/IP</a:t>
            </a:r>
            <a:r>
              <a:rPr lang="zh-CN" altLang="zh-CN" sz="2400" dirty="0"/>
              <a:t>协议。同时需要了解服务器的运维，数据库的维护</a:t>
            </a:r>
            <a:r>
              <a:rPr lang="en-US" altLang="zh-CN" sz="2400" dirty="0"/>
              <a:t>…</a:t>
            </a:r>
            <a:endParaRPr lang="zh-CN" altLang="zh-CN" sz="2400" dirty="0"/>
          </a:p>
          <a:p>
            <a:endParaRPr lang="en-US" altLang="zh-CN" sz="2400" dirty="0"/>
          </a:p>
          <a:p>
            <a:r>
              <a:rPr lang="zh-CN" altLang="zh-CN" sz="2400" dirty="0"/>
              <a:t>网页端是我们同时需要拓展的，至于网页端网站可以用</a:t>
            </a:r>
            <a:r>
              <a:rPr lang="en-US" altLang="zh-CN" sz="2400" dirty="0" err="1"/>
              <a:t>BootStrap</a:t>
            </a:r>
            <a:r>
              <a:rPr lang="zh-CN" altLang="zh-CN" sz="2400" dirty="0"/>
              <a:t>设计前端页面，用</a:t>
            </a:r>
            <a:r>
              <a:rPr lang="en-US" altLang="zh-CN" sz="2400" dirty="0"/>
              <a:t>Java</a:t>
            </a:r>
            <a:r>
              <a:rPr lang="zh-CN" altLang="zh-CN" sz="2400" dirty="0"/>
              <a:t>或者</a:t>
            </a:r>
            <a:r>
              <a:rPr lang="en-US" altLang="zh-CN" sz="2400" dirty="0"/>
              <a:t>Python</a:t>
            </a:r>
            <a:r>
              <a:rPr lang="zh-CN" altLang="zh-CN" sz="2400" dirty="0"/>
              <a:t>任意框架设计后端。</a:t>
            </a:r>
            <a:endParaRPr lang="zh-CN" altLang="zh-CN" sz="2400" dirty="0"/>
          </a:p>
          <a:p>
            <a:r>
              <a:rPr lang="zh-CN" altLang="zh-CN" sz="2400" dirty="0"/>
              <a:t>数据库采用</a:t>
            </a:r>
            <a:r>
              <a:rPr lang="en-US" altLang="zh-CN" sz="2400" dirty="0" err="1"/>
              <a:t>Mysql</a:t>
            </a:r>
            <a:r>
              <a:rPr lang="zh-CN" altLang="zh-CN" sz="2400" dirty="0"/>
              <a:t>，服务器需要搭建在阿里云上。</a:t>
            </a:r>
            <a:endParaRPr lang="en-US" altLang="zh-CN" sz="2400" dirty="0"/>
          </a:p>
          <a:p>
            <a:endParaRPr lang="zh-CN" altLang="zh-CN" sz="2400" dirty="0"/>
          </a:p>
          <a:p>
            <a:r>
              <a:rPr lang="zh-CN" altLang="zh-CN" sz="2400" dirty="0"/>
              <a:t>上述这些小组成员基本都学过，所以技术上是可行的。</a:t>
            </a:r>
            <a:endParaRPr lang="zh-CN" altLang="zh-CN" sz="2400" dirty="0"/>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0550" y="1125538"/>
            <a:ext cx="6052718" cy="825611"/>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经济可行性：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en-US" dirty="0"/>
              <a:t>本项目主要用于学习，不涉及经济可行性</a:t>
            </a:r>
            <a:endParaRPr lang="en-US" altLang="zh-CN" dirty="0"/>
          </a:p>
        </p:txBody>
      </p:sp>
      <p:sp>
        <p:nvSpPr>
          <p:cNvPr id="13" name="文本框 12"/>
          <p:cNvSpPr txBox="1"/>
          <p:nvPr/>
        </p:nvSpPr>
        <p:spPr>
          <a:xfrm>
            <a:off x="190550" y="2471537"/>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用户操作可行性：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本项目受众用户是在校的教师学生，比较熟悉网站和手机的操作，本项目的功能基本上都是贴近教师和学生的日常行为，所以操作起来基本没什么难度</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68836" y="4077866"/>
            <a:ext cx="11687010" cy="1148776"/>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法律可行性：</a:t>
            </a:r>
            <a:endParaRPr lang="en-US" altLang="zh-CN" sz="2665" dirty="0">
              <a:solidFill>
                <a:srgbClr val="183A5D"/>
              </a:solidFill>
              <a:latin typeface="微软雅黑" panose="020B0503020204020204" pitchFamily="34" charset="-122"/>
              <a:ea typeface="微软雅黑" panose="020B0503020204020204" pitchFamily="34" charset="-122"/>
            </a:endParaRPr>
          </a:p>
          <a:p>
            <a:r>
              <a:rPr lang="zh-CN" altLang="zh-CN" dirty="0"/>
              <a:t>软件由组员自主开发，不存在侵犯版权问题，且不会泄露用户的个人信息。这是一个教学辅助网站，不存在侵犯国家、集体和他人的利益</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支持条件</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494806" y="1197546"/>
            <a:ext cx="6716395" cy="4523105"/>
          </a:xfrm>
          <a:prstGeom prst="rect">
            <a:avLst/>
          </a:prstGeom>
          <a:noFill/>
        </p:spPr>
        <p:txBody>
          <a:bodyPr wrap="square" rtlCol="0">
            <a:spAutoFit/>
          </a:bodyPr>
          <a:lstStyle/>
          <a:p>
            <a:pPr lvl="0"/>
            <a:r>
              <a:rPr lang="zh-CN" altLang="zh-CN" sz="2400" dirty="0"/>
              <a:t>小组成员每人一台开发主机</a:t>
            </a:r>
            <a:endParaRPr lang="zh-CN" altLang="zh-CN" sz="2400" dirty="0"/>
          </a:p>
          <a:p>
            <a:pPr lvl="0"/>
            <a:r>
              <a:rPr lang="zh-CN" altLang="zh-CN" sz="2400" dirty="0"/>
              <a:t>阿里云服务器</a:t>
            </a:r>
            <a:endParaRPr lang="zh-CN" altLang="zh-CN" sz="2400" dirty="0"/>
          </a:p>
          <a:p>
            <a:pPr lvl="0"/>
            <a:r>
              <a:rPr lang="en-US" altLang="zh-CN" sz="2400" dirty="0"/>
              <a:t>Office</a:t>
            </a:r>
            <a:r>
              <a:rPr lang="zh-CN" altLang="zh-CN" sz="2400" dirty="0"/>
              <a:t>办公</a:t>
            </a:r>
            <a:r>
              <a:rPr lang="zh-CN" altLang="en-US" sz="2400" dirty="0"/>
              <a:t>系列软件</a:t>
            </a:r>
            <a:endParaRPr lang="zh-CN" altLang="zh-CN" sz="2400" dirty="0"/>
          </a:p>
          <a:p>
            <a:pPr lvl="0"/>
            <a:r>
              <a:rPr lang="en-US" altLang="zh-CN" sz="2400" dirty="0"/>
              <a:t>Java</a:t>
            </a:r>
            <a:r>
              <a:rPr lang="zh-CN" altLang="zh-CN" sz="2400" dirty="0"/>
              <a:t>后端开发环境</a:t>
            </a:r>
            <a:r>
              <a:rPr lang="en-US" altLang="zh-CN" sz="2400" dirty="0"/>
              <a:t>Eclipse/IDEA</a:t>
            </a:r>
            <a:endParaRPr lang="zh-CN" altLang="zh-CN" sz="2400" dirty="0"/>
          </a:p>
          <a:p>
            <a:pPr lvl="0"/>
            <a:r>
              <a:rPr lang="zh-CN" altLang="zh-CN" sz="2400" dirty="0"/>
              <a:t>前端开发环境</a:t>
            </a:r>
            <a:r>
              <a:rPr lang="en-US" altLang="zh-CN" sz="2400" dirty="0" err="1"/>
              <a:t>WebStorm</a:t>
            </a:r>
            <a:endParaRPr lang="zh-CN" altLang="zh-CN" sz="2400" dirty="0"/>
          </a:p>
          <a:p>
            <a:pPr lvl="0"/>
            <a:r>
              <a:rPr lang="zh-CN" altLang="zh-CN" sz="2400" dirty="0"/>
              <a:t>配置管理工具</a:t>
            </a:r>
            <a:r>
              <a:rPr lang="en-US" altLang="zh-CN" sz="2400" dirty="0" err="1"/>
              <a:t>SourceTree</a:t>
            </a:r>
            <a:r>
              <a:rPr lang="en-US" altLang="zh-CN" sz="2400" dirty="0"/>
              <a:t>/</a:t>
            </a:r>
            <a:r>
              <a:rPr lang="en-US" altLang="zh-CN" sz="2400" dirty="0" err="1"/>
              <a:t>Github</a:t>
            </a:r>
            <a:r>
              <a:rPr lang="en-US" altLang="zh-CN" sz="2400" dirty="0"/>
              <a:t> Desktop</a:t>
            </a:r>
            <a:endParaRPr lang="zh-CN" altLang="zh-CN" sz="2400" dirty="0"/>
          </a:p>
          <a:p>
            <a:pPr lvl="0"/>
            <a:r>
              <a:rPr lang="zh-CN" altLang="zh-CN" sz="2400" dirty="0"/>
              <a:t>数据库软件</a:t>
            </a:r>
            <a:r>
              <a:rPr lang="en-US" altLang="zh-CN" sz="2400" dirty="0" err="1"/>
              <a:t>Mysql</a:t>
            </a:r>
            <a:endParaRPr lang="zh-CN" altLang="zh-CN" sz="2400" dirty="0"/>
          </a:p>
          <a:p>
            <a:pPr lvl="0"/>
            <a:r>
              <a:rPr lang="zh-CN" altLang="zh-CN" sz="2400" dirty="0"/>
              <a:t>绘图软件</a:t>
            </a:r>
            <a:r>
              <a:rPr lang="en-US" altLang="zh-CN" sz="2400" dirty="0" err="1"/>
              <a:t>PhotoShop</a:t>
            </a:r>
            <a:endParaRPr lang="zh-CN" altLang="zh-CN" sz="2400" dirty="0"/>
          </a:p>
          <a:p>
            <a:pPr lvl="0"/>
            <a:r>
              <a:rPr lang="zh-CN" altLang="zh-CN" sz="2400" dirty="0"/>
              <a:t>原型制作软件</a:t>
            </a:r>
            <a:r>
              <a:rPr lang="en-US" altLang="zh-CN" sz="2400" dirty="0" err="1"/>
              <a:t>Axure</a:t>
            </a:r>
            <a:r>
              <a:rPr lang="en-US" altLang="zh-CN" sz="2400"/>
              <a:t> RP</a:t>
            </a:r>
            <a:endParaRPr lang="en-US" altLang="zh-CN" sz="2400" dirty="0"/>
          </a:p>
          <a:p>
            <a:pPr lvl="0"/>
            <a:r>
              <a:rPr lang="en-US" altLang="zh-CN" sz="2400" dirty="0"/>
              <a:t>UML</a:t>
            </a:r>
            <a:r>
              <a:rPr lang="zh-CN" altLang="en-US" sz="2400" dirty="0"/>
              <a:t>绘图工具</a:t>
            </a:r>
            <a:r>
              <a:rPr lang="en-US" altLang="zh-CN" sz="2400" dirty="0"/>
              <a:t>RSA</a:t>
            </a:r>
            <a:endParaRPr lang="en-US" altLang="zh-CN" sz="2400" dirty="0"/>
          </a:p>
          <a:p>
            <a:pPr lvl="0"/>
            <a:r>
              <a:rPr lang="zh-CN" altLang="en-US" sz="2400" dirty="0"/>
              <a:t>需求文档管理工具</a:t>
            </a:r>
            <a:r>
              <a:rPr lang="en-US" altLang="zh-CN" sz="2400" dirty="0"/>
              <a:t>Rational </a:t>
            </a:r>
            <a:r>
              <a:rPr lang="en-US" altLang="zh-CN" sz="2400" dirty="0" err="1"/>
              <a:t>RequisitePro</a:t>
            </a:r>
            <a:endParaRPr lang="en-US" altLang="zh-CN" sz="2400" dirty="0"/>
          </a:p>
          <a:p>
            <a:pPr lvl="0"/>
            <a:r>
              <a:rPr lang="en-US" altLang="zh-CN" sz="2400" dirty="0"/>
              <a:t>E-R</a:t>
            </a:r>
            <a:r>
              <a:rPr lang="zh-CN" altLang="en-US" sz="2400" dirty="0"/>
              <a:t>图绘制工具</a:t>
            </a:r>
            <a:r>
              <a:rPr lang="en-US" altLang="zh-CN" sz="2400" dirty="0"/>
              <a:t>Power Designed</a:t>
            </a:r>
            <a:endParaRPr lang="zh-CN" altLang="zh-CN" sz="2400" dirty="0"/>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时间管理计划</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45310" y="748030"/>
            <a:ext cx="8466455" cy="5868035"/>
          </a:xfrm>
          <a:prstGeom prst="rect">
            <a:avLst/>
          </a:prstGeom>
        </p:spPr>
      </p:pic>
      <p:sp>
        <p:nvSpPr>
          <p:cNvPr id="7" name="文本框 6"/>
          <p:cNvSpPr txBox="1"/>
          <p:nvPr/>
        </p:nvSpPr>
        <p:spPr>
          <a:xfrm>
            <a:off x="4648200" y="224155"/>
            <a:ext cx="4841875" cy="414020"/>
          </a:xfrm>
          <a:prstGeom prst="rect">
            <a:avLst/>
          </a:prstGeom>
          <a:noFill/>
        </p:spPr>
        <p:txBody>
          <a:bodyPr wrap="square" rtlCol="0">
            <a:spAutoFit/>
          </a:bodyPr>
          <a:lstStyle/>
          <a:p>
            <a:r>
              <a:rPr lang="zh-CN" altLang="en-US"/>
              <a:t>详情见甘特图</a:t>
            </a:r>
            <a:endParaRPr lang="zh-CN" altLang="en-US"/>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702718" y="1770708"/>
          <a:ext cx="6153216" cy="1008112"/>
        </p:xfrm>
        <a:graphic>
          <a:graphicData uri="http://schemas.openxmlformats.org/drawingml/2006/table">
            <a:tbl>
              <a:tblPr firstRow="1" firstCol="1" bandRow="1">
                <a:tableStyleId>{5C22544A-7EE6-4342-B048-85BDC9FD1C3A}</a:tableStyleId>
              </a:tblPr>
              <a:tblGrid>
                <a:gridCol w="858639"/>
                <a:gridCol w="858639"/>
                <a:gridCol w="858639"/>
                <a:gridCol w="858639"/>
                <a:gridCol w="858639"/>
                <a:gridCol w="1000658"/>
                <a:gridCol w="859363"/>
              </a:tblGrid>
              <a:tr h="252028">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756084">
                <a:tc>
                  <a:txBody>
                    <a:bodyPr/>
                    <a:lstStyle/>
                    <a:p>
                      <a:pPr algn="just">
                        <a:spcAft>
                          <a:spcPts val="0"/>
                        </a:spcAft>
                      </a:pPr>
                      <a:r>
                        <a:rPr lang="zh-CN" sz="1050" kern="100">
                          <a:effectLst/>
                        </a:rPr>
                        <a:t>项目经理</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黄为波</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负责任务的分配，文案起草</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软工</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15336551730</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graphicFrame>
        <p:nvGraphicFramePr>
          <p:cNvPr id="7" name="表格 6"/>
          <p:cNvGraphicFramePr>
            <a:graphicFrameLocks noGrp="1"/>
          </p:cNvGraphicFramePr>
          <p:nvPr/>
        </p:nvGraphicFramePr>
        <p:xfrm>
          <a:off x="1643780" y="3573810"/>
          <a:ext cx="5267960" cy="12801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会议记录员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陈子卿</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记录开会内容，写好会议任务分配和任务检查表，上传</a:t>
                      </a:r>
                      <a:r>
                        <a:rPr lang="en-US" sz="1050" kern="100">
                          <a:effectLst/>
                        </a:rPr>
                        <a:t>Git</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31601347</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kern="100">
                          <a:effectLst/>
                        </a:rPr>
                        <a:t>15968119438</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zh-CN" sz="1050" kern="100" dirty="0">
                          <a:effectLst/>
                        </a:rPr>
                        <a:t>弘毅</a:t>
                      </a:r>
                      <a:r>
                        <a:rPr lang="en-US" sz="1050" kern="100" dirty="0">
                          <a:effectLst/>
                        </a:rPr>
                        <a:t>1-601</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
        <p:nvSpPr>
          <p:cNvPr id="8" name="矩形 7"/>
          <p:cNvSpPr/>
          <p:nvPr/>
        </p:nvSpPr>
        <p:spPr>
          <a:xfrm>
            <a:off x="1630710" y="693490"/>
            <a:ext cx="6092825" cy="1077218"/>
          </a:xfrm>
          <a:prstGeom prst="rect">
            <a:avLst/>
          </a:prstGeom>
        </p:spPr>
        <p:txBody>
          <a:bodyPr>
            <a:spAutoFit/>
          </a:bodyPr>
          <a:lstStyle/>
          <a:p>
            <a:r>
              <a:rPr lang="zh-CN" altLang="zh-CN" sz="1600" dirty="0"/>
              <a:t>本职概述：</a:t>
            </a:r>
            <a:r>
              <a:rPr lang="en-US" altLang="zh-CN" sz="1600" dirty="0"/>
              <a:t> </a:t>
            </a:r>
            <a:endParaRPr lang="zh-CN" altLang="zh-CN" sz="1600" dirty="0"/>
          </a:p>
          <a:p>
            <a:r>
              <a:rPr lang="zh-CN" altLang="zh-CN" sz="1600" dirty="0"/>
              <a:t>负责项目管理工作，安排项目资源，对项目的规模、进度、工作量、质量、费用、风险、缺陷等进行控制，保证项目按计划运行，实现课程下达的项目目标</a:t>
            </a:r>
            <a:endParaRPr lang="zh-CN" altLang="zh-CN" sz="1600" dirty="0"/>
          </a:p>
        </p:txBody>
      </p:sp>
      <p:sp>
        <p:nvSpPr>
          <p:cNvPr id="9" name="矩形 8"/>
          <p:cNvSpPr/>
          <p:nvPr/>
        </p:nvSpPr>
        <p:spPr>
          <a:xfrm>
            <a:off x="1644143" y="2997746"/>
            <a:ext cx="6092825" cy="521970"/>
          </a:xfrm>
          <a:prstGeom prst="rect">
            <a:avLst/>
          </a:prstGeom>
        </p:spPr>
        <p:txBody>
          <a:bodyPr>
            <a:spAutoFit/>
          </a:bodyPr>
          <a:lstStyle/>
          <a:p>
            <a:r>
              <a:rPr lang="zh-CN" altLang="zh-CN" sz="1400" dirty="0"/>
              <a:t>本职概述：</a:t>
            </a:r>
            <a:endParaRPr lang="zh-CN" altLang="zh-CN" sz="1400" dirty="0"/>
          </a:p>
          <a:p>
            <a:r>
              <a:rPr lang="zh-CN" altLang="zh-CN" sz="1400" dirty="0"/>
              <a:t>负责会议记录和录音</a:t>
            </a:r>
            <a:endParaRPr lang="zh-CN" altLang="zh-CN" sz="1400" dirty="0"/>
          </a:p>
        </p:txBody>
      </p:sp>
      <p:graphicFrame>
        <p:nvGraphicFramePr>
          <p:cNvPr id="12" name="表格 11"/>
          <p:cNvGraphicFramePr>
            <a:graphicFrameLocks noGrp="1"/>
          </p:cNvGraphicFramePr>
          <p:nvPr/>
        </p:nvGraphicFramePr>
        <p:xfrm>
          <a:off x="1630445" y="5706140"/>
          <a:ext cx="5267960" cy="64008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16002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indent="0">
                        <a:buNone/>
                      </a:pPr>
                      <a:r>
                        <a:rPr lang="en-US" sz="1050" b="0">
                          <a:latin typeface="宋体" panose="02010600030101010101" pitchFamily="2" charset="-122"/>
                          <a:ea typeface="宋体" panose="02010600030101010101" pitchFamily="2" charset="-122"/>
                          <a:cs typeface="宋体" panose="02010600030101010101" pitchFamily="2" charset="-122"/>
                          <a:sym typeface="+mn-ea"/>
                        </a:rPr>
                        <a:t>技术支持员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50">
                          <a:latin typeface="Calibri" panose="020F0502020204030204" pitchFamily="34" charset="0"/>
                          <a:cs typeface="Calibri" panose="020F0502020204030204" pitchFamily="34" charset="0"/>
                          <a:sym typeface="+mn-ea"/>
                        </a:rPr>
                        <a:t>苏雨豪</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050">
                          <a:latin typeface="宋体" panose="02010600030101010101" pitchFamily="2" charset="-122"/>
                          <a:ea typeface="宋体" panose="02010600030101010101" pitchFamily="2" charset="-122"/>
                          <a:cs typeface="宋体" panose="02010600030101010101" pitchFamily="2" charset="-122"/>
                          <a:sym typeface="+mn-ea"/>
                        </a:rPr>
                        <a:t>负责相关软件的学习及教学</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软工1501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31501166</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Calibri" panose="020F0502020204030204" pitchFamily="34" charset="0"/>
                          <a:cs typeface="Calibri" panose="020F0502020204030204" pitchFamily="34" charset="0"/>
                        </a:rPr>
                        <a:t>15858276362</a:t>
                      </a:r>
                      <a:endParaRPr lang="en-US" altLang="en-US" sz="1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求真1-524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r>
            </a:tbl>
          </a:graphicData>
        </a:graphic>
      </p:graphicFrame>
      <p:sp>
        <p:nvSpPr>
          <p:cNvPr id="100" name="文本框 99"/>
          <p:cNvSpPr txBox="1"/>
          <p:nvPr/>
        </p:nvSpPr>
        <p:spPr>
          <a:xfrm>
            <a:off x="1644332" y="5123180"/>
            <a:ext cx="5080000" cy="414020"/>
          </a:xfrm>
          <a:prstGeom prst="rect">
            <a:avLst/>
          </a:prstGeom>
          <a:noFill/>
          <a:ln w="9525">
            <a:noFill/>
          </a:ln>
        </p:spPr>
        <p:txBody>
          <a:bodyPr>
            <a:spAutoFit/>
          </a:bodyPr>
          <a:lstStyle/>
          <a:p>
            <a:pPr indent="0"/>
            <a:r>
              <a:rPr lang="zh-CN" sz="1050" b="0">
                <a:ea typeface="宋体" panose="02010600030101010101" pitchFamily="2" charset="-122"/>
              </a:rPr>
              <a:t>本职概述：</a:t>
            </a:r>
            <a:endParaRPr lang="zh-CN" sz="1050" b="0">
              <a:ea typeface="宋体" panose="02010600030101010101" pitchFamily="2" charset="-122"/>
            </a:endParaRPr>
          </a:p>
          <a:p>
            <a:pPr indent="0"/>
            <a:r>
              <a:rPr lang="zh-CN" sz="1050" b="0">
                <a:ea typeface="宋体" panose="02010600030101010101" pitchFamily="2" charset="-122"/>
              </a:rPr>
              <a:t>负责相关软件的学习及教学，阶段性培训成果的检查。</a:t>
            </a:r>
            <a:endParaRPr lang="zh-CN" altLang="en-US"/>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907874" y="118595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0" name="圆角矩形 19"/>
          <p:cNvSpPr/>
          <p:nvPr/>
        </p:nvSpPr>
        <p:spPr>
          <a:xfrm>
            <a:off x="-4907874" y="2014151"/>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21" name="组合 20"/>
          <p:cNvGrpSpPr/>
          <p:nvPr/>
        </p:nvGrpSpPr>
        <p:grpSpPr>
          <a:xfrm>
            <a:off x="-4085310" y="2014099"/>
            <a:ext cx="2089785" cy="511810"/>
            <a:chOff x="6315199" y="2492728"/>
            <a:chExt cx="3744416" cy="511504"/>
          </a:xfrm>
        </p:grpSpPr>
        <p:sp>
          <p:nvSpPr>
            <p:cNvPr id="22" name="圆角矩形 2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3" name="矩形 22"/>
            <p:cNvSpPr/>
            <p:nvPr/>
          </p:nvSpPr>
          <p:spPr>
            <a:xfrm>
              <a:off x="6681843" y="2493011"/>
              <a:ext cx="265307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支持条件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8" name="圆角矩形 27"/>
          <p:cNvSpPr/>
          <p:nvPr/>
        </p:nvSpPr>
        <p:spPr>
          <a:xfrm>
            <a:off x="-4907436" y="2818380"/>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9" name="组合 28"/>
          <p:cNvGrpSpPr/>
          <p:nvPr/>
        </p:nvGrpSpPr>
        <p:grpSpPr>
          <a:xfrm>
            <a:off x="-4174235" y="2818644"/>
            <a:ext cx="2552091" cy="511810"/>
            <a:chOff x="4593616" y="4221543"/>
            <a:chExt cx="4479264" cy="511504"/>
          </a:xfrm>
        </p:grpSpPr>
        <p:sp>
          <p:nvSpPr>
            <p:cNvPr id="30" name="圆角矩形 29"/>
            <p:cNvSpPr/>
            <p:nvPr/>
          </p:nvSpPr>
          <p:spPr>
            <a:xfrm>
              <a:off x="4749692" y="422154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1" name="矩形 30"/>
            <p:cNvSpPr/>
            <p:nvPr/>
          </p:nvSpPr>
          <p:spPr>
            <a:xfrm>
              <a:off x="4593616" y="4262794"/>
              <a:ext cx="4479264"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194519" y="2219567"/>
            <a:ext cx="2808312" cy="614045"/>
          </a:xfrm>
          <a:prstGeom prst="rect">
            <a:avLst/>
          </a:prstGeom>
          <a:noFill/>
        </p:spPr>
        <p:txBody>
          <a:bodyPr wrap="square" lIns="121948" tIns="60973" rIns="121948" bIns="60973">
            <a:spAutoFit/>
          </a:bodyPr>
          <a:lstStyle/>
          <a:p>
            <a:pPr algn="r">
              <a:defRPr/>
            </a:pPr>
            <a:r>
              <a:rPr lang="zh-CN" altLang="zh-CN" sz="3200" b="1" dirty="0">
                <a:solidFill>
                  <a:schemeClr val="bg1"/>
                </a:solidFill>
                <a:latin typeface="微软雅黑" panose="020B0503020204020204" pitchFamily="34" charset="-122"/>
                <a:ea typeface="微软雅黑" panose="020B0503020204020204" pitchFamily="34" charset="-122"/>
              </a:rPr>
              <a:t>目录</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4907747" y="3592269"/>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25" name="组合 24"/>
          <p:cNvGrpSpPr/>
          <p:nvPr/>
        </p:nvGrpSpPr>
        <p:grpSpPr>
          <a:xfrm>
            <a:off x="-3987521" y="1186059"/>
            <a:ext cx="2028154" cy="511810"/>
            <a:chOff x="6315199" y="2492728"/>
            <a:chExt cx="381238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81843" y="2493011"/>
              <a:ext cx="3445742"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2" name="组合 31"/>
          <p:cNvGrpSpPr/>
          <p:nvPr/>
        </p:nvGrpSpPr>
        <p:grpSpPr>
          <a:xfrm>
            <a:off x="-4085310" y="3592074"/>
            <a:ext cx="2305050" cy="511989"/>
            <a:chOff x="6339097" y="4180903"/>
            <a:chExt cx="4045306" cy="511504"/>
          </a:xfrm>
        </p:grpSpPr>
        <p:sp>
          <p:nvSpPr>
            <p:cNvPr id="33" name="圆角矩形 32"/>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4" name="矩形 33"/>
            <p:cNvSpPr/>
            <p:nvPr/>
          </p:nvSpPr>
          <p:spPr>
            <a:xfrm>
              <a:off x="6682335" y="4222139"/>
              <a:ext cx="3702068"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 name="圆角矩形 34"/>
          <p:cNvSpPr/>
          <p:nvPr/>
        </p:nvSpPr>
        <p:spPr>
          <a:xfrm>
            <a:off x="-4907809" y="4425877"/>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sp>
        <p:nvSpPr>
          <p:cNvPr id="39" name="圆角矩形 38"/>
          <p:cNvSpPr/>
          <p:nvPr/>
        </p:nvSpPr>
        <p:spPr>
          <a:xfrm>
            <a:off x="-4907809" y="5247548"/>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0" name="组合 39"/>
          <p:cNvGrpSpPr/>
          <p:nvPr/>
        </p:nvGrpSpPr>
        <p:grpSpPr>
          <a:xfrm>
            <a:off x="-4085310" y="4350899"/>
            <a:ext cx="2133600" cy="511989"/>
            <a:chOff x="6339097" y="4180903"/>
            <a:chExt cx="3744416" cy="511504"/>
          </a:xfrm>
        </p:grpSpPr>
        <p:sp>
          <p:nvSpPr>
            <p:cNvPr id="41" name="圆角矩形 4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2" name="矩形 41"/>
            <p:cNvSpPr/>
            <p:nvPr/>
          </p:nvSpPr>
          <p:spPr>
            <a:xfrm>
              <a:off x="6682335" y="4222139"/>
              <a:ext cx="3143749" cy="428854"/>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4085310" y="5247519"/>
            <a:ext cx="2463165" cy="511796"/>
            <a:chOff x="6329397" y="4108895"/>
            <a:chExt cx="3874375" cy="511504"/>
          </a:xfrm>
        </p:grpSpPr>
        <p:sp>
          <p:nvSpPr>
            <p:cNvPr id="44" name="圆角矩形 43"/>
            <p:cNvSpPr/>
            <p:nvPr/>
          </p:nvSpPr>
          <p:spPr>
            <a:xfrm>
              <a:off x="6329397" y="4108895"/>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5" name="矩形 44"/>
            <p:cNvSpPr/>
            <p:nvPr/>
          </p:nvSpPr>
          <p:spPr>
            <a:xfrm>
              <a:off x="6427280" y="4150167"/>
              <a:ext cx="3776492" cy="429015"/>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配置系统管理计划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6" name="圆角矩形 45"/>
          <p:cNvSpPr/>
          <p:nvPr/>
        </p:nvSpPr>
        <p:spPr>
          <a:xfrm>
            <a:off x="-4907646" y="618851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48" name="组合 47"/>
          <p:cNvGrpSpPr/>
          <p:nvPr/>
        </p:nvGrpSpPr>
        <p:grpSpPr>
          <a:xfrm>
            <a:off x="-4105630" y="6188589"/>
            <a:ext cx="2111375" cy="511810"/>
            <a:chOff x="6339097" y="4180903"/>
            <a:chExt cx="3744416" cy="511504"/>
          </a:xfrm>
        </p:grpSpPr>
        <p:sp>
          <p:nvSpPr>
            <p:cNvPr id="49" name="圆角矩形 48"/>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0" name="矩形 49"/>
            <p:cNvSpPr/>
            <p:nvPr/>
          </p:nvSpPr>
          <p:spPr>
            <a:xfrm>
              <a:off x="6682570" y="4222153"/>
              <a:ext cx="3216256"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3776538" y="25964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4604152" y="259747"/>
            <a:ext cx="2094661" cy="511810"/>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项目简介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圆角矩形 5"/>
          <p:cNvSpPr/>
          <p:nvPr/>
        </p:nvSpPr>
        <p:spPr>
          <a:xfrm>
            <a:off x="1077142" y="8169484"/>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1802958" y="8169557"/>
            <a:ext cx="1973580" cy="511810"/>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会议记录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 name="圆角矩形 9"/>
          <p:cNvSpPr/>
          <p:nvPr/>
        </p:nvSpPr>
        <p:spPr>
          <a:xfrm>
            <a:off x="-4830260" y="7995846"/>
            <a:ext cx="51326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4104444" y="7995919"/>
            <a:ext cx="1973580" cy="511810"/>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81843" y="2493011"/>
              <a:ext cx="2653074" cy="429003"/>
            </a:xfrm>
            <a:prstGeom prst="rect">
              <a:avLst/>
            </a:prstGeom>
          </p:spPr>
          <p:txBody>
            <a:bodyPr wrap="square" lIns="121960" tIns="60980" rIns="121960" bIns="60980">
              <a:spAutoFit/>
            </a:bodyPr>
            <a:lstStyle/>
            <a:p>
              <a:pPr>
                <a:defRPr/>
              </a:pPr>
              <a:r>
                <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WBS</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3776538" y="982852"/>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4604152" y="982957"/>
            <a:ext cx="2094661" cy="511810"/>
            <a:chOff x="6315199" y="2492728"/>
            <a:chExt cx="3744416" cy="511504"/>
          </a:xfrm>
        </p:grpSpPr>
        <p:sp>
          <p:nvSpPr>
            <p:cNvPr id="56" name="圆角矩形 5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681843" y="2493011"/>
              <a:ext cx="2653074" cy="429003"/>
            </a:xfrm>
            <a:prstGeom prst="rect">
              <a:avLst/>
            </a:prstGeom>
          </p:spPr>
          <p:txBody>
            <a:bodyPr wrap="square" lIns="121960" tIns="60980" rIns="121960" bIns="60980">
              <a:spAutoFit/>
            </a:bodyPr>
            <a:lstStyle/>
            <a:p>
              <a:pPr>
                <a:defRPr/>
              </a:pPr>
              <a:r>
                <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章程</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3776538" y="17583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4604152" y="1758452"/>
            <a:ext cx="2303225" cy="511810"/>
            <a:chOff x="6315199" y="2492728"/>
            <a:chExt cx="4117245" cy="511504"/>
          </a:xfrm>
        </p:grpSpPr>
        <p:sp>
          <p:nvSpPr>
            <p:cNvPr id="60" name="圆角矩形 5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可行性分析报告</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3776538" y="2511438"/>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4604152" y="2511543"/>
            <a:ext cx="2303225" cy="511810"/>
            <a:chOff x="6315199" y="2492728"/>
            <a:chExt cx="4117245" cy="511504"/>
          </a:xfrm>
        </p:grpSpPr>
        <p:sp>
          <p:nvSpPr>
            <p:cNvPr id="64" name="圆角矩形 6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379837" y="2522897"/>
              <a:ext cx="4052607"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圆角矩形 65"/>
          <p:cNvSpPr/>
          <p:nvPr/>
        </p:nvSpPr>
        <p:spPr>
          <a:xfrm>
            <a:off x="3776538" y="328287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67" name="组合 66"/>
          <p:cNvGrpSpPr/>
          <p:nvPr/>
        </p:nvGrpSpPr>
        <p:grpSpPr>
          <a:xfrm>
            <a:off x="4604152" y="3282980"/>
            <a:ext cx="2303225" cy="511810"/>
            <a:chOff x="6315199" y="2492728"/>
            <a:chExt cx="4117245" cy="511504"/>
          </a:xfrm>
        </p:grpSpPr>
        <p:sp>
          <p:nvSpPr>
            <p:cNvPr id="68" name="圆角矩形 6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9" name="矩形 6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人力资源计划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0" name="圆角矩形 69"/>
          <p:cNvSpPr/>
          <p:nvPr/>
        </p:nvSpPr>
        <p:spPr>
          <a:xfrm>
            <a:off x="3791583" y="4082393"/>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1" name="组合 70"/>
          <p:cNvGrpSpPr/>
          <p:nvPr/>
        </p:nvGrpSpPr>
        <p:grpSpPr>
          <a:xfrm>
            <a:off x="4583038" y="4062348"/>
            <a:ext cx="2303225" cy="511810"/>
            <a:chOff x="6315199" y="2492728"/>
            <a:chExt cx="4117245" cy="511504"/>
          </a:xfrm>
        </p:grpSpPr>
        <p:sp>
          <p:nvSpPr>
            <p:cNvPr id="72" name="圆角矩形 7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3" name="矩形 72"/>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沟通管理计划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4" name="圆角矩形 73"/>
          <p:cNvSpPr/>
          <p:nvPr/>
        </p:nvSpPr>
        <p:spPr>
          <a:xfrm>
            <a:off x="3776538" y="4912045"/>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6</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75" name="组合 74"/>
          <p:cNvGrpSpPr/>
          <p:nvPr/>
        </p:nvGrpSpPr>
        <p:grpSpPr>
          <a:xfrm>
            <a:off x="4604152" y="4912150"/>
            <a:ext cx="2303225" cy="511810"/>
            <a:chOff x="6315199" y="2492728"/>
            <a:chExt cx="4117245" cy="511504"/>
          </a:xfrm>
        </p:grpSpPr>
        <p:sp>
          <p:nvSpPr>
            <p:cNvPr id="76" name="圆角矩形 7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7" name="矩形 76"/>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风险管理计划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2" name="圆角矩形 81"/>
          <p:cNvSpPr/>
          <p:nvPr/>
        </p:nvSpPr>
        <p:spPr>
          <a:xfrm>
            <a:off x="7696411" y="98274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9</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3" name="组合 82"/>
          <p:cNvGrpSpPr/>
          <p:nvPr/>
        </p:nvGrpSpPr>
        <p:grpSpPr>
          <a:xfrm>
            <a:off x="8560507" y="982852"/>
            <a:ext cx="2472169" cy="511810"/>
            <a:chOff x="6315199" y="2492728"/>
            <a:chExt cx="4419249" cy="511504"/>
          </a:xfrm>
        </p:grpSpPr>
        <p:sp>
          <p:nvSpPr>
            <p:cNvPr id="84" name="圆角矩形 8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5" name="矩形 8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质量管理计划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6" name="圆角矩形 85"/>
          <p:cNvSpPr/>
          <p:nvPr/>
        </p:nvSpPr>
        <p:spPr>
          <a:xfrm>
            <a:off x="7679382" y="259537"/>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8</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87" name="组合 86"/>
          <p:cNvGrpSpPr/>
          <p:nvPr/>
        </p:nvGrpSpPr>
        <p:grpSpPr>
          <a:xfrm>
            <a:off x="8543478" y="259642"/>
            <a:ext cx="2303225" cy="511810"/>
            <a:chOff x="6315199" y="2492728"/>
            <a:chExt cx="4117245" cy="511504"/>
          </a:xfrm>
        </p:grpSpPr>
        <p:sp>
          <p:nvSpPr>
            <p:cNvPr id="88" name="圆角矩形 8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9" name="矩形 88"/>
            <p:cNvSpPr/>
            <p:nvPr/>
          </p:nvSpPr>
          <p:spPr>
            <a:xfrm>
              <a:off x="6379837" y="2522897"/>
              <a:ext cx="4052607"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成本管理计划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0" name="圆角矩形 89"/>
          <p:cNvSpPr/>
          <p:nvPr/>
        </p:nvSpPr>
        <p:spPr>
          <a:xfrm>
            <a:off x="3791583" y="5715454"/>
            <a:ext cx="544750"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7</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1" name="组合 90"/>
          <p:cNvGrpSpPr/>
          <p:nvPr/>
        </p:nvGrpSpPr>
        <p:grpSpPr>
          <a:xfrm>
            <a:off x="4619197" y="5715559"/>
            <a:ext cx="2472169" cy="511810"/>
            <a:chOff x="6315199" y="2492728"/>
            <a:chExt cx="4419249" cy="511504"/>
          </a:xfrm>
        </p:grpSpPr>
        <p:sp>
          <p:nvSpPr>
            <p:cNvPr id="92" name="圆角矩形 9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3" name="矩形 92"/>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4" name="圆角矩形 93"/>
          <p:cNvSpPr/>
          <p:nvPr/>
        </p:nvSpPr>
        <p:spPr>
          <a:xfrm>
            <a:off x="7696410" y="1765751"/>
            <a:ext cx="833221"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10</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5" name="组合 94"/>
          <p:cNvGrpSpPr/>
          <p:nvPr/>
        </p:nvGrpSpPr>
        <p:grpSpPr>
          <a:xfrm>
            <a:off x="8768772" y="1765856"/>
            <a:ext cx="2472169" cy="511810"/>
            <a:chOff x="6315199" y="2492728"/>
            <a:chExt cx="4419249" cy="511504"/>
          </a:xfrm>
        </p:grpSpPr>
        <p:sp>
          <p:nvSpPr>
            <p:cNvPr id="96" name="圆角矩形 9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7" name="矩形 96"/>
            <p:cNvSpPr/>
            <p:nvPr/>
          </p:nvSpPr>
          <p:spPr>
            <a:xfrm>
              <a:off x="6379837" y="2522897"/>
              <a:ext cx="4354611" cy="429003"/>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范围管理计划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8" name="圆角矩形 97"/>
          <p:cNvSpPr/>
          <p:nvPr/>
        </p:nvSpPr>
        <p:spPr>
          <a:xfrm>
            <a:off x="7727493" y="2493690"/>
            <a:ext cx="80213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11</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99" name="组合 98"/>
          <p:cNvGrpSpPr/>
          <p:nvPr/>
        </p:nvGrpSpPr>
        <p:grpSpPr>
          <a:xfrm>
            <a:off x="8799854" y="2493795"/>
            <a:ext cx="2472169" cy="511810"/>
            <a:chOff x="6315199" y="2492728"/>
            <a:chExt cx="4419249" cy="511504"/>
          </a:xfrm>
        </p:grpSpPr>
        <p:sp>
          <p:nvSpPr>
            <p:cNvPr id="100" name="圆角矩形 99"/>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1" name="矩形 100"/>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会议纪要</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2" name="圆角矩形 101"/>
          <p:cNvSpPr/>
          <p:nvPr/>
        </p:nvSpPr>
        <p:spPr>
          <a:xfrm>
            <a:off x="7735251" y="3277919"/>
            <a:ext cx="794379"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12</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3" name="组合 102"/>
          <p:cNvGrpSpPr/>
          <p:nvPr/>
        </p:nvGrpSpPr>
        <p:grpSpPr>
          <a:xfrm>
            <a:off x="8807613" y="3278024"/>
            <a:ext cx="2472169" cy="511810"/>
            <a:chOff x="6315199" y="2492728"/>
            <a:chExt cx="4419249" cy="511504"/>
          </a:xfrm>
        </p:grpSpPr>
        <p:sp>
          <p:nvSpPr>
            <p:cNvPr id="104" name="圆角矩形 10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5" name="矩形 104"/>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参考文献</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06" name="圆角矩形 105"/>
          <p:cNvSpPr/>
          <p:nvPr/>
        </p:nvSpPr>
        <p:spPr>
          <a:xfrm>
            <a:off x="7735252" y="4038063"/>
            <a:ext cx="794378"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13</a:t>
            </a:r>
            <a:endParaRPr lang="en-US" altLang="zh-CN" sz="3600" dirty="0">
              <a:latin typeface="+mj-lt"/>
              <a:ea typeface="Arial Unicode MS" panose="020B0604020202020204" pitchFamily="34" charset="-122"/>
              <a:cs typeface="Arial Unicode MS" panose="020B0604020202020204" pitchFamily="34" charset="-122"/>
            </a:endParaRPr>
          </a:p>
        </p:txBody>
      </p:sp>
      <p:grpSp>
        <p:nvGrpSpPr>
          <p:cNvPr id="107" name="组合 106"/>
          <p:cNvGrpSpPr/>
          <p:nvPr/>
        </p:nvGrpSpPr>
        <p:grpSpPr>
          <a:xfrm>
            <a:off x="8807613" y="4038168"/>
            <a:ext cx="2472169" cy="511810"/>
            <a:chOff x="6315199" y="2492728"/>
            <a:chExt cx="4419249" cy="511504"/>
          </a:xfrm>
        </p:grpSpPr>
        <p:sp>
          <p:nvSpPr>
            <p:cNvPr id="108" name="圆角矩形 10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09" name="矩形 108"/>
            <p:cNvSpPr/>
            <p:nvPr/>
          </p:nvSpPr>
          <p:spPr>
            <a:xfrm>
              <a:off x="6379837" y="2522897"/>
              <a:ext cx="4354611" cy="430670"/>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绩效考评</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par>
                                <p:cTn id="22" presetID="10" presetClass="entr" presetSubtype="0" fill="hold" grpId="0" nodeType="withEffect">
                                  <p:stCondLst>
                                    <p:cond delay="2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56" presetClass="path" presetSubtype="0" accel="50000" decel="50000" fill="hold" grpId="1" nodeType="withEffect">
                                  <p:stCondLst>
                                    <p:cond delay="250"/>
                                  </p:stCondLst>
                                  <p:childTnLst>
                                    <p:animMotion origin="layout" path="M -0.03737 0.0412 L -6.25E-7 2.96296E-6 " pathEditMode="relative" rAng="0" ptsTypes="AA">
                                      <p:cBhvr>
                                        <p:cTn id="26" dur="700" fill="hold"/>
                                        <p:tgtEl>
                                          <p:spTgt spid="20"/>
                                        </p:tgtEl>
                                        <p:attrNameLst>
                                          <p:attrName>ppt_x</p:attrName>
                                          <p:attrName>ppt_y</p:attrName>
                                        </p:attrNameLst>
                                      </p:cBhvr>
                                      <p:rCtr x="1862" y="-2060"/>
                                    </p:animMotion>
                                  </p:childTnLst>
                                </p:cTn>
                              </p:par>
                              <p:par>
                                <p:cTn id="27" presetID="22" presetClass="entr" presetSubtype="8"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childTnLst>
                                </p:cTn>
                              </p:par>
                              <p:par>
                                <p:cTn id="33" presetID="56" presetClass="path" presetSubtype="0" accel="50000" decel="50000" fill="hold" grpId="1" nodeType="withEffect">
                                  <p:stCondLst>
                                    <p:cond delay="750"/>
                                  </p:stCondLst>
                                  <p:childTnLst>
                                    <p:animMotion origin="layout" path="M -0.03737 0.04121 L -6.25E-7 -4.44444E-6 " pathEditMode="relative" rAng="0" ptsTypes="AA">
                                      <p:cBhvr>
                                        <p:cTn id="34" dur="700" fill="hold"/>
                                        <p:tgtEl>
                                          <p:spTgt spid="28"/>
                                        </p:tgtEl>
                                        <p:attrNameLst>
                                          <p:attrName>ppt_x</p:attrName>
                                          <p:attrName>ppt_y</p:attrName>
                                        </p:attrNameLst>
                                      </p:cBhvr>
                                      <p:rCtr x="1862" y="-2060"/>
                                    </p:animMotion>
                                  </p:childTnLst>
                                </p:cTn>
                              </p:par>
                              <p:par>
                                <p:cTn id="35" presetID="22" presetClass="entr" presetSubtype="8" fill="hold" nodeType="withEffect">
                                  <p:stCondLst>
                                    <p:cond delay="100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1850"/>
                            </p:stCondLst>
                            <p:childTnLst>
                              <p:par>
                                <p:cTn id="39" presetID="26" presetClass="emph" presetSubtype="0" fill="hold" grpId="2" nodeType="afterEffect">
                                  <p:stCondLst>
                                    <p:cond delay="0"/>
                                  </p:stCondLst>
                                  <p:childTnLst>
                                    <p:animEffect transition="out" filter="fade">
                                      <p:cBhvr>
                                        <p:cTn id="40" dur="500" tmFilter="0, 0; .2, .5; .8, .5; 1, 0"/>
                                        <p:tgtEl>
                                          <p:spTgt spid="16"/>
                                        </p:tgtEl>
                                      </p:cBhvr>
                                    </p:animEffect>
                                    <p:animScale>
                                      <p:cBhvr>
                                        <p:cTn id="41" dur="250" autoRev="1" fill="hold"/>
                                        <p:tgtEl>
                                          <p:spTgt spid="16"/>
                                        </p:tgtEl>
                                      </p:cBhvr>
                                      <p:by x="105000" y="105000"/>
                                    </p:animScale>
                                  </p:childTnLst>
                                </p:cTn>
                              </p:par>
                              <p:par>
                                <p:cTn id="42" presetID="10" presetClass="entr" presetSubtype="0"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par>
                                <p:cTn id="45" presetID="56" presetClass="path" presetSubtype="0" accel="50000" decel="50000" fill="hold" grpId="1" nodeType="withEffect">
                                  <p:stCondLst>
                                    <p:cond delay="750"/>
                                  </p:stCondLst>
                                  <p:childTnLst>
                                    <p:animMotion origin="layout" path="M -0.03737 0.04121 L -6.25E-7 -4.44444E-6 " pathEditMode="relative" rAng="0" ptsTypes="AA">
                                      <p:cBhvr>
                                        <p:cTn id="46" dur="700" fill="hold"/>
                                        <p:tgtEl>
                                          <p:spTgt spid="24"/>
                                        </p:tgtEl>
                                        <p:attrNameLst>
                                          <p:attrName>ppt_x</p:attrName>
                                          <p:attrName>ppt_y</p:attrName>
                                        </p:attrNameLst>
                                      </p:cBhvr>
                                      <p:rCtr x="1862" y="-2060"/>
                                    </p:animMotion>
                                  </p:childTnLst>
                                </p:cTn>
                              </p:par>
                              <p:par>
                                <p:cTn id="47" presetID="22" presetClass="entr" presetSubtype="8" fill="hold" nodeType="withEffect">
                                  <p:stCondLst>
                                    <p:cond delay="50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par>
                                <p:cTn id="50" presetID="22" presetClass="entr" presetSubtype="8" fill="hold" nodeType="withEffect">
                                  <p:stCondLst>
                                    <p:cond delay="100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75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childTnLst>
                                </p:cTn>
                              </p:par>
                              <p:par>
                                <p:cTn id="56" presetID="56" presetClass="path" presetSubtype="0" accel="50000" decel="50000" fill="hold" grpId="1" nodeType="withEffect">
                                  <p:stCondLst>
                                    <p:cond delay="750"/>
                                  </p:stCondLst>
                                  <p:childTnLst>
                                    <p:animMotion origin="layout" path="M -0.03737 0.04121 L -6.25E-7 -4.44444E-6 " pathEditMode="relative" rAng="0" ptsTypes="AA">
                                      <p:cBhvr>
                                        <p:cTn id="57" dur="700" fill="hold"/>
                                        <p:tgtEl>
                                          <p:spTgt spid="35"/>
                                        </p:tgtEl>
                                        <p:attrNameLst>
                                          <p:attrName>ppt_x</p:attrName>
                                          <p:attrName>ppt_y</p:attrName>
                                        </p:attrNameLst>
                                      </p:cBhvr>
                                      <p:rCtr x="1862" y="-2060"/>
                                    </p:animMotion>
                                  </p:childTnLst>
                                </p:cTn>
                              </p:par>
                              <p:par>
                                <p:cTn id="58" presetID="10" presetClass="entr" presetSubtype="0" fill="hold" grpId="0" nodeType="withEffect">
                                  <p:stCondLst>
                                    <p:cond delay="75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childTnLst>
                                </p:cTn>
                              </p:par>
                              <p:par>
                                <p:cTn id="61" presetID="56" presetClass="path" presetSubtype="0" accel="50000" decel="50000" fill="hold" grpId="1" nodeType="withEffect">
                                  <p:stCondLst>
                                    <p:cond delay="750"/>
                                  </p:stCondLst>
                                  <p:childTnLst>
                                    <p:animMotion origin="layout" path="M -0.03737 0.04121 L -6.25E-7 -4.44444E-6 " pathEditMode="relative" rAng="0" ptsTypes="AA">
                                      <p:cBhvr>
                                        <p:cTn id="62" dur="700" fill="hold"/>
                                        <p:tgtEl>
                                          <p:spTgt spid="39"/>
                                        </p:tgtEl>
                                        <p:attrNameLst>
                                          <p:attrName>ppt_x</p:attrName>
                                          <p:attrName>ppt_y</p:attrName>
                                        </p:attrNameLst>
                                      </p:cBhvr>
                                      <p:rCtr x="1862" y="-2060"/>
                                    </p:animMotion>
                                  </p:childTnLst>
                                </p:cTn>
                              </p:par>
                              <p:par>
                                <p:cTn id="63" presetID="22" presetClass="entr" presetSubtype="8" fill="hold" nodeType="withEffect">
                                  <p:stCondLst>
                                    <p:cond delay="100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par>
                                <p:cTn id="66" presetID="22" presetClass="entr" presetSubtype="8" fill="hold" nodeType="withEffect">
                                  <p:stCondLst>
                                    <p:cond delay="100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par>
                                <p:cTn id="69" presetID="10" presetClass="entr" presetSubtype="0" fill="hold" grpId="0" nodeType="withEffect">
                                  <p:stCondLst>
                                    <p:cond delay="75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1000"/>
                                        <p:tgtEl>
                                          <p:spTgt spid="46"/>
                                        </p:tgtEl>
                                      </p:cBhvr>
                                    </p:animEffect>
                                  </p:childTnLst>
                                </p:cTn>
                              </p:par>
                              <p:par>
                                <p:cTn id="72" presetID="56" presetClass="path" presetSubtype="0" accel="50000" decel="50000" fill="hold" grpId="1" nodeType="withEffect">
                                  <p:stCondLst>
                                    <p:cond delay="750"/>
                                  </p:stCondLst>
                                  <p:childTnLst>
                                    <p:animMotion origin="layout" path="M -0.03737 0.04121 L -6.25E-7 -4.44444E-6 " pathEditMode="relative" rAng="0" ptsTypes="AA">
                                      <p:cBhvr>
                                        <p:cTn id="73" dur="700" fill="hold"/>
                                        <p:tgtEl>
                                          <p:spTgt spid="46"/>
                                        </p:tgtEl>
                                        <p:attrNameLst>
                                          <p:attrName>ppt_x</p:attrName>
                                          <p:attrName>ppt_y</p:attrName>
                                        </p:attrNameLst>
                                      </p:cBhvr>
                                      <p:rCtr x="1862" y="-2060"/>
                                    </p:animMotion>
                                  </p:childTnLst>
                                </p:cTn>
                              </p:par>
                              <p:par>
                                <p:cTn id="74" presetID="22" presetClass="entr" presetSubtype="8" fill="hold" nodeType="withEffect">
                                  <p:stCondLst>
                                    <p:cond delay="1000"/>
                                  </p:stCondLst>
                                  <p:childTnLst>
                                    <p:set>
                                      <p:cBhvr>
                                        <p:cTn id="75" dur="1" fill="hold">
                                          <p:stCondLst>
                                            <p:cond delay="0"/>
                                          </p:stCondLst>
                                        </p:cTn>
                                        <p:tgtEl>
                                          <p:spTgt spid="48"/>
                                        </p:tgtEl>
                                        <p:attrNameLst>
                                          <p:attrName>style.visibility</p:attrName>
                                        </p:attrNameLst>
                                      </p:cBhvr>
                                      <p:to>
                                        <p:strVal val="visible"/>
                                      </p:to>
                                    </p:set>
                                    <p:animEffect transition="in" filter="wipe(left)">
                                      <p:cBhvr>
                                        <p:cTn id="76" dur="500"/>
                                        <p:tgtEl>
                                          <p:spTgt spid="48"/>
                                        </p:tgtEl>
                                      </p:cBhvr>
                                    </p:animEffect>
                                  </p:childTnLst>
                                </p:cTn>
                              </p:par>
                            </p:childTnLst>
                          </p:cTn>
                        </p:par>
                        <p:par>
                          <p:cTn id="77" fill="hold">
                            <p:stCondLst>
                              <p:cond delay="23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1000"/>
                                        <p:tgtEl>
                                          <p:spTgt spid="2"/>
                                        </p:tgtEl>
                                      </p:cBhvr>
                                    </p:animEffect>
                                  </p:childTnLst>
                                </p:cTn>
                              </p:par>
                              <p:par>
                                <p:cTn id="81" presetID="56" presetClass="path" presetSubtype="0" accel="50000" decel="50000" fill="hold" grpId="1" nodeType="withEffect">
                                  <p:stCondLst>
                                    <p:cond delay="0"/>
                                  </p:stCondLst>
                                  <p:childTnLst>
                                    <p:animMotion origin="layout" path="M -0.03737 0.04121 L -6.25E-7 -3.33333E-6 " pathEditMode="relative" rAng="0" ptsTypes="AA">
                                      <p:cBhvr>
                                        <p:cTn id="82" dur="700" fill="hold"/>
                                        <p:tgtEl>
                                          <p:spTgt spid="2"/>
                                        </p:tgtEl>
                                        <p:attrNameLst>
                                          <p:attrName>ppt_x</p:attrName>
                                          <p:attrName>ppt_y</p:attrName>
                                        </p:attrNameLst>
                                      </p:cBhvr>
                                      <p:rCtr x="1862" y="-2060"/>
                                    </p:animMotion>
                                  </p:childTnLst>
                                </p:cTn>
                              </p:par>
                            </p:childTnLst>
                          </p:cTn>
                        </p:par>
                        <p:par>
                          <p:cTn id="83" fill="hold">
                            <p:stCondLst>
                              <p:cond delay="3350"/>
                            </p:stCondLst>
                            <p:childTnLst>
                              <p:par>
                                <p:cTn id="84" presetID="26" presetClass="emph" presetSubtype="0" fill="hold" grpId="2" nodeType="afterEffect">
                                  <p:stCondLst>
                                    <p:cond delay="0"/>
                                  </p:stCondLst>
                                  <p:childTnLst>
                                    <p:animEffect transition="out" filter="fade">
                                      <p:cBhvr>
                                        <p:cTn id="85" dur="500" tmFilter="0, 0; .2, .5; .8, .5; 1, 0"/>
                                        <p:tgtEl>
                                          <p:spTgt spid="2"/>
                                        </p:tgtEl>
                                      </p:cBhvr>
                                    </p:animEffect>
                                    <p:animScale>
                                      <p:cBhvr>
                                        <p:cTn id="86" dur="250" autoRev="1" fill="hold"/>
                                        <p:tgtEl>
                                          <p:spTgt spid="2"/>
                                        </p:tgtEl>
                                      </p:cBhvr>
                                      <p:by x="105000" y="105000"/>
                                    </p:animScale>
                                  </p:childTnLst>
                                </p:cTn>
                              </p:par>
                              <p:par>
                                <p:cTn id="87" presetID="22" presetClass="entr" presetSubtype="8" fill="hold" nodeType="withEffect">
                                  <p:stCondLst>
                                    <p:cond delay="500"/>
                                  </p:stCondLst>
                                  <p:childTnLst>
                                    <p:set>
                                      <p:cBhvr>
                                        <p:cTn id="88" dur="1" fill="hold">
                                          <p:stCondLst>
                                            <p:cond delay="0"/>
                                          </p:stCondLst>
                                        </p:cTn>
                                        <p:tgtEl>
                                          <p:spTgt spid="3"/>
                                        </p:tgtEl>
                                        <p:attrNameLst>
                                          <p:attrName>style.visibility</p:attrName>
                                        </p:attrNameLst>
                                      </p:cBhvr>
                                      <p:to>
                                        <p:strVal val="visible"/>
                                      </p:to>
                                    </p:set>
                                    <p:animEffect transition="in" filter="wipe(left)">
                                      <p:cBhvr>
                                        <p:cTn id="89" dur="500"/>
                                        <p:tgtEl>
                                          <p:spTgt spid="3"/>
                                        </p:tgtEl>
                                      </p:cBhvr>
                                    </p:animEffect>
                                  </p:childTnLst>
                                </p:cTn>
                              </p:par>
                              <p:par>
                                <p:cTn id="90" presetID="10" presetClass="entr" presetSubtype="0" fill="hold" grpId="0" nodeType="withEffect">
                                  <p:stCondLst>
                                    <p:cond delay="75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1000"/>
                                        <p:tgtEl>
                                          <p:spTgt spid="6"/>
                                        </p:tgtEl>
                                      </p:cBhvr>
                                    </p:animEffect>
                                  </p:childTnLst>
                                </p:cTn>
                              </p:par>
                              <p:par>
                                <p:cTn id="93" presetID="56" presetClass="path" presetSubtype="0" accel="50000" decel="50000" fill="hold" grpId="1" nodeType="withEffect">
                                  <p:stCondLst>
                                    <p:cond delay="750"/>
                                  </p:stCondLst>
                                  <p:childTnLst>
                                    <p:animMotion origin="layout" path="M -0.03737 0.04121 L -6.25E-7 -4.44444E-6 " pathEditMode="relative" rAng="0" ptsTypes="AA">
                                      <p:cBhvr>
                                        <p:cTn id="94" dur="700" fill="hold"/>
                                        <p:tgtEl>
                                          <p:spTgt spid="6"/>
                                        </p:tgtEl>
                                        <p:attrNameLst>
                                          <p:attrName>ppt_x</p:attrName>
                                          <p:attrName>ppt_y</p:attrName>
                                        </p:attrNameLst>
                                      </p:cBhvr>
                                      <p:rCtr x="1862" y="-2060"/>
                                    </p:animMotion>
                                  </p:childTnLst>
                                </p:cTn>
                              </p:par>
                              <p:par>
                                <p:cTn id="95" presetID="22" presetClass="entr" presetSubtype="8" fill="hold" nodeType="withEffect">
                                  <p:stCondLst>
                                    <p:cond delay="500"/>
                                  </p:stCondLst>
                                  <p:childTnLst>
                                    <p:set>
                                      <p:cBhvr>
                                        <p:cTn id="96" dur="1" fill="hold">
                                          <p:stCondLst>
                                            <p:cond delay="0"/>
                                          </p:stCondLst>
                                        </p:cTn>
                                        <p:tgtEl>
                                          <p:spTgt spid="7"/>
                                        </p:tgtEl>
                                        <p:attrNameLst>
                                          <p:attrName>style.visibility</p:attrName>
                                        </p:attrNameLst>
                                      </p:cBhvr>
                                      <p:to>
                                        <p:strVal val="visible"/>
                                      </p:to>
                                    </p:set>
                                    <p:animEffect transition="in" filter="wipe(left)">
                                      <p:cBhvr>
                                        <p:cTn id="97" dur="500"/>
                                        <p:tgtEl>
                                          <p:spTgt spid="7"/>
                                        </p:tgtEl>
                                      </p:cBhvr>
                                    </p:animEffect>
                                  </p:childTnLst>
                                </p:cTn>
                              </p:par>
                              <p:par>
                                <p:cTn id="98" presetID="10" presetClass="entr" presetSubtype="0" fill="hold" grpId="0" nodeType="withEffect">
                                  <p:stCondLst>
                                    <p:cond delay="75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1000"/>
                                        <p:tgtEl>
                                          <p:spTgt spid="10"/>
                                        </p:tgtEl>
                                      </p:cBhvr>
                                    </p:animEffect>
                                  </p:childTnLst>
                                </p:cTn>
                              </p:par>
                              <p:par>
                                <p:cTn id="101" presetID="56" presetClass="path" presetSubtype="0" accel="50000" decel="50000" fill="hold" grpId="1" nodeType="withEffect">
                                  <p:stCondLst>
                                    <p:cond delay="750"/>
                                  </p:stCondLst>
                                  <p:childTnLst>
                                    <p:animMotion origin="layout" path="M -0.03737 0.04121 L -6.25E-7 -4.44444E-6 " pathEditMode="relative" rAng="0" ptsTypes="AA">
                                      <p:cBhvr>
                                        <p:cTn id="102" dur="700" fill="hold"/>
                                        <p:tgtEl>
                                          <p:spTgt spid="10"/>
                                        </p:tgtEl>
                                        <p:attrNameLst>
                                          <p:attrName>ppt_x</p:attrName>
                                          <p:attrName>ppt_y</p:attrName>
                                        </p:attrNameLst>
                                      </p:cBhvr>
                                      <p:rCtr x="1862" y="-2060"/>
                                    </p:animMotion>
                                  </p:childTnLst>
                                </p:cTn>
                              </p:par>
                              <p:par>
                                <p:cTn id="103" presetID="22" presetClass="entr" presetSubtype="8" fill="hold" nodeType="withEffect">
                                  <p:stCondLst>
                                    <p:cond delay="500"/>
                                  </p:stCondLst>
                                  <p:childTnLst>
                                    <p:set>
                                      <p:cBhvr>
                                        <p:cTn id="104" dur="1" fill="hold">
                                          <p:stCondLst>
                                            <p:cond delay="0"/>
                                          </p:stCondLst>
                                        </p:cTn>
                                        <p:tgtEl>
                                          <p:spTgt spid="11"/>
                                        </p:tgtEl>
                                        <p:attrNameLst>
                                          <p:attrName>style.visibility</p:attrName>
                                        </p:attrNameLst>
                                      </p:cBhvr>
                                      <p:to>
                                        <p:strVal val="visible"/>
                                      </p:to>
                                    </p:set>
                                    <p:animEffect transition="in" filter="wipe(left)">
                                      <p:cBhvr>
                                        <p:cTn id="105" dur="500"/>
                                        <p:tgtEl>
                                          <p:spTgt spid="11"/>
                                        </p:tgtEl>
                                      </p:cBhvr>
                                    </p:animEffect>
                                  </p:childTnLst>
                                </p:cTn>
                              </p:par>
                            </p:childTnLst>
                          </p:cTn>
                        </p:par>
                        <p:par>
                          <p:cTn id="106" fill="hold">
                            <p:stCondLst>
                              <p:cond delay="3850"/>
                            </p:stCondLst>
                            <p:childTnLst>
                              <p:par>
                                <p:cTn id="107" presetID="10" presetClass="entr" presetSubtype="0"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1000"/>
                                        <p:tgtEl>
                                          <p:spTgt spid="54"/>
                                        </p:tgtEl>
                                      </p:cBhvr>
                                    </p:animEffect>
                                  </p:childTnLst>
                                </p:cTn>
                              </p:par>
                              <p:par>
                                <p:cTn id="110" presetID="56" presetClass="path" presetSubtype="0" accel="50000" decel="50000" fill="hold" grpId="1" nodeType="withEffect">
                                  <p:stCondLst>
                                    <p:cond delay="0"/>
                                  </p:stCondLst>
                                  <p:childTnLst>
                                    <p:animMotion origin="layout" path="M -0.03737 0.04121 L -6.25E-7 -3.33333E-6 " pathEditMode="relative" rAng="0" ptsTypes="AA">
                                      <p:cBhvr>
                                        <p:cTn id="111" dur="700" fill="hold"/>
                                        <p:tgtEl>
                                          <p:spTgt spid="54"/>
                                        </p:tgtEl>
                                        <p:attrNameLst>
                                          <p:attrName>ppt_x</p:attrName>
                                          <p:attrName>ppt_y</p:attrName>
                                        </p:attrNameLst>
                                      </p:cBhvr>
                                      <p:rCtr x="1862" y="-2060"/>
                                    </p:animMotion>
                                  </p:childTnLst>
                                </p:cTn>
                              </p:par>
                            </p:childTnLst>
                          </p:cTn>
                        </p:par>
                        <p:par>
                          <p:cTn id="112" fill="hold">
                            <p:stCondLst>
                              <p:cond delay="4850"/>
                            </p:stCondLst>
                            <p:childTnLst>
                              <p:par>
                                <p:cTn id="113" presetID="26" presetClass="emph" presetSubtype="0" fill="hold" grpId="2" nodeType="afterEffect">
                                  <p:stCondLst>
                                    <p:cond delay="0"/>
                                  </p:stCondLst>
                                  <p:childTnLst>
                                    <p:animEffect transition="out" filter="fade">
                                      <p:cBhvr>
                                        <p:cTn id="114" dur="500" tmFilter="0, 0; .2, .5; .8, .5; 1, 0"/>
                                        <p:tgtEl>
                                          <p:spTgt spid="54"/>
                                        </p:tgtEl>
                                      </p:cBhvr>
                                    </p:animEffect>
                                    <p:animScale>
                                      <p:cBhvr>
                                        <p:cTn id="115" dur="250" autoRev="1" fill="hold"/>
                                        <p:tgtEl>
                                          <p:spTgt spid="54"/>
                                        </p:tgtEl>
                                      </p:cBhvr>
                                      <p:by x="105000" y="105000"/>
                                    </p:animScale>
                                  </p:childTnLst>
                                </p:cTn>
                              </p:par>
                              <p:par>
                                <p:cTn id="116" presetID="22" presetClass="entr" presetSubtype="8" fill="hold" nodeType="withEffect">
                                  <p:stCondLst>
                                    <p:cond delay="500"/>
                                  </p:stCondLst>
                                  <p:childTnLst>
                                    <p:set>
                                      <p:cBhvr>
                                        <p:cTn id="117" dur="1" fill="hold">
                                          <p:stCondLst>
                                            <p:cond delay="0"/>
                                          </p:stCondLst>
                                        </p:cTn>
                                        <p:tgtEl>
                                          <p:spTgt spid="55"/>
                                        </p:tgtEl>
                                        <p:attrNameLst>
                                          <p:attrName>style.visibility</p:attrName>
                                        </p:attrNameLst>
                                      </p:cBhvr>
                                      <p:to>
                                        <p:strVal val="visible"/>
                                      </p:to>
                                    </p:set>
                                    <p:animEffect transition="in" filter="wipe(left)">
                                      <p:cBhvr>
                                        <p:cTn id="118" dur="500"/>
                                        <p:tgtEl>
                                          <p:spTgt spid="55"/>
                                        </p:tgtEl>
                                      </p:cBhvr>
                                    </p:animEffect>
                                  </p:childTnLst>
                                </p:cTn>
                              </p:par>
                            </p:childTnLst>
                          </p:cTn>
                        </p:par>
                        <p:par>
                          <p:cTn id="119" fill="hold">
                            <p:stCondLst>
                              <p:cond delay="5350"/>
                            </p:stCondLst>
                            <p:childTnLst>
                              <p:par>
                                <p:cTn id="120" presetID="10" presetClass="entr" presetSubtype="0" fill="hold" grpId="0" nodeType="after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childTnLst>
                                </p:cTn>
                              </p:par>
                              <p:par>
                                <p:cTn id="123" presetID="56" presetClass="path" presetSubtype="0" accel="50000" decel="50000" fill="hold" grpId="1" nodeType="withEffect">
                                  <p:stCondLst>
                                    <p:cond delay="0"/>
                                  </p:stCondLst>
                                  <p:childTnLst>
                                    <p:animMotion origin="layout" path="M -0.03737 0.04121 L -6.25E-7 -3.33333E-6 " pathEditMode="relative" rAng="0" ptsTypes="AA">
                                      <p:cBhvr>
                                        <p:cTn id="124" dur="700" fill="hold"/>
                                        <p:tgtEl>
                                          <p:spTgt spid="58"/>
                                        </p:tgtEl>
                                        <p:attrNameLst>
                                          <p:attrName>ppt_x</p:attrName>
                                          <p:attrName>ppt_y</p:attrName>
                                        </p:attrNameLst>
                                      </p:cBhvr>
                                      <p:rCtr x="1862" y="-2060"/>
                                    </p:animMotion>
                                  </p:childTnLst>
                                </p:cTn>
                              </p:par>
                            </p:childTnLst>
                          </p:cTn>
                        </p:par>
                        <p:par>
                          <p:cTn id="125" fill="hold">
                            <p:stCondLst>
                              <p:cond delay="6350"/>
                            </p:stCondLst>
                            <p:childTnLst>
                              <p:par>
                                <p:cTn id="126" presetID="26" presetClass="emph" presetSubtype="0" fill="hold" grpId="2" nodeType="afterEffect">
                                  <p:stCondLst>
                                    <p:cond delay="0"/>
                                  </p:stCondLst>
                                  <p:childTnLst>
                                    <p:animEffect transition="out" filter="fade">
                                      <p:cBhvr>
                                        <p:cTn id="127" dur="500" tmFilter="0, 0; .2, .5; .8, .5; 1, 0"/>
                                        <p:tgtEl>
                                          <p:spTgt spid="58"/>
                                        </p:tgtEl>
                                      </p:cBhvr>
                                    </p:animEffect>
                                    <p:animScale>
                                      <p:cBhvr>
                                        <p:cTn id="128" dur="250" autoRev="1" fill="hold"/>
                                        <p:tgtEl>
                                          <p:spTgt spid="58"/>
                                        </p:tgtEl>
                                      </p:cBhvr>
                                      <p:by x="105000" y="105000"/>
                                    </p:animScale>
                                  </p:childTnLst>
                                </p:cTn>
                              </p:par>
                              <p:par>
                                <p:cTn id="129" presetID="22" presetClass="entr" presetSubtype="8" fill="hold" nodeType="withEffect">
                                  <p:stCondLst>
                                    <p:cond delay="500"/>
                                  </p:stCondLst>
                                  <p:childTnLst>
                                    <p:set>
                                      <p:cBhvr>
                                        <p:cTn id="130" dur="1" fill="hold">
                                          <p:stCondLst>
                                            <p:cond delay="0"/>
                                          </p:stCondLst>
                                        </p:cTn>
                                        <p:tgtEl>
                                          <p:spTgt spid="59"/>
                                        </p:tgtEl>
                                        <p:attrNameLst>
                                          <p:attrName>style.visibility</p:attrName>
                                        </p:attrNameLst>
                                      </p:cBhvr>
                                      <p:to>
                                        <p:strVal val="visible"/>
                                      </p:to>
                                    </p:set>
                                    <p:animEffect transition="in" filter="wipe(left)">
                                      <p:cBhvr>
                                        <p:cTn id="131" dur="500"/>
                                        <p:tgtEl>
                                          <p:spTgt spid="59"/>
                                        </p:tgtEl>
                                      </p:cBhvr>
                                    </p:animEffect>
                                  </p:childTnLst>
                                </p:cTn>
                              </p:par>
                            </p:childTnLst>
                          </p:cTn>
                        </p:par>
                        <p:par>
                          <p:cTn id="132" fill="hold">
                            <p:stCondLst>
                              <p:cond delay="6850"/>
                            </p:stCondLst>
                            <p:childTnLst>
                              <p:par>
                                <p:cTn id="133" presetID="10" presetClass="entr" presetSubtype="0" fill="hold" grpId="0" nodeType="after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fade">
                                      <p:cBhvr>
                                        <p:cTn id="135" dur="1000"/>
                                        <p:tgtEl>
                                          <p:spTgt spid="62"/>
                                        </p:tgtEl>
                                      </p:cBhvr>
                                    </p:animEffect>
                                  </p:childTnLst>
                                </p:cTn>
                              </p:par>
                              <p:par>
                                <p:cTn id="136" presetID="56" presetClass="path" presetSubtype="0" accel="50000" decel="50000" fill="hold" grpId="1" nodeType="withEffect">
                                  <p:stCondLst>
                                    <p:cond delay="0"/>
                                  </p:stCondLst>
                                  <p:childTnLst>
                                    <p:animMotion origin="layout" path="M -0.03737 0.04121 L -6.25E-7 -3.33333E-6 " pathEditMode="relative" rAng="0" ptsTypes="AA">
                                      <p:cBhvr>
                                        <p:cTn id="137" dur="700" fill="hold"/>
                                        <p:tgtEl>
                                          <p:spTgt spid="62"/>
                                        </p:tgtEl>
                                        <p:attrNameLst>
                                          <p:attrName>ppt_x</p:attrName>
                                          <p:attrName>ppt_y</p:attrName>
                                        </p:attrNameLst>
                                      </p:cBhvr>
                                      <p:rCtr x="1862" y="-2060"/>
                                    </p:animMotion>
                                  </p:childTnLst>
                                </p:cTn>
                              </p:par>
                            </p:childTnLst>
                          </p:cTn>
                        </p:par>
                        <p:par>
                          <p:cTn id="138" fill="hold">
                            <p:stCondLst>
                              <p:cond delay="7850"/>
                            </p:stCondLst>
                            <p:childTnLst>
                              <p:par>
                                <p:cTn id="139" presetID="26" presetClass="emph" presetSubtype="0" fill="hold" grpId="2" nodeType="afterEffect">
                                  <p:stCondLst>
                                    <p:cond delay="0"/>
                                  </p:stCondLst>
                                  <p:childTnLst>
                                    <p:animEffect transition="out" filter="fade">
                                      <p:cBhvr>
                                        <p:cTn id="140" dur="500" tmFilter="0, 0; .2, .5; .8, .5; 1, 0"/>
                                        <p:tgtEl>
                                          <p:spTgt spid="62"/>
                                        </p:tgtEl>
                                      </p:cBhvr>
                                    </p:animEffect>
                                    <p:animScale>
                                      <p:cBhvr>
                                        <p:cTn id="141" dur="250" autoRev="1" fill="hold"/>
                                        <p:tgtEl>
                                          <p:spTgt spid="62"/>
                                        </p:tgtEl>
                                      </p:cBhvr>
                                      <p:by x="105000" y="105000"/>
                                    </p:animScale>
                                  </p:childTnLst>
                                </p:cTn>
                              </p:par>
                              <p:par>
                                <p:cTn id="142" presetID="22" presetClass="entr" presetSubtype="8" fill="hold" nodeType="withEffect">
                                  <p:stCondLst>
                                    <p:cond delay="500"/>
                                  </p:stCondLst>
                                  <p:childTnLst>
                                    <p:set>
                                      <p:cBhvr>
                                        <p:cTn id="143" dur="1" fill="hold">
                                          <p:stCondLst>
                                            <p:cond delay="0"/>
                                          </p:stCondLst>
                                        </p:cTn>
                                        <p:tgtEl>
                                          <p:spTgt spid="63"/>
                                        </p:tgtEl>
                                        <p:attrNameLst>
                                          <p:attrName>style.visibility</p:attrName>
                                        </p:attrNameLst>
                                      </p:cBhvr>
                                      <p:to>
                                        <p:strVal val="visible"/>
                                      </p:to>
                                    </p:set>
                                    <p:animEffect transition="in" filter="wipe(left)">
                                      <p:cBhvr>
                                        <p:cTn id="144" dur="500"/>
                                        <p:tgtEl>
                                          <p:spTgt spid="63"/>
                                        </p:tgtEl>
                                      </p:cBhvr>
                                    </p:animEffect>
                                  </p:childTnLst>
                                </p:cTn>
                              </p:par>
                            </p:childTnLst>
                          </p:cTn>
                        </p:par>
                        <p:par>
                          <p:cTn id="145" fill="hold">
                            <p:stCondLst>
                              <p:cond delay="835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1000"/>
                                        <p:tgtEl>
                                          <p:spTgt spid="66"/>
                                        </p:tgtEl>
                                      </p:cBhvr>
                                    </p:animEffect>
                                  </p:childTnLst>
                                </p:cTn>
                              </p:par>
                              <p:par>
                                <p:cTn id="149" presetID="56" presetClass="path" presetSubtype="0" accel="50000" decel="50000" fill="hold" grpId="1" nodeType="withEffect">
                                  <p:stCondLst>
                                    <p:cond delay="0"/>
                                  </p:stCondLst>
                                  <p:childTnLst>
                                    <p:animMotion origin="layout" path="M -0.03737 0.04121 L -6.25E-7 -3.33333E-6 " pathEditMode="relative" rAng="0" ptsTypes="AA">
                                      <p:cBhvr>
                                        <p:cTn id="150" dur="700" fill="hold"/>
                                        <p:tgtEl>
                                          <p:spTgt spid="66"/>
                                        </p:tgtEl>
                                        <p:attrNameLst>
                                          <p:attrName>ppt_x</p:attrName>
                                          <p:attrName>ppt_y</p:attrName>
                                        </p:attrNameLst>
                                      </p:cBhvr>
                                      <p:rCtr x="1862" y="-2060"/>
                                    </p:animMotion>
                                  </p:childTnLst>
                                </p:cTn>
                              </p:par>
                            </p:childTnLst>
                          </p:cTn>
                        </p:par>
                        <p:par>
                          <p:cTn id="151" fill="hold">
                            <p:stCondLst>
                              <p:cond delay="9350"/>
                            </p:stCondLst>
                            <p:childTnLst>
                              <p:par>
                                <p:cTn id="152" presetID="26" presetClass="emph" presetSubtype="0" fill="hold" grpId="2" nodeType="afterEffect">
                                  <p:stCondLst>
                                    <p:cond delay="0"/>
                                  </p:stCondLst>
                                  <p:childTnLst>
                                    <p:animEffect transition="out" filter="fade">
                                      <p:cBhvr>
                                        <p:cTn id="153" dur="500" tmFilter="0, 0; .2, .5; .8, .5; 1, 0"/>
                                        <p:tgtEl>
                                          <p:spTgt spid="66"/>
                                        </p:tgtEl>
                                      </p:cBhvr>
                                    </p:animEffect>
                                    <p:animScale>
                                      <p:cBhvr>
                                        <p:cTn id="154" dur="250" autoRev="1" fill="hold"/>
                                        <p:tgtEl>
                                          <p:spTgt spid="66"/>
                                        </p:tgtEl>
                                      </p:cBhvr>
                                      <p:by x="105000" y="105000"/>
                                    </p:animScale>
                                  </p:childTnLst>
                                </p:cTn>
                              </p:par>
                              <p:par>
                                <p:cTn id="155" presetID="22" presetClass="entr" presetSubtype="8" fill="hold" nodeType="withEffect">
                                  <p:stCondLst>
                                    <p:cond delay="50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childTnLst>
                          </p:cTn>
                        </p:par>
                        <p:par>
                          <p:cTn id="158" fill="hold">
                            <p:stCondLst>
                              <p:cond delay="9850"/>
                            </p:stCondLst>
                            <p:childTnLst>
                              <p:par>
                                <p:cTn id="159" presetID="10" presetClass="entr" presetSubtype="0" fill="hold" grpId="0" nodeType="afterEffect">
                                  <p:stCondLst>
                                    <p:cond delay="0"/>
                                  </p:stCondLst>
                                  <p:childTnLst>
                                    <p:set>
                                      <p:cBhvr>
                                        <p:cTn id="160" dur="1" fill="hold">
                                          <p:stCondLst>
                                            <p:cond delay="0"/>
                                          </p:stCondLst>
                                        </p:cTn>
                                        <p:tgtEl>
                                          <p:spTgt spid="70"/>
                                        </p:tgtEl>
                                        <p:attrNameLst>
                                          <p:attrName>style.visibility</p:attrName>
                                        </p:attrNameLst>
                                      </p:cBhvr>
                                      <p:to>
                                        <p:strVal val="visible"/>
                                      </p:to>
                                    </p:set>
                                    <p:animEffect transition="in" filter="fade">
                                      <p:cBhvr>
                                        <p:cTn id="161" dur="1000"/>
                                        <p:tgtEl>
                                          <p:spTgt spid="70"/>
                                        </p:tgtEl>
                                      </p:cBhvr>
                                    </p:animEffect>
                                  </p:childTnLst>
                                </p:cTn>
                              </p:par>
                              <p:par>
                                <p:cTn id="162" presetID="56" presetClass="path" presetSubtype="0" accel="50000" decel="50000" fill="hold" grpId="1" nodeType="withEffect">
                                  <p:stCondLst>
                                    <p:cond delay="0"/>
                                  </p:stCondLst>
                                  <p:childTnLst>
                                    <p:animMotion origin="layout" path="M -0.03737 0.04121 L -6.25E-7 -3.33333E-6 " pathEditMode="relative" rAng="0" ptsTypes="AA">
                                      <p:cBhvr>
                                        <p:cTn id="163" dur="700" fill="hold"/>
                                        <p:tgtEl>
                                          <p:spTgt spid="70"/>
                                        </p:tgtEl>
                                        <p:attrNameLst>
                                          <p:attrName>ppt_x</p:attrName>
                                          <p:attrName>ppt_y</p:attrName>
                                        </p:attrNameLst>
                                      </p:cBhvr>
                                      <p:rCtr x="1862" y="-2060"/>
                                    </p:animMotion>
                                  </p:childTnLst>
                                </p:cTn>
                              </p:par>
                            </p:childTnLst>
                          </p:cTn>
                        </p:par>
                        <p:par>
                          <p:cTn id="164" fill="hold">
                            <p:stCondLst>
                              <p:cond delay="10850"/>
                            </p:stCondLst>
                            <p:childTnLst>
                              <p:par>
                                <p:cTn id="165" presetID="26" presetClass="emph" presetSubtype="0" fill="hold" grpId="2" nodeType="afterEffect">
                                  <p:stCondLst>
                                    <p:cond delay="0"/>
                                  </p:stCondLst>
                                  <p:childTnLst>
                                    <p:animEffect transition="out" filter="fade">
                                      <p:cBhvr>
                                        <p:cTn id="166" dur="500" tmFilter="0, 0; .2, .5; .8, .5; 1, 0"/>
                                        <p:tgtEl>
                                          <p:spTgt spid="70"/>
                                        </p:tgtEl>
                                      </p:cBhvr>
                                    </p:animEffect>
                                    <p:animScale>
                                      <p:cBhvr>
                                        <p:cTn id="167" dur="250" autoRev="1" fill="hold"/>
                                        <p:tgtEl>
                                          <p:spTgt spid="70"/>
                                        </p:tgtEl>
                                      </p:cBhvr>
                                      <p:by x="105000" y="105000"/>
                                    </p:animScale>
                                  </p:childTnLst>
                                </p:cTn>
                              </p:par>
                              <p:par>
                                <p:cTn id="168" presetID="22" presetClass="entr" presetSubtype="8" fill="hold" nodeType="withEffect">
                                  <p:stCondLst>
                                    <p:cond delay="500"/>
                                  </p:stCondLst>
                                  <p:childTnLst>
                                    <p:set>
                                      <p:cBhvr>
                                        <p:cTn id="169" dur="1" fill="hold">
                                          <p:stCondLst>
                                            <p:cond delay="0"/>
                                          </p:stCondLst>
                                        </p:cTn>
                                        <p:tgtEl>
                                          <p:spTgt spid="71"/>
                                        </p:tgtEl>
                                        <p:attrNameLst>
                                          <p:attrName>style.visibility</p:attrName>
                                        </p:attrNameLst>
                                      </p:cBhvr>
                                      <p:to>
                                        <p:strVal val="visible"/>
                                      </p:to>
                                    </p:set>
                                    <p:animEffect transition="in" filter="wipe(left)">
                                      <p:cBhvr>
                                        <p:cTn id="170" dur="500"/>
                                        <p:tgtEl>
                                          <p:spTgt spid="71"/>
                                        </p:tgtEl>
                                      </p:cBhvr>
                                    </p:animEffect>
                                  </p:childTnLst>
                                </p:cTn>
                              </p:par>
                            </p:childTnLst>
                          </p:cTn>
                        </p:par>
                        <p:par>
                          <p:cTn id="171" fill="hold">
                            <p:stCondLst>
                              <p:cond delay="11350"/>
                            </p:stCondLst>
                            <p:childTnLst>
                              <p:par>
                                <p:cTn id="172" presetID="10" presetClass="entr" presetSubtype="0" fill="hold" grpId="0" nodeType="after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1000"/>
                                        <p:tgtEl>
                                          <p:spTgt spid="74"/>
                                        </p:tgtEl>
                                      </p:cBhvr>
                                    </p:animEffect>
                                  </p:childTnLst>
                                </p:cTn>
                              </p:par>
                              <p:par>
                                <p:cTn id="175" presetID="56" presetClass="path" presetSubtype="0" accel="50000" decel="50000" fill="hold" grpId="1" nodeType="withEffect">
                                  <p:stCondLst>
                                    <p:cond delay="0"/>
                                  </p:stCondLst>
                                  <p:childTnLst>
                                    <p:animMotion origin="layout" path="M -0.03737 0.04121 L -6.25E-7 -3.33333E-6 " pathEditMode="relative" rAng="0" ptsTypes="AA">
                                      <p:cBhvr>
                                        <p:cTn id="176" dur="700" fill="hold"/>
                                        <p:tgtEl>
                                          <p:spTgt spid="74"/>
                                        </p:tgtEl>
                                        <p:attrNameLst>
                                          <p:attrName>ppt_x</p:attrName>
                                          <p:attrName>ppt_y</p:attrName>
                                        </p:attrNameLst>
                                      </p:cBhvr>
                                      <p:rCtr x="1862" y="-2060"/>
                                    </p:animMotion>
                                  </p:childTnLst>
                                </p:cTn>
                              </p:par>
                            </p:childTnLst>
                          </p:cTn>
                        </p:par>
                        <p:par>
                          <p:cTn id="177" fill="hold">
                            <p:stCondLst>
                              <p:cond delay="12350"/>
                            </p:stCondLst>
                            <p:childTnLst>
                              <p:par>
                                <p:cTn id="178" presetID="26" presetClass="emph" presetSubtype="0" fill="hold" grpId="2" nodeType="afterEffect">
                                  <p:stCondLst>
                                    <p:cond delay="0"/>
                                  </p:stCondLst>
                                  <p:childTnLst>
                                    <p:animEffect transition="out" filter="fade">
                                      <p:cBhvr>
                                        <p:cTn id="179" dur="500" tmFilter="0, 0; .2, .5; .8, .5; 1, 0"/>
                                        <p:tgtEl>
                                          <p:spTgt spid="74"/>
                                        </p:tgtEl>
                                      </p:cBhvr>
                                    </p:animEffect>
                                    <p:animScale>
                                      <p:cBhvr>
                                        <p:cTn id="180" dur="250" autoRev="1" fill="hold"/>
                                        <p:tgtEl>
                                          <p:spTgt spid="74"/>
                                        </p:tgtEl>
                                      </p:cBhvr>
                                      <p:by x="105000" y="105000"/>
                                    </p:animScale>
                                  </p:childTnLst>
                                </p:cTn>
                              </p:par>
                              <p:par>
                                <p:cTn id="181" presetID="22" presetClass="entr" presetSubtype="8" fill="hold" nodeType="withEffect">
                                  <p:stCondLst>
                                    <p:cond delay="500"/>
                                  </p:stCondLst>
                                  <p:childTnLst>
                                    <p:set>
                                      <p:cBhvr>
                                        <p:cTn id="182" dur="1" fill="hold">
                                          <p:stCondLst>
                                            <p:cond delay="0"/>
                                          </p:stCondLst>
                                        </p:cTn>
                                        <p:tgtEl>
                                          <p:spTgt spid="75"/>
                                        </p:tgtEl>
                                        <p:attrNameLst>
                                          <p:attrName>style.visibility</p:attrName>
                                        </p:attrNameLst>
                                      </p:cBhvr>
                                      <p:to>
                                        <p:strVal val="visible"/>
                                      </p:to>
                                    </p:set>
                                    <p:animEffect transition="in" filter="wipe(left)">
                                      <p:cBhvr>
                                        <p:cTn id="183" dur="500"/>
                                        <p:tgtEl>
                                          <p:spTgt spid="75"/>
                                        </p:tgtEl>
                                      </p:cBhvr>
                                    </p:animEffect>
                                  </p:childTnLst>
                                </p:cTn>
                              </p:par>
                            </p:childTnLst>
                          </p:cTn>
                        </p:par>
                        <p:par>
                          <p:cTn id="184" fill="hold">
                            <p:stCondLst>
                              <p:cond delay="12850"/>
                            </p:stCondLst>
                            <p:childTnLst>
                              <p:par>
                                <p:cTn id="185" presetID="10" presetClass="entr" presetSubtype="0" fill="hold" grpId="0"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fade">
                                      <p:cBhvr>
                                        <p:cTn id="187" dur="1000"/>
                                        <p:tgtEl>
                                          <p:spTgt spid="82"/>
                                        </p:tgtEl>
                                      </p:cBhvr>
                                    </p:animEffect>
                                  </p:childTnLst>
                                </p:cTn>
                              </p:par>
                              <p:par>
                                <p:cTn id="188" presetID="56" presetClass="path" presetSubtype="0" accel="50000" decel="50000" fill="hold" grpId="1" nodeType="withEffect">
                                  <p:stCondLst>
                                    <p:cond delay="0"/>
                                  </p:stCondLst>
                                  <p:childTnLst>
                                    <p:animMotion origin="layout" path="M -0.03737 0.04121 L -6.25E-7 -3.33333E-6 " pathEditMode="relative" rAng="0" ptsTypes="AA">
                                      <p:cBhvr>
                                        <p:cTn id="189" dur="700" fill="hold"/>
                                        <p:tgtEl>
                                          <p:spTgt spid="82"/>
                                        </p:tgtEl>
                                        <p:attrNameLst>
                                          <p:attrName>ppt_x</p:attrName>
                                          <p:attrName>ppt_y</p:attrName>
                                        </p:attrNameLst>
                                      </p:cBhvr>
                                      <p:rCtr x="1862" y="-2060"/>
                                    </p:animMotion>
                                  </p:childTnLst>
                                </p:cTn>
                              </p:par>
                            </p:childTnLst>
                          </p:cTn>
                        </p:par>
                        <p:par>
                          <p:cTn id="190" fill="hold">
                            <p:stCondLst>
                              <p:cond delay="13850"/>
                            </p:stCondLst>
                            <p:childTnLst>
                              <p:par>
                                <p:cTn id="191" presetID="26" presetClass="emph" presetSubtype="0" fill="hold" grpId="2" nodeType="afterEffect">
                                  <p:stCondLst>
                                    <p:cond delay="0"/>
                                  </p:stCondLst>
                                  <p:childTnLst>
                                    <p:animEffect transition="out" filter="fade">
                                      <p:cBhvr>
                                        <p:cTn id="192" dur="500" tmFilter="0, 0; .2, .5; .8, .5; 1, 0"/>
                                        <p:tgtEl>
                                          <p:spTgt spid="82"/>
                                        </p:tgtEl>
                                      </p:cBhvr>
                                    </p:animEffect>
                                    <p:animScale>
                                      <p:cBhvr>
                                        <p:cTn id="193" dur="250" autoRev="1" fill="hold"/>
                                        <p:tgtEl>
                                          <p:spTgt spid="82"/>
                                        </p:tgtEl>
                                      </p:cBhvr>
                                      <p:by x="105000" y="105000"/>
                                    </p:animScale>
                                  </p:childTnLst>
                                </p:cTn>
                              </p:par>
                              <p:par>
                                <p:cTn id="194" presetID="22" presetClass="entr" presetSubtype="8" fill="hold" nodeType="withEffect">
                                  <p:stCondLst>
                                    <p:cond delay="50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par>
                          <p:cTn id="197" fill="hold">
                            <p:stCondLst>
                              <p:cond delay="14350"/>
                            </p:stCondLst>
                            <p:childTnLst>
                              <p:par>
                                <p:cTn id="198" presetID="10" presetClass="entr" presetSubtype="0" fill="hold" grpId="0" nodeType="after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1000"/>
                                        <p:tgtEl>
                                          <p:spTgt spid="86"/>
                                        </p:tgtEl>
                                      </p:cBhvr>
                                    </p:animEffect>
                                  </p:childTnLst>
                                </p:cTn>
                              </p:par>
                              <p:par>
                                <p:cTn id="201" presetID="56" presetClass="path" presetSubtype="0" accel="50000" decel="50000" fill="hold" grpId="1" nodeType="withEffect">
                                  <p:stCondLst>
                                    <p:cond delay="0"/>
                                  </p:stCondLst>
                                  <p:childTnLst>
                                    <p:animMotion origin="layout" path="M -0.03737 0.04121 L -6.25E-7 -3.33333E-6 " pathEditMode="relative" rAng="0" ptsTypes="AA">
                                      <p:cBhvr>
                                        <p:cTn id="202" dur="700" fill="hold"/>
                                        <p:tgtEl>
                                          <p:spTgt spid="86"/>
                                        </p:tgtEl>
                                        <p:attrNameLst>
                                          <p:attrName>ppt_x</p:attrName>
                                          <p:attrName>ppt_y</p:attrName>
                                        </p:attrNameLst>
                                      </p:cBhvr>
                                      <p:rCtr x="1862" y="-2060"/>
                                    </p:animMotion>
                                  </p:childTnLst>
                                </p:cTn>
                              </p:par>
                            </p:childTnLst>
                          </p:cTn>
                        </p:par>
                        <p:par>
                          <p:cTn id="203" fill="hold">
                            <p:stCondLst>
                              <p:cond delay="15350"/>
                            </p:stCondLst>
                            <p:childTnLst>
                              <p:par>
                                <p:cTn id="204" presetID="26" presetClass="emph" presetSubtype="0" fill="hold" grpId="2" nodeType="afterEffect">
                                  <p:stCondLst>
                                    <p:cond delay="0"/>
                                  </p:stCondLst>
                                  <p:childTnLst>
                                    <p:animEffect transition="out" filter="fade">
                                      <p:cBhvr>
                                        <p:cTn id="205" dur="500" tmFilter="0, 0; .2, .5; .8, .5; 1, 0"/>
                                        <p:tgtEl>
                                          <p:spTgt spid="86"/>
                                        </p:tgtEl>
                                      </p:cBhvr>
                                    </p:animEffect>
                                    <p:animScale>
                                      <p:cBhvr>
                                        <p:cTn id="206" dur="250" autoRev="1" fill="hold"/>
                                        <p:tgtEl>
                                          <p:spTgt spid="86"/>
                                        </p:tgtEl>
                                      </p:cBhvr>
                                      <p:by x="105000" y="105000"/>
                                    </p:animScale>
                                  </p:childTnLst>
                                </p:cTn>
                              </p:par>
                              <p:par>
                                <p:cTn id="207" presetID="22" presetClass="entr" presetSubtype="8" fill="hold" nodeType="withEffect">
                                  <p:stCondLst>
                                    <p:cond delay="500"/>
                                  </p:stCondLst>
                                  <p:childTnLst>
                                    <p:set>
                                      <p:cBhvr>
                                        <p:cTn id="208" dur="1" fill="hold">
                                          <p:stCondLst>
                                            <p:cond delay="0"/>
                                          </p:stCondLst>
                                        </p:cTn>
                                        <p:tgtEl>
                                          <p:spTgt spid="87"/>
                                        </p:tgtEl>
                                        <p:attrNameLst>
                                          <p:attrName>style.visibility</p:attrName>
                                        </p:attrNameLst>
                                      </p:cBhvr>
                                      <p:to>
                                        <p:strVal val="visible"/>
                                      </p:to>
                                    </p:set>
                                    <p:animEffect transition="in" filter="wipe(left)">
                                      <p:cBhvr>
                                        <p:cTn id="209" dur="500"/>
                                        <p:tgtEl>
                                          <p:spTgt spid="87"/>
                                        </p:tgtEl>
                                      </p:cBhvr>
                                    </p:animEffect>
                                  </p:childTnLst>
                                </p:cTn>
                              </p:par>
                            </p:childTnLst>
                          </p:cTn>
                        </p:par>
                        <p:par>
                          <p:cTn id="210" fill="hold">
                            <p:stCondLst>
                              <p:cond delay="15850"/>
                            </p:stCondLst>
                            <p:childTnLst>
                              <p:par>
                                <p:cTn id="211" presetID="10" presetClass="entr" presetSubtype="0" fill="hold" grpId="0" nodeType="after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fade">
                                      <p:cBhvr>
                                        <p:cTn id="213" dur="1000"/>
                                        <p:tgtEl>
                                          <p:spTgt spid="90"/>
                                        </p:tgtEl>
                                      </p:cBhvr>
                                    </p:animEffect>
                                  </p:childTnLst>
                                </p:cTn>
                              </p:par>
                              <p:par>
                                <p:cTn id="214" presetID="56" presetClass="path" presetSubtype="0" accel="50000" decel="50000" fill="hold" grpId="1" nodeType="withEffect">
                                  <p:stCondLst>
                                    <p:cond delay="0"/>
                                  </p:stCondLst>
                                  <p:childTnLst>
                                    <p:animMotion origin="layout" path="M -0.03737 0.04121 L -6.25E-7 -3.33333E-6 " pathEditMode="relative" rAng="0" ptsTypes="AA">
                                      <p:cBhvr>
                                        <p:cTn id="215" dur="700" fill="hold"/>
                                        <p:tgtEl>
                                          <p:spTgt spid="90"/>
                                        </p:tgtEl>
                                        <p:attrNameLst>
                                          <p:attrName>ppt_x</p:attrName>
                                          <p:attrName>ppt_y</p:attrName>
                                        </p:attrNameLst>
                                      </p:cBhvr>
                                      <p:rCtr x="1862" y="-2060"/>
                                    </p:animMotion>
                                  </p:childTnLst>
                                </p:cTn>
                              </p:par>
                            </p:childTnLst>
                          </p:cTn>
                        </p:par>
                        <p:par>
                          <p:cTn id="216" fill="hold">
                            <p:stCondLst>
                              <p:cond delay="16850"/>
                            </p:stCondLst>
                            <p:childTnLst>
                              <p:par>
                                <p:cTn id="217" presetID="26" presetClass="emph" presetSubtype="0" fill="hold" grpId="2" nodeType="afterEffect">
                                  <p:stCondLst>
                                    <p:cond delay="0"/>
                                  </p:stCondLst>
                                  <p:childTnLst>
                                    <p:animEffect transition="out" filter="fade">
                                      <p:cBhvr>
                                        <p:cTn id="218" dur="500" tmFilter="0, 0; .2, .5; .8, .5; 1, 0"/>
                                        <p:tgtEl>
                                          <p:spTgt spid="90"/>
                                        </p:tgtEl>
                                      </p:cBhvr>
                                    </p:animEffect>
                                    <p:animScale>
                                      <p:cBhvr>
                                        <p:cTn id="219" dur="250" autoRev="1" fill="hold"/>
                                        <p:tgtEl>
                                          <p:spTgt spid="90"/>
                                        </p:tgtEl>
                                      </p:cBhvr>
                                      <p:by x="105000" y="105000"/>
                                    </p:animScale>
                                  </p:childTnLst>
                                </p:cTn>
                              </p:par>
                              <p:par>
                                <p:cTn id="220" presetID="22" presetClass="entr" presetSubtype="8" fill="hold" nodeType="withEffect">
                                  <p:stCondLst>
                                    <p:cond delay="500"/>
                                  </p:stCondLst>
                                  <p:childTnLst>
                                    <p:set>
                                      <p:cBhvr>
                                        <p:cTn id="221" dur="1" fill="hold">
                                          <p:stCondLst>
                                            <p:cond delay="0"/>
                                          </p:stCondLst>
                                        </p:cTn>
                                        <p:tgtEl>
                                          <p:spTgt spid="91"/>
                                        </p:tgtEl>
                                        <p:attrNameLst>
                                          <p:attrName>style.visibility</p:attrName>
                                        </p:attrNameLst>
                                      </p:cBhvr>
                                      <p:to>
                                        <p:strVal val="visible"/>
                                      </p:to>
                                    </p:set>
                                    <p:animEffect transition="in" filter="wipe(left)">
                                      <p:cBhvr>
                                        <p:cTn id="222" dur="500"/>
                                        <p:tgtEl>
                                          <p:spTgt spid="91"/>
                                        </p:tgtEl>
                                      </p:cBhvr>
                                    </p:animEffect>
                                  </p:childTnLst>
                                </p:cTn>
                              </p:par>
                            </p:childTnLst>
                          </p:cTn>
                        </p:par>
                        <p:par>
                          <p:cTn id="223" fill="hold">
                            <p:stCondLst>
                              <p:cond delay="17350"/>
                            </p:stCondLst>
                            <p:childTnLst>
                              <p:par>
                                <p:cTn id="224" presetID="10"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animEffect transition="in" filter="fade">
                                      <p:cBhvr>
                                        <p:cTn id="226" dur="1000"/>
                                        <p:tgtEl>
                                          <p:spTgt spid="94"/>
                                        </p:tgtEl>
                                      </p:cBhvr>
                                    </p:animEffect>
                                  </p:childTnLst>
                                </p:cTn>
                              </p:par>
                              <p:par>
                                <p:cTn id="227" presetID="56" presetClass="path" presetSubtype="0" accel="50000" decel="50000" fill="hold" grpId="1" nodeType="withEffect">
                                  <p:stCondLst>
                                    <p:cond delay="0"/>
                                  </p:stCondLst>
                                  <p:childTnLst>
                                    <p:animMotion origin="layout" path="M -0.03737 0.04121 L -6.25E-7 -3.33333E-6 " pathEditMode="relative" rAng="0" ptsTypes="AA">
                                      <p:cBhvr>
                                        <p:cTn id="228" dur="700" fill="hold"/>
                                        <p:tgtEl>
                                          <p:spTgt spid="94"/>
                                        </p:tgtEl>
                                        <p:attrNameLst>
                                          <p:attrName>ppt_x</p:attrName>
                                          <p:attrName>ppt_y</p:attrName>
                                        </p:attrNameLst>
                                      </p:cBhvr>
                                      <p:rCtr x="1862" y="-2060"/>
                                    </p:animMotion>
                                  </p:childTnLst>
                                </p:cTn>
                              </p:par>
                            </p:childTnLst>
                          </p:cTn>
                        </p:par>
                        <p:par>
                          <p:cTn id="229" fill="hold">
                            <p:stCondLst>
                              <p:cond delay="18350"/>
                            </p:stCondLst>
                            <p:childTnLst>
                              <p:par>
                                <p:cTn id="230" presetID="26" presetClass="emph" presetSubtype="0" fill="hold" grpId="2" nodeType="afterEffect">
                                  <p:stCondLst>
                                    <p:cond delay="0"/>
                                  </p:stCondLst>
                                  <p:childTnLst>
                                    <p:animEffect transition="out" filter="fade">
                                      <p:cBhvr>
                                        <p:cTn id="231" dur="500" tmFilter="0, 0; .2, .5; .8, .5; 1, 0"/>
                                        <p:tgtEl>
                                          <p:spTgt spid="94"/>
                                        </p:tgtEl>
                                      </p:cBhvr>
                                    </p:animEffect>
                                    <p:animScale>
                                      <p:cBhvr>
                                        <p:cTn id="232" dur="250" autoRev="1" fill="hold"/>
                                        <p:tgtEl>
                                          <p:spTgt spid="94"/>
                                        </p:tgtEl>
                                      </p:cBhvr>
                                      <p:by x="105000" y="105000"/>
                                    </p:animScale>
                                  </p:childTnLst>
                                </p:cTn>
                              </p:par>
                              <p:par>
                                <p:cTn id="233" presetID="22" presetClass="entr" presetSubtype="8" fill="hold" nodeType="withEffect">
                                  <p:stCondLst>
                                    <p:cond delay="500"/>
                                  </p:stCondLst>
                                  <p:childTnLst>
                                    <p:set>
                                      <p:cBhvr>
                                        <p:cTn id="234" dur="1" fill="hold">
                                          <p:stCondLst>
                                            <p:cond delay="0"/>
                                          </p:stCondLst>
                                        </p:cTn>
                                        <p:tgtEl>
                                          <p:spTgt spid="95"/>
                                        </p:tgtEl>
                                        <p:attrNameLst>
                                          <p:attrName>style.visibility</p:attrName>
                                        </p:attrNameLst>
                                      </p:cBhvr>
                                      <p:to>
                                        <p:strVal val="visible"/>
                                      </p:to>
                                    </p:set>
                                    <p:animEffect transition="in" filter="wipe(left)">
                                      <p:cBhvr>
                                        <p:cTn id="235" dur="500"/>
                                        <p:tgtEl>
                                          <p:spTgt spid="95"/>
                                        </p:tgtEl>
                                      </p:cBhvr>
                                    </p:animEffect>
                                  </p:childTnLst>
                                </p:cTn>
                              </p:par>
                            </p:childTnLst>
                          </p:cTn>
                        </p:par>
                        <p:par>
                          <p:cTn id="236" fill="hold">
                            <p:stCondLst>
                              <p:cond delay="18850"/>
                            </p:stCondLst>
                            <p:childTnLst>
                              <p:par>
                                <p:cTn id="237" presetID="10" presetClass="entr" presetSubtype="0" fill="hold" grpId="0" nodeType="afterEffect">
                                  <p:stCondLst>
                                    <p:cond delay="0"/>
                                  </p:stCondLst>
                                  <p:childTnLst>
                                    <p:set>
                                      <p:cBhvr>
                                        <p:cTn id="238" dur="1" fill="hold">
                                          <p:stCondLst>
                                            <p:cond delay="0"/>
                                          </p:stCondLst>
                                        </p:cTn>
                                        <p:tgtEl>
                                          <p:spTgt spid="98"/>
                                        </p:tgtEl>
                                        <p:attrNameLst>
                                          <p:attrName>style.visibility</p:attrName>
                                        </p:attrNameLst>
                                      </p:cBhvr>
                                      <p:to>
                                        <p:strVal val="visible"/>
                                      </p:to>
                                    </p:set>
                                    <p:animEffect transition="in" filter="fade">
                                      <p:cBhvr>
                                        <p:cTn id="239" dur="1000"/>
                                        <p:tgtEl>
                                          <p:spTgt spid="98"/>
                                        </p:tgtEl>
                                      </p:cBhvr>
                                    </p:animEffect>
                                  </p:childTnLst>
                                </p:cTn>
                              </p:par>
                              <p:par>
                                <p:cTn id="240" presetID="56" presetClass="path" presetSubtype="0" accel="50000" decel="50000" fill="hold" grpId="1" nodeType="withEffect">
                                  <p:stCondLst>
                                    <p:cond delay="0"/>
                                  </p:stCondLst>
                                  <p:childTnLst>
                                    <p:animMotion origin="layout" path="M -0.03737 0.04121 L -6.25E-7 -3.33333E-6 " pathEditMode="relative" rAng="0" ptsTypes="AA">
                                      <p:cBhvr>
                                        <p:cTn id="241" dur="700" fill="hold"/>
                                        <p:tgtEl>
                                          <p:spTgt spid="98"/>
                                        </p:tgtEl>
                                        <p:attrNameLst>
                                          <p:attrName>ppt_x</p:attrName>
                                          <p:attrName>ppt_y</p:attrName>
                                        </p:attrNameLst>
                                      </p:cBhvr>
                                      <p:rCtr x="1862" y="-2060"/>
                                    </p:animMotion>
                                  </p:childTnLst>
                                </p:cTn>
                              </p:par>
                            </p:childTnLst>
                          </p:cTn>
                        </p:par>
                        <p:par>
                          <p:cTn id="242" fill="hold">
                            <p:stCondLst>
                              <p:cond delay="19850"/>
                            </p:stCondLst>
                            <p:childTnLst>
                              <p:par>
                                <p:cTn id="243" presetID="26" presetClass="emph" presetSubtype="0" fill="hold" grpId="2" nodeType="afterEffect">
                                  <p:stCondLst>
                                    <p:cond delay="0"/>
                                  </p:stCondLst>
                                  <p:childTnLst>
                                    <p:animEffect transition="out" filter="fade">
                                      <p:cBhvr>
                                        <p:cTn id="244" dur="500" tmFilter="0, 0; .2, .5; .8, .5; 1, 0"/>
                                        <p:tgtEl>
                                          <p:spTgt spid="98"/>
                                        </p:tgtEl>
                                      </p:cBhvr>
                                    </p:animEffect>
                                    <p:animScale>
                                      <p:cBhvr>
                                        <p:cTn id="245" dur="250" autoRev="1" fill="hold"/>
                                        <p:tgtEl>
                                          <p:spTgt spid="98"/>
                                        </p:tgtEl>
                                      </p:cBhvr>
                                      <p:by x="105000" y="105000"/>
                                    </p:animScale>
                                  </p:childTnLst>
                                </p:cTn>
                              </p:par>
                              <p:par>
                                <p:cTn id="246" presetID="22" presetClass="entr" presetSubtype="8" fill="hold" nodeType="withEffect">
                                  <p:stCondLst>
                                    <p:cond delay="500"/>
                                  </p:stCondLst>
                                  <p:childTnLst>
                                    <p:set>
                                      <p:cBhvr>
                                        <p:cTn id="247" dur="1" fill="hold">
                                          <p:stCondLst>
                                            <p:cond delay="0"/>
                                          </p:stCondLst>
                                        </p:cTn>
                                        <p:tgtEl>
                                          <p:spTgt spid="99"/>
                                        </p:tgtEl>
                                        <p:attrNameLst>
                                          <p:attrName>style.visibility</p:attrName>
                                        </p:attrNameLst>
                                      </p:cBhvr>
                                      <p:to>
                                        <p:strVal val="visible"/>
                                      </p:to>
                                    </p:set>
                                    <p:animEffect transition="in" filter="wipe(left)">
                                      <p:cBhvr>
                                        <p:cTn id="248" dur="500"/>
                                        <p:tgtEl>
                                          <p:spTgt spid="99"/>
                                        </p:tgtEl>
                                      </p:cBhvr>
                                    </p:animEffect>
                                  </p:childTnLst>
                                </p:cTn>
                              </p:par>
                            </p:childTnLst>
                          </p:cTn>
                        </p:par>
                        <p:par>
                          <p:cTn id="249" fill="hold">
                            <p:stCondLst>
                              <p:cond delay="20350"/>
                            </p:stCondLst>
                            <p:childTnLst>
                              <p:par>
                                <p:cTn id="250" presetID="10" presetClass="entr" presetSubtype="0" fill="hold" grpId="0" nodeType="afterEffect">
                                  <p:stCondLst>
                                    <p:cond delay="0"/>
                                  </p:stCondLst>
                                  <p:childTnLst>
                                    <p:set>
                                      <p:cBhvr>
                                        <p:cTn id="251" dur="1" fill="hold">
                                          <p:stCondLst>
                                            <p:cond delay="0"/>
                                          </p:stCondLst>
                                        </p:cTn>
                                        <p:tgtEl>
                                          <p:spTgt spid="102"/>
                                        </p:tgtEl>
                                        <p:attrNameLst>
                                          <p:attrName>style.visibility</p:attrName>
                                        </p:attrNameLst>
                                      </p:cBhvr>
                                      <p:to>
                                        <p:strVal val="visible"/>
                                      </p:to>
                                    </p:set>
                                    <p:animEffect transition="in" filter="fade">
                                      <p:cBhvr>
                                        <p:cTn id="252" dur="1000"/>
                                        <p:tgtEl>
                                          <p:spTgt spid="102"/>
                                        </p:tgtEl>
                                      </p:cBhvr>
                                    </p:animEffect>
                                  </p:childTnLst>
                                </p:cTn>
                              </p:par>
                              <p:par>
                                <p:cTn id="253" presetID="56" presetClass="path" presetSubtype="0" accel="50000" decel="50000" fill="hold" grpId="1" nodeType="withEffect">
                                  <p:stCondLst>
                                    <p:cond delay="0"/>
                                  </p:stCondLst>
                                  <p:childTnLst>
                                    <p:animMotion origin="layout" path="M -0.03737 0.04121 L -6.25E-7 -3.33333E-6 " pathEditMode="relative" rAng="0" ptsTypes="AA">
                                      <p:cBhvr>
                                        <p:cTn id="254" dur="700" fill="hold"/>
                                        <p:tgtEl>
                                          <p:spTgt spid="102"/>
                                        </p:tgtEl>
                                        <p:attrNameLst>
                                          <p:attrName>ppt_x</p:attrName>
                                          <p:attrName>ppt_y</p:attrName>
                                        </p:attrNameLst>
                                      </p:cBhvr>
                                      <p:rCtr x="1862" y="-2060"/>
                                    </p:animMotion>
                                  </p:childTnLst>
                                </p:cTn>
                              </p:par>
                            </p:childTnLst>
                          </p:cTn>
                        </p:par>
                        <p:par>
                          <p:cTn id="255" fill="hold">
                            <p:stCondLst>
                              <p:cond delay="21350"/>
                            </p:stCondLst>
                            <p:childTnLst>
                              <p:par>
                                <p:cTn id="256" presetID="26" presetClass="emph" presetSubtype="0" fill="hold" grpId="2" nodeType="afterEffect">
                                  <p:stCondLst>
                                    <p:cond delay="0"/>
                                  </p:stCondLst>
                                  <p:childTnLst>
                                    <p:animEffect transition="out" filter="fade">
                                      <p:cBhvr>
                                        <p:cTn id="257" dur="500" tmFilter="0, 0; .2, .5; .8, .5; 1, 0"/>
                                        <p:tgtEl>
                                          <p:spTgt spid="102"/>
                                        </p:tgtEl>
                                      </p:cBhvr>
                                    </p:animEffect>
                                    <p:animScale>
                                      <p:cBhvr>
                                        <p:cTn id="258" dur="250" autoRev="1" fill="hold"/>
                                        <p:tgtEl>
                                          <p:spTgt spid="102"/>
                                        </p:tgtEl>
                                      </p:cBhvr>
                                      <p:by x="105000" y="105000"/>
                                    </p:animScale>
                                  </p:childTnLst>
                                </p:cTn>
                              </p:par>
                              <p:par>
                                <p:cTn id="259" presetID="22" presetClass="entr" presetSubtype="8" fill="hold" nodeType="withEffect">
                                  <p:stCondLst>
                                    <p:cond delay="500"/>
                                  </p:stCondLst>
                                  <p:childTnLst>
                                    <p:set>
                                      <p:cBhvr>
                                        <p:cTn id="260" dur="1" fill="hold">
                                          <p:stCondLst>
                                            <p:cond delay="0"/>
                                          </p:stCondLst>
                                        </p:cTn>
                                        <p:tgtEl>
                                          <p:spTgt spid="103"/>
                                        </p:tgtEl>
                                        <p:attrNameLst>
                                          <p:attrName>style.visibility</p:attrName>
                                        </p:attrNameLst>
                                      </p:cBhvr>
                                      <p:to>
                                        <p:strVal val="visible"/>
                                      </p:to>
                                    </p:set>
                                    <p:animEffect transition="in" filter="wipe(left)">
                                      <p:cBhvr>
                                        <p:cTn id="261" dur="500"/>
                                        <p:tgtEl>
                                          <p:spTgt spid="103"/>
                                        </p:tgtEl>
                                      </p:cBhvr>
                                    </p:animEffect>
                                  </p:childTnLst>
                                </p:cTn>
                              </p:par>
                            </p:childTnLst>
                          </p:cTn>
                        </p:par>
                        <p:par>
                          <p:cTn id="262" fill="hold">
                            <p:stCondLst>
                              <p:cond delay="21850"/>
                            </p:stCondLst>
                            <p:childTnLst>
                              <p:par>
                                <p:cTn id="263" presetID="10" presetClass="entr" presetSubtype="0" fill="hold" grpId="0" nodeType="afterEffect">
                                  <p:stCondLst>
                                    <p:cond delay="0"/>
                                  </p:stCondLst>
                                  <p:childTnLst>
                                    <p:set>
                                      <p:cBhvr>
                                        <p:cTn id="264" dur="1" fill="hold">
                                          <p:stCondLst>
                                            <p:cond delay="0"/>
                                          </p:stCondLst>
                                        </p:cTn>
                                        <p:tgtEl>
                                          <p:spTgt spid="106"/>
                                        </p:tgtEl>
                                        <p:attrNameLst>
                                          <p:attrName>style.visibility</p:attrName>
                                        </p:attrNameLst>
                                      </p:cBhvr>
                                      <p:to>
                                        <p:strVal val="visible"/>
                                      </p:to>
                                    </p:set>
                                    <p:animEffect transition="in" filter="fade">
                                      <p:cBhvr>
                                        <p:cTn id="265" dur="1000"/>
                                        <p:tgtEl>
                                          <p:spTgt spid="106"/>
                                        </p:tgtEl>
                                      </p:cBhvr>
                                    </p:animEffect>
                                  </p:childTnLst>
                                </p:cTn>
                              </p:par>
                              <p:par>
                                <p:cTn id="266" presetID="56" presetClass="path" presetSubtype="0" accel="50000" decel="50000" fill="hold" grpId="1" nodeType="withEffect">
                                  <p:stCondLst>
                                    <p:cond delay="0"/>
                                  </p:stCondLst>
                                  <p:childTnLst>
                                    <p:animMotion origin="layout" path="M -0.03737 0.04121 L -6.25E-7 -3.33333E-6 " pathEditMode="relative" rAng="0" ptsTypes="AA">
                                      <p:cBhvr>
                                        <p:cTn id="267" dur="700" fill="hold"/>
                                        <p:tgtEl>
                                          <p:spTgt spid="106"/>
                                        </p:tgtEl>
                                        <p:attrNameLst>
                                          <p:attrName>ppt_x</p:attrName>
                                          <p:attrName>ppt_y</p:attrName>
                                        </p:attrNameLst>
                                      </p:cBhvr>
                                      <p:rCtr x="1862" y="-2060"/>
                                    </p:animMotion>
                                  </p:childTnLst>
                                </p:cTn>
                              </p:par>
                            </p:childTnLst>
                          </p:cTn>
                        </p:par>
                        <p:par>
                          <p:cTn id="268" fill="hold">
                            <p:stCondLst>
                              <p:cond delay="22850"/>
                            </p:stCondLst>
                            <p:childTnLst>
                              <p:par>
                                <p:cTn id="269" presetID="26" presetClass="emph" presetSubtype="0" fill="hold" grpId="2" nodeType="afterEffect">
                                  <p:stCondLst>
                                    <p:cond delay="0"/>
                                  </p:stCondLst>
                                  <p:childTnLst>
                                    <p:animEffect transition="out" filter="fade">
                                      <p:cBhvr>
                                        <p:cTn id="270" dur="500" tmFilter="0, 0; .2, .5; .8, .5; 1, 0"/>
                                        <p:tgtEl>
                                          <p:spTgt spid="106"/>
                                        </p:tgtEl>
                                      </p:cBhvr>
                                    </p:animEffect>
                                    <p:animScale>
                                      <p:cBhvr>
                                        <p:cTn id="271" dur="250" autoRev="1" fill="hold"/>
                                        <p:tgtEl>
                                          <p:spTgt spid="106"/>
                                        </p:tgtEl>
                                      </p:cBhvr>
                                      <p:by x="105000" y="105000"/>
                                    </p:animScale>
                                  </p:childTnLst>
                                </p:cTn>
                              </p:par>
                              <p:par>
                                <p:cTn id="272" presetID="22" presetClass="entr" presetSubtype="8" fill="hold" nodeType="withEffect">
                                  <p:stCondLst>
                                    <p:cond delay="500"/>
                                  </p:stCondLst>
                                  <p:childTnLst>
                                    <p:set>
                                      <p:cBhvr>
                                        <p:cTn id="273" dur="1" fill="hold">
                                          <p:stCondLst>
                                            <p:cond delay="0"/>
                                          </p:stCondLst>
                                        </p:cTn>
                                        <p:tgtEl>
                                          <p:spTgt spid="107"/>
                                        </p:tgtEl>
                                        <p:attrNameLst>
                                          <p:attrName>style.visibility</p:attrName>
                                        </p:attrNameLst>
                                      </p:cBhvr>
                                      <p:to>
                                        <p:strVal val="visible"/>
                                      </p:to>
                                    </p:set>
                                    <p:animEffect transition="in" filter="wipe(left)">
                                      <p:cBhvr>
                                        <p:cTn id="27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20" grpId="0" bldLvl="0" animBg="1"/>
      <p:bldP spid="20" grpId="1" bldLvl="0" animBg="1"/>
      <p:bldP spid="28" grpId="0" bldLvl="0" animBg="1"/>
      <p:bldP spid="28" grpId="1" bldLvl="0" animBg="1"/>
      <p:bldP spid="36" grpId="0" bldLvl="0" animBg="1"/>
      <p:bldP spid="37" grpId="0"/>
      <p:bldP spid="24" grpId="0" bldLvl="0" animBg="1"/>
      <p:bldP spid="24" grpId="1" bldLvl="0" animBg="1"/>
      <p:bldP spid="35" grpId="0" bldLvl="0" animBg="1"/>
      <p:bldP spid="35" grpId="1" bldLvl="0" animBg="1"/>
      <p:bldP spid="39" grpId="0" bldLvl="0" animBg="1"/>
      <p:bldP spid="39" grpId="1" bldLvl="0" animBg="1"/>
      <p:bldP spid="46" grpId="0" bldLvl="0" animBg="1"/>
      <p:bldP spid="46" grpId="1" bldLvl="0" animBg="1"/>
      <p:bldP spid="2" grpId="0" bldLvl="0" animBg="1"/>
      <p:bldP spid="2" grpId="1" bldLvl="0" animBg="1"/>
      <p:bldP spid="2" grpId="2" bldLvl="0" animBg="1"/>
      <p:bldP spid="6" grpId="0" bldLvl="0" animBg="1"/>
      <p:bldP spid="6" grpId="1" bldLvl="0" animBg="1"/>
      <p:bldP spid="10" grpId="0" bldLvl="0" animBg="1"/>
      <p:bldP spid="10" grpId="1" bldLvl="0" animBg="1"/>
      <p:bldP spid="54" grpId="0" bldLvl="0" animBg="1"/>
      <p:bldP spid="54" grpId="1" bldLvl="0" animBg="1"/>
      <p:bldP spid="54" grpId="2" bldLvl="0" animBg="1"/>
      <p:bldP spid="58" grpId="0" bldLvl="0" animBg="1"/>
      <p:bldP spid="58" grpId="1" bldLvl="0" animBg="1"/>
      <p:bldP spid="58" grpId="2" bldLvl="0" animBg="1"/>
      <p:bldP spid="62" grpId="0" bldLvl="0" animBg="1"/>
      <p:bldP spid="62" grpId="1" bldLvl="0" animBg="1"/>
      <p:bldP spid="62" grpId="2" bldLvl="0" animBg="1"/>
      <p:bldP spid="66" grpId="0" bldLvl="0" animBg="1"/>
      <p:bldP spid="66" grpId="1" bldLvl="0" animBg="1"/>
      <p:bldP spid="66" grpId="2" bldLvl="0" animBg="1"/>
      <p:bldP spid="70" grpId="0" bldLvl="0" animBg="1"/>
      <p:bldP spid="70" grpId="1" bldLvl="0" animBg="1"/>
      <p:bldP spid="70" grpId="2" bldLvl="0" animBg="1"/>
      <p:bldP spid="74" grpId="0" bldLvl="0" animBg="1"/>
      <p:bldP spid="74" grpId="1" bldLvl="0" animBg="1"/>
      <p:bldP spid="74" grpId="2" bldLvl="0" animBg="1"/>
      <p:bldP spid="82" grpId="0" bldLvl="0" animBg="1"/>
      <p:bldP spid="82" grpId="1" bldLvl="0" animBg="1"/>
      <p:bldP spid="82" grpId="2" bldLvl="0" animBg="1"/>
      <p:bldP spid="86" grpId="0" bldLvl="0" animBg="1"/>
      <p:bldP spid="86" grpId="1" bldLvl="0" animBg="1"/>
      <p:bldP spid="86" grpId="2" bldLvl="0" animBg="1"/>
      <p:bldP spid="90" grpId="0" bldLvl="0" animBg="1"/>
      <p:bldP spid="90" grpId="1" bldLvl="0" animBg="1"/>
      <p:bldP spid="90" grpId="2" bldLvl="0" animBg="1"/>
      <p:bldP spid="94" grpId="0" bldLvl="0" animBg="1"/>
      <p:bldP spid="94" grpId="1" bldLvl="0" animBg="1"/>
      <p:bldP spid="94" grpId="2" bldLvl="0" animBg="1"/>
      <p:bldP spid="98" grpId="0" bldLvl="0" animBg="1"/>
      <p:bldP spid="98" grpId="1" bldLvl="0" animBg="1"/>
      <p:bldP spid="98" grpId="2" bldLvl="0" animBg="1"/>
      <p:bldP spid="102" grpId="0" bldLvl="0" animBg="1"/>
      <p:bldP spid="102" grpId="1" bldLvl="0" animBg="1"/>
      <p:bldP spid="102" grpId="2" bldLvl="0" animBg="1"/>
      <p:bldP spid="106" grpId="0" bldLvl="0" animBg="1"/>
      <p:bldP spid="106" grpId="1" bldLvl="0" animBg="1"/>
      <p:bldP spid="106"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852091" y="909514"/>
            <a:ext cx="6092825" cy="646331"/>
          </a:xfrm>
          <a:prstGeom prst="rect">
            <a:avLst/>
          </a:prstGeom>
        </p:spPr>
        <p:txBody>
          <a:bodyPr>
            <a:spAutoFit/>
          </a:bodyPr>
          <a:lstStyle/>
          <a:p>
            <a:r>
              <a:rPr lang="zh-CN" altLang="zh-CN" sz="1200" dirty="0"/>
              <a:t>本职概述：</a:t>
            </a:r>
            <a:endParaRPr lang="zh-CN" altLang="zh-CN" sz="1200" dirty="0"/>
          </a:p>
          <a:p>
            <a:r>
              <a:rPr lang="zh-CN" altLang="zh-CN" sz="1200" dirty="0"/>
              <a:t>负责计划软件配置管理活动，标识配置项，建立基线，进行版本和变更控制，保证相关人员能够方便地通过软件配置管理获得有用的信息</a:t>
            </a:r>
            <a:endParaRPr lang="zh-CN" altLang="zh-CN" sz="1200" dirty="0"/>
          </a:p>
        </p:txBody>
      </p:sp>
      <p:graphicFrame>
        <p:nvGraphicFramePr>
          <p:cNvPr id="12" name="表格 11"/>
          <p:cNvGraphicFramePr>
            <a:graphicFrameLocks noGrp="1"/>
          </p:cNvGraphicFramePr>
          <p:nvPr/>
        </p:nvGraphicFramePr>
        <p:xfrm>
          <a:off x="1918742" y="1587253"/>
          <a:ext cx="5267960" cy="2880360"/>
        </p:xfrm>
        <a:graphic>
          <a:graphicData uri="http://schemas.openxmlformats.org/drawingml/2006/table">
            <a:tbl>
              <a:tblPr firstRow="1" firstCol="1" bandRow="1">
                <a:tableStyleId>{5C22544A-7EE6-4342-B048-85BDC9FD1C3A}</a:tableStyleId>
              </a:tblPr>
              <a:tblGrid>
                <a:gridCol w="694690"/>
                <a:gridCol w="694055"/>
                <a:gridCol w="711200"/>
                <a:gridCol w="713105"/>
                <a:gridCol w="758190"/>
                <a:gridCol w="990600"/>
                <a:gridCol w="706120"/>
              </a:tblGrid>
              <a:tr h="0">
                <a:tc>
                  <a:txBody>
                    <a:bodyPr/>
                    <a:lstStyle/>
                    <a:p>
                      <a:pPr algn="just">
                        <a:spcAft>
                          <a:spcPts val="0"/>
                        </a:spcAft>
                      </a:pPr>
                      <a:r>
                        <a:rPr lang="zh-CN" sz="1050" kern="100" dirty="0">
                          <a:effectLst/>
                        </a:rPr>
                        <a:t>职务</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dirty="0">
                          <a:effectLst/>
                        </a:rPr>
                        <a:t>配置管理员</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江亮儒</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负责维护配置管理 ，系统，制定标识配置项，建立基线，进行版本和变更控制，负责日常提交项目产出与过程文档，帮助其他成员解决配置管理的问题。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31601352</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dirty="0">
                          <a:effectLst/>
                        </a:rPr>
                        <a:t>13588899791</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1-602</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
        <p:nvSpPr>
          <p:cNvPr id="13" name="矩形 12"/>
          <p:cNvSpPr/>
          <p:nvPr/>
        </p:nvSpPr>
        <p:spPr>
          <a:xfrm>
            <a:off x="1845444" y="4725938"/>
            <a:ext cx="6092825" cy="460375"/>
          </a:xfrm>
          <a:prstGeom prst="rect">
            <a:avLst/>
          </a:prstGeom>
        </p:spPr>
        <p:txBody>
          <a:bodyPr>
            <a:spAutoFit/>
          </a:bodyPr>
          <a:lstStyle/>
          <a:p>
            <a:r>
              <a:rPr lang="zh-CN" altLang="zh-CN" sz="1200" dirty="0"/>
              <a:t>本职概述：</a:t>
            </a:r>
            <a:endParaRPr lang="zh-CN" altLang="zh-CN" sz="1200" dirty="0"/>
          </a:p>
          <a:p>
            <a:r>
              <a:rPr lang="zh-CN" altLang="zh-CN" sz="1200" dirty="0"/>
              <a:t>负责安排用户访谈，主要负责组织小组成员，了解他们的课余时间，安排访谈活动</a:t>
            </a:r>
            <a:endParaRPr lang="zh-CN" altLang="zh-CN" sz="1200" dirty="0"/>
          </a:p>
        </p:txBody>
      </p:sp>
      <p:graphicFrame>
        <p:nvGraphicFramePr>
          <p:cNvPr id="14" name="表格 13"/>
          <p:cNvGraphicFramePr>
            <a:graphicFrameLocks noGrp="1"/>
          </p:cNvGraphicFramePr>
          <p:nvPr/>
        </p:nvGraphicFramePr>
        <p:xfrm>
          <a:off x="1852091" y="5302002"/>
          <a:ext cx="5267960" cy="640080"/>
        </p:xfrm>
        <a:graphic>
          <a:graphicData uri="http://schemas.openxmlformats.org/drawingml/2006/table">
            <a:tbl>
              <a:tblPr firstRow="1" firstCol="1" bandRow="1">
                <a:tableStyleId>{5C22544A-7EE6-4342-B048-85BDC9FD1C3A}</a:tableStyleId>
              </a:tblPr>
              <a:tblGrid>
                <a:gridCol w="725805"/>
                <a:gridCol w="726440"/>
                <a:gridCol w="733425"/>
                <a:gridCol w="733425"/>
                <a:gridCol w="748030"/>
                <a:gridCol w="870585"/>
                <a:gridCol w="730250"/>
              </a:tblGrid>
              <a:tr h="0">
                <a:tc>
                  <a:txBody>
                    <a:bodyPr/>
                    <a:lstStyle/>
                    <a:p>
                      <a:pPr algn="just">
                        <a:spcAft>
                          <a:spcPts val="0"/>
                        </a:spcAft>
                      </a:pPr>
                      <a:r>
                        <a:rPr lang="zh-CN" sz="1050" kern="100">
                          <a:effectLst/>
                        </a:rPr>
                        <a:t>职务</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姓名</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负责内容</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班级</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学号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电话号码</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寝室号</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0">
                <a:tc>
                  <a:txBody>
                    <a:bodyPr/>
                    <a:lstStyle/>
                    <a:p>
                      <a:pPr algn="just">
                        <a:spcAft>
                          <a:spcPts val="0"/>
                        </a:spcAft>
                      </a:pPr>
                      <a:r>
                        <a:rPr lang="zh-CN" sz="1050" kern="100">
                          <a:effectLst/>
                        </a:rPr>
                        <a:t>用户访谈员</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蔡峰</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负责访谈问题的编写</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a:effectLst/>
                        </a:rPr>
                        <a:t>软工</a:t>
                      </a:r>
                      <a:r>
                        <a:rPr lang="en-US" sz="1050" kern="100">
                          <a:effectLst/>
                        </a:rPr>
                        <a:t>1601</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31601344</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en-US" sz="1050" kern="100">
                          <a:effectLst/>
                        </a:rPr>
                        <a:t>17367073325</a:t>
                      </a:r>
                      <a:r>
                        <a:rPr lang="zh-CN" sz="1050" kern="10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just">
                        <a:spcAft>
                          <a:spcPts val="0"/>
                        </a:spcAft>
                      </a:pPr>
                      <a:r>
                        <a:rPr lang="zh-CN" sz="1050" kern="100" dirty="0">
                          <a:effectLst/>
                        </a:rPr>
                        <a:t>弘毅</a:t>
                      </a:r>
                      <a:r>
                        <a:rPr lang="en-US" sz="1050" kern="100" dirty="0">
                          <a:effectLst/>
                        </a:rPr>
                        <a:t>1-524</a:t>
                      </a:r>
                      <a:r>
                        <a:rPr lang="zh-CN" sz="1050" kern="10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人力资源管理计划</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3718942" y="765498"/>
            <a:ext cx="3736600" cy="461665"/>
          </a:xfrm>
          <a:prstGeom prst="rect">
            <a:avLst/>
          </a:prstGeom>
        </p:spPr>
        <p:txBody>
          <a:bodyPr wrap="none">
            <a:spAutoFit/>
          </a:bodyPr>
          <a:lstStyle/>
          <a:p>
            <a:pPr lvl="1"/>
            <a:r>
              <a:rPr lang="zh-CN" altLang="zh-CN" sz="2400" b="1" dirty="0"/>
              <a:t>项目组织结构（</a:t>
            </a:r>
            <a:r>
              <a:rPr lang="en-US" altLang="zh-CN" sz="2400" b="1" dirty="0"/>
              <a:t>OBS</a:t>
            </a:r>
            <a:r>
              <a:rPr lang="zh-CN" altLang="zh-CN" sz="2400" b="1" dirty="0"/>
              <a:t>）</a:t>
            </a:r>
            <a:endParaRPr lang="zh-CN" altLang="zh-CN" sz="2400" b="1" dirty="0"/>
          </a:p>
        </p:txBody>
      </p:sp>
      <p:pic>
        <p:nvPicPr>
          <p:cNvPr id="4098" name="Picture 2" descr="b879fc4886aacf013a415efe5c262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612" y="1629594"/>
            <a:ext cx="7272808" cy="359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27133" y="1279337"/>
            <a:ext cx="2281074" cy="461665"/>
          </a:xfrm>
          <a:prstGeom prst="rect">
            <a:avLst/>
          </a:prstGeom>
        </p:spPr>
        <p:txBody>
          <a:bodyPr wrap="none">
            <a:spAutoFit/>
          </a:bodyPr>
          <a:lstStyle/>
          <a:p>
            <a:pPr lvl="1"/>
            <a:r>
              <a:rPr lang="zh-CN" altLang="zh-CN" sz="2400" b="1" dirty="0"/>
              <a:t>干系人手册</a:t>
            </a:r>
            <a:endParaRPr lang="zh-CN" altLang="zh-CN" sz="2400" b="1" dirty="0"/>
          </a:p>
        </p:txBody>
      </p:sp>
      <p:graphicFrame>
        <p:nvGraphicFramePr>
          <p:cNvPr id="6" name="表格 5"/>
          <p:cNvGraphicFramePr/>
          <p:nvPr/>
        </p:nvGraphicFramePr>
        <p:xfrm>
          <a:off x="3527425" y="729615"/>
          <a:ext cx="8562340" cy="6123940"/>
        </p:xfrm>
        <a:graphic>
          <a:graphicData uri="http://schemas.openxmlformats.org/drawingml/2006/table">
            <a:tbl>
              <a:tblPr firstRow="1" bandRow="1">
                <a:tableStyleId>{5940675A-B579-460E-94D1-54222C63F5DA}</a:tableStyleId>
              </a:tblPr>
              <a:tblGrid>
                <a:gridCol w="1398270"/>
                <a:gridCol w="914400"/>
                <a:gridCol w="2895600"/>
                <a:gridCol w="1372235"/>
                <a:gridCol w="1981835"/>
              </a:tblGrid>
              <a:tr h="236220">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积极干系人</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提出者</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所在地</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c>
                  <a:txBody>
                    <a:bodyPr/>
                    <a:lstStyle/>
                    <a:p>
                      <a:pPr indent="0">
                        <a:buNone/>
                      </a:pPr>
                      <a:r>
                        <a:rPr lang="en-US" sz="1000" b="1">
                          <a:latin typeface="宋体" panose="02010600030101010101" pitchFamily="2" charset="-122"/>
                          <a:ea typeface="宋体" panose="02010600030101010101" pitchFamily="2" charset="-122"/>
                          <a:cs typeface="宋体" panose="02010600030101010101" pitchFamily="2" charset="-122"/>
                        </a:rPr>
                        <a:t>角色</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7EE"/>
                    </a:solidFill>
                  </a:tcPr>
                </a:tc>
              </a:tr>
              <a:tr h="6096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杨枨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yangc@zucc.edu.cn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项目下达者以及教师用户代表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侯宏仑</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ubilabs@zucc.edu.cn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理</a:t>
                      </a:r>
                      <a:r>
                        <a:rPr lang="en-US" sz="2000" b="0">
                          <a:latin typeface="Calibri" panose="020F0502020204030204" pitchFamily="34" charset="0"/>
                          <a:cs typeface="Calibri" panose="020F0502020204030204" pitchFamily="34" charset="0"/>
                        </a:rPr>
                        <a:t>4-501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项目下达者</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助教陈栩</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31601341@stu.zucc.edu.cn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1-636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助教冯一鸣</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000" b="0">
                          <a:latin typeface="Calibri" panose="020F0502020204030204" pitchFamily="34" charset="0"/>
                          <a:ea typeface="Calibri" panose="020F0502020204030204" pitchFamily="34" charset="0"/>
                          <a:cs typeface="Calibri" panose="020F0502020204030204" pitchFamily="34" charset="0"/>
                        </a:rPr>
                        <a:t>31601390@stu.zucc.edu.cn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a:t>
                      </a:r>
                      <a:r>
                        <a:rPr lang="en-US" sz="2000" b="0">
                          <a:latin typeface="Calibri" panose="020F0502020204030204" pitchFamily="34" charset="0"/>
                          <a:cs typeface="Calibri" panose="020F0502020204030204" pitchFamily="34" charset="0"/>
                        </a:rPr>
                        <a:t>1-610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助教陈妍蓝</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31501391@stu.zucc.edu.cn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问源</a:t>
                      </a:r>
                      <a:r>
                        <a:rPr lang="en-US" sz="2000" b="0">
                          <a:latin typeface="Calibri" panose="020F0502020204030204" pitchFamily="34" charset="0"/>
                          <a:cs typeface="Calibri" panose="020F0502020204030204" pitchFamily="34" charset="0"/>
                        </a:rPr>
                        <a:t>1-646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软件课程专业学生以及需求课程助教</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（待定）</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 </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pitchFamily="34" charset="0"/>
                          <a:cs typeface="Calibri" panose="020F0502020204030204" pitchFamily="34" charset="0"/>
                        </a:rPr>
                        <a:t>/</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管理员用户代表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吕迪</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黄为波</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Calibri" panose="020F0502020204030204" pitchFamily="34" charset="0"/>
                          <a:cs typeface="Calibri" panose="020F0502020204030204" pitchFamily="34" charset="0"/>
                        </a:rPr>
                        <a:t>31504251@</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求真1-125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学生用户代表，软件工程专业在读学生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14400">
                <a:tc>
                  <a:txBody>
                    <a:bodyPr/>
                    <a:lstStyle/>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张</a:t>
                      </a:r>
                      <a:r>
                        <a:rPr lang="en-US" sz="2000" b="0">
                          <a:latin typeface="宋体" panose="02010600030101010101" pitchFamily="2" charset="-122"/>
                          <a:ea typeface="宋体" panose="02010600030101010101" pitchFamily="2" charset="-122"/>
                          <a:cs typeface="宋体" panose="02010600030101010101" pitchFamily="2" charset="-122"/>
                        </a:rPr>
                        <a:t>凯</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蔡峰</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160</a:t>
                      </a:r>
                      <a:r>
                        <a:rPr lang="en-US" sz="2000" b="0">
                          <a:latin typeface="宋体" panose="02010600030101010101" pitchFamily="2" charset="-122"/>
                          <a:ea typeface="宋体" panose="02010600030101010101" pitchFamily="2" charset="-122"/>
                          <a:cs typeface="宋体" panose="02010600030101010101" pitchFamily="2" charset="-122"/>
                        </a:rPr>
                        <a:t>1102</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stu</a:t>
                      </a:r>
                      <a:r>
                        <a:rPr lang="en-US" sz="2000" b="0">
                          <a:latin typeface="Calibri" panose="020F0502020204030204" pitchFamily="34" charset="0"/>
                          <a:cs typeface="Calibri" panose="020F0502020204030204" pitchFamily="34" charset="0"/>
                        </a:rPr>
                        <a:t>.zucc.edu.cn</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弘毅1</a:t>
                      </a:r>
                      <a:r>
                        <a:rPr lang="en-US" sz="2000" b="0">
                          <a:latin typeface="Calibri" panose="020F0502020204030204" pitchFamily="34" charset="0"/>
                          <a:cs typeface="Calibri" panose="020F0502020204030204" pitchFamily="34" charset="0"/>
                        </a:rPr>
                        <a:t>-</a:t>
                      </a:r>
                      <a:r>
                        <a:rPr lang="en-US" sz="2000" b="0">
                          <a:latin typeface="宋体" panose="02010600030101010101" pitchFamily="2" charset="-122"/>
                          <a:ea typeface="宋体" panose="02010600030101010101" pitchFamily="2" charset="-122"/>
                          <a:cs typeface="宋体" panose="02010600030101010101" pitchFamily="2" charset="-122"/>
                        </a:rPr>
                        <a:t>3</a:t>
                      </a:r>
                      <a:r>
                        <a:rPr lang="en-US" sz="2000" b="0">
                          <a:latin typeface="Calibri" panose="020F0502020204030204" pitchFamily="34" charset="0"/>
                          <a:cs typeface="Calibri" panose="020F0502020204030204" pitchFamily="34" charset="0"/>
                        </a:rPr>
                        <a:t>02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游客用户代表，计算机专业在读学生</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沟通管理计划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704908" y="981522"/>
            <a:ext cx="3139962" cy="461665"/>
          </a:xfrm>
          <a:prstGeom prst="rect">
            <a:avLst/>
          </a:prstGeom>
        </p:spPr>
        <p:txBody>
          <a:bodyPr wrap="none">
            <a:spAutoFit/>
          </a:bodyPr>
          <a:lstStyle/>
          <a:p>
            <a:pPr lvl="2"/>
            <a:r>
              <a:rPr lang="zh-CN" altLang="zh-CN" sz="2400" b="1" dirty="0"/>
              <a:t>正式沟通计划</a:t>
            </a:r>
            <a:endParaRPr lang="zh-CN" altLang="zh-CN" sz="2400" b="1" dirty="0"/>
          </a:p>
        </p:txBody>
      </p:sp>
      <p:sp>
        <p:nvSpPr>
          <p:cNvPr id="8" name="矩形 7"/>
          <p:cNvSpPr/>
          <p:nvPr/>
        </p:nvSpPr>
        <p:spPr>
          <a:xfrm>
            <a:off x="410195" y="4264272"/>
            <a:ext cx="3449342" cy="461665"/>
          </a:xfrm>
          <a:prstGeom prst="rect">
            <a:avLst/>
          </a:prstGeom>
        </p:spPr>
        <p:txBody>
          <a:bodyPr wrap="none">
            <a:spAutoFit/>
          </a:bodyPr>
          <a:lstStyle/>
          <a:p>
            <a:pPr lvl="2"/>
            <a:r>
              <a:rPr lang="zh-CN" altLang="zh-CN" sz="2400" b="1" dirty="0"/>
              <a:t>非正式沟通计划</a:t>
            </a:r>
            <a:endParaRPr lang="zh-CN" altLang="zh-CN" sz="2400" b="1" dirty="0"/>
          </a:p>
        </p:txBody>
      </p:sp>
      <p:graphicFrame>
        <p:nvGraphicFramePr>
          <p:cNvPr id="10" name="表格 9"/>
          <p:cNvGraphicFramePr/>
          <p:nvPr/>
        </p:nvGraphicFramePr>
        <p:xfrm>
          <a:off x="2025650" y="4842753"/>
          <a:ext cx="6988175" cy="1683385"/>
        </p:xfrm>
        <a:graphic>
          <a:graphicData uri="http://schemas.openxmlformats.org/drawingml/2006/table">
            <a:tbl>
              <a:tblPr firstRow="1" bandRow="1">
                <a:tableStyleId>{5940675A-B579-460E-94D1-54222C63F5DA}</a:tableStyleId>
              </a:tblPr>
              <a:tblGrid>
                <a:gridCol w="1148715"/>
                <a:gridCol w="1168400"/>
                <a:gridCol w="1212215"/>
                <a:gridCol w="1200785"/>
                <a:gridCol w="1147445"/>
                <a:gridCol w="1110615"/>
              </a:tblGrid>
              <a:tr h="398780">
                <a:tc>
                  <a:txBody>
                    <a:bodyPr/>
                    <a:lstStyle/>
                    <a:p>
                      <a:pPr indent="0">
                        <a:buNone/>
                      </a:pPr>
                      <a:r>
                        <a:rPr lang="en-US" sz="1600" b="1" dirty="0" err="1">
                          <a:latin typeface="宋体" panose="02010600030101010101" pitchFamily="2" charset="-122"/>
                          <a:ea typeface="宋体" panose="02010600030101010101" pitchFamily="2" charset="-122"/>
                          <a:cs typeface="宋体" panose="02010600030101010101" pitchFamily="2" charset="-122"/>
                        </a:rPr>
                        <a:t>沟通计划</a:t>
                      </a:r>
                      <a:endParaRPr lang="en-US" altLang="en-US" sz="16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沟通地点</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沟通时间</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参与人员</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c>
                  <a:txBody>
                    <a:bodyPr/>
                    <a:lstStyle/>
                    <a:p>
                      <a:pPr indent="0">
                        <a:buNone/>
                      </a:pPr>
                      <a:r>
                        <a:rPr lang="en-US" sz="1600" b="1">
                          <a:latin typeface="宋体" panose="02010600030101010101" pitchFamily="2" charset="-122"/>
                          <a:ea typeface="宋体" panose="02010600030101010101" pitchFamily="2" charset="-122"/>
                          <a:cs typeface="宋体" panose="02010600030101010101" pitchFamily="2" charset="-122"/>
                        </a:rPr>
                        <a:t>产出</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8CCE4"/>
                    </a:solidFill>
                  </a:tcPr>
                </a:tc>
              </a:tr>
              <a:tr h="398145">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面谈</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微信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网络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随机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无</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9983">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紧急会议</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当面沟通</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理四楼道</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Calibri" panose="020F0502020204030204" pitchFamily="34" charset="0"/>
                          <a:cs typeface="Calibri" panose="020F0502020204030204" pitchFamily="34" charset="0"/>
                        </a:rPr>
                        <a:t>PM</a:t>
                      </a:r>
                      <a:r>
                        <a:rPr lang="en-US" sz="1600" b="0" dirty="0" err="1">
                          <a:latin typeface="宋体" panose="02010600030101010101" pitchFamily="2" charset="-122"/>
                          <a:ea typeface="宋体" panose="02010600030101010101" pitchFamily="2" charset="-122"/>
                          <a:cs typeface="宋体" panose="02010600030101010101" pitchFamily="2" charset="-122"/>
                        </a:rPr>
                        <a:t>下达时间</a:t>
                      </a:r>
                      <a:endParaRPr lang="en-US" altLang="en-US" sz="1600" b="0" dirty="0">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dirty="0" err="1">
                          <a:latin typeface="宋体" panose="02010600030101010101" pitchFamily="2" charset="-122"/>
                          <a:ea typeface="宋体" panose="02010600030101010101" pitchFamily="2" charset="-122"/>
                          <a:cs typeface="宋体" panose="02010600030101010101" pitchFamily="2" charset="-122"/>
                        </a:rPr>
                        <a:t>会议纪要</a:t>
                      </a:r>
                      <a:r>
                        <a:rPr lang="en-US" sz="1600" b="0" dirty="0">
                          <a:latin typeface="Calibri" panose="020F0502020204030204" pitchFamily="34" charset="0"/>
                          <a:cs typeface="Calibri" panose="020F0502020204030204" pitchFamily="34" charset="0"/>
                        </a:rPr>
                        <a:t>/</a:t>
                      </a:r>
                      <a:r>
                        <a:rPr lang="en-US" sz="1600" b="0" dirty="0" err="1">
                          <a:latin typeface="宋体" panose="02010600030101010101" pitchFamily="2" charset="-122"/>
                          <a:ea typeface="宋体" panose="02010600030101010101" pitchFamily="2" charset="-122"/>
                          <a:cs typeface="宋体" panose="02010600030101010101" pitchFamily="2" charset="-122"/>
                        </a:rPr>
                        <a:t>录音文件</a:t>
                      </a:r>
                      <a:endParaRPr lang="en-US" altLang="en-US" sz="16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1881004" y="1485578"/>
          <a:ext cx="7958618" cy="2778694"/>
        </p:xfrm>
        <a:graphic>
          <a:graphicData uri="http://schemas.openxmlformats.org/drawingml/2006/table">
            <a:tbl>
              <a:tblPr/>
              <a:tblGrid>
                <a:gridCol w="1165984"/>
                <a:gridCol w="1069737"/>
                <a:gridCol w="1197903"/>
                <a:gridCol w="1995879"/>
                <a:gridCol w="1127493"/>
                <a:gridCol w="1401622"/>
              </a:tblGrid>
              <a:tr h="213746">
                <a:tc>
                  <a:txBody>
                    <a:bodyPr/>
                    <a:lstStyle/>
                    <a:p>
                      <a:pPr algn="just">
                        <a:spcAft>
                          <a:spcPts val="0"/>
                        </a:spcAft>
                      </a:pPr>
                      <a:r>
                        <a:rPr lang="zh-CN" sz="1400" b="1" kern="100" dirty="0">
                          <a:effectLst/>
                          <a:latin typeface="Calibri" panose="020F0502020204030204"/>
                          <a:ea typeface="宋体" panose="02010600030101010101" pitchFamily="2" charset="-122"/>
                          <a:cs typeface="Times New Roman" panose="02020603050405020304"/>
                        </a:rPr>
                        <a:t>沟通计划</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沟通方式</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沟通地点</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沟通时间</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参与人员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1400" b="1" kern="100">
                          <a:effectLst/>
                          <a:latin typeface="Calibri" panose="020F0502020204030204"/>
                          <a:ea typeface="宋体" panose="02010600030101010101" pitchFamily="2" charset="-122"/>
                          <a:cs typeface="Times New Roman" panose="02020603050405020304"/>
                        </a:rPr>
                        <a:t>产出</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641237">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周常会议</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座谈开会</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星期五助教任务布置后，小组成员任务完成后的检查</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1237">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评审会议</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座谈开会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弘毅</a:t>
                      </a:r>
                      <a:r>
                        <a:rPr lang="en-US" sz="1400" kern="100" dirty="0">
                          <a:effectLst/>
                          <a:latin typeface="Calibri" panose="020F0502020204030204"/>
                          <a:ea typeface="宋体" panose="02010600030101010101" pitchFamily="2" charset="-122"/>
                          <a:cs typeface="Times New Roman" panose="02020603050405020304"/>
                        </a:rPr>
                        <a:t>1-602</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每周三或周五（视具体评审日期而定）评审结束之后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全体成员</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会议纪要</a:t>
                      </a:r>
                      <a:r>
                        <a:rPr lang="en-US" sz="1400" kern="100">
                          <a:effectLst/>
                          <a:latin typeface="Calibri" panose="020F0502020204030204"/>
                          <a:ea typeface="宋体" panose="02010600030101010101" pitchFamily="2" charset="-122"/>
                          <a:cs typeface="Times New Roman" panose="02020603050405020304"/>
                        </a:rPr>
                        <a:t>/</a:t>
                      </a:r>
                      <a:r>
                        <a:rPr lang="zh-CN" sz="1400" kern="100">
                          <a:effectLst/>
                          <a:latin typeface="Calibri" panose="020F0502020204030204"/>
                          <a:ea typeface="宋体" panose="02010600030101010101" pitchFamily="2" charset="-122"/>
                          <a:cs typeface="Times New Roman" panose="02020603050405020304"/>
                        </a:rPr>
                        <a:t>录音文件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491">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日常进度报告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微信群报告</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工作时完成任务后</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无</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4983">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客户沟通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邮件</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网络</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effectLst/>
                          <a:latin typeface="Calibri" panose="020F0502020204030204"/>
                          <a:ea typeface="宋体" panose="02010600030101010101" pitchFamily="2" charset="-122"/>
                          <a:cs typeface="Times New Roman" panose="02020603050405020304"/>
                        </a:rPr>
                        <a:t>视需要而定</a:t>
                      </a:r>
                      <a:endParaRPr lang="zh-CN" sz="1400" kern="10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全体成员，项目下达者，项目使用者</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effectLst/>
                          <a:latin typeface="Calibri" panose="020F0502020204030204"/>
                          <a:ea typeface="宋体" panose="02010600030101010101" pitchFamily="2" charset="-122"/>
                          <a:cs typeface="Times New Roman" panose="02020603050405020304"/>
                        </a:rPr>
                        <a:t>邮件</a:t>
                      </a:r>
                      <a:endParaRPr lang="zh-CN" sz="1400" kern="100" dirty="0">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zh-CN" dirty="0"/>
              <a:t>项目风险类别定义</a:t>
            </a:r>
            <a:endParaRPr lang="zh-CN" altLang="en-US" dirty="0"/>
          </a:p>
        </p:txBody>
      </p:sp>
      <p:graphicFrame>
        <p:nvGraphicFramePr>
          <p:cNvPr id="7" name="表格 6"/>
          <p:cNvGraphicFramePr>
            <a:graphicFrameLocks noGrp="1"/>
          </p:cNvGraphicFramePr>
          <p:nvPr/>
        </p:nvGraphicFramePr>
        <p:xfrm>
          <a:off x="694606" y="1717041"/>
          <a:ext cx="10801200" cy="4464498"/>
        </p:xfrm>
        <a:graphic>
          <a:graphicData uri="http://schemas.openxmlformats.org/drawingml/2006/table">
            <a:tbl>
              <a:tblPr/>
              <a:tblGrid>
                <a:gridCol w="2214166"/>
                <a:gridCol w="8587034"/>
              </a:tblGrid>
              <a:tr h="474946">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风险类别</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技术风险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通常包括软件开发阶段人员的技术无法达到开发的要求，以及开发过程中，用户对技术的要求无法达到。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组员风险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通常用户更改，开发人员的变更以及减少，开发人员请假生病以及课程繁忙等。</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694">
                <a:tc>
                  <a:txBody>
                    <a:bodyPr/>
                    <a:lstStyle/>
                    <a:p>
                      <a:pPr algn="ctr">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通常包括工具的变更和出错情况。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388">
                <a:tc>
                  <a:txBody>
                    <a:bodyPr/>
                    <a:lstStyle/>
                    <a:p>
                      <a:pPr algn="ctr">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任务分配风险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通常包括项目经理对任务分配的不平均，以及开发人员没有即使有效的完成自己的任务。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3147015" cy="415498"/>
          </a:xfrm>
          <a:prstGeom prst="rect">
            <a:avLst/>
          </a:prstGeom>
        </p:spPr>
        <p:txBody>
          <a:bodyPr wrap="none">
            <a:spAutoFit/>
          </a:bodyPr>
          <a:lstStyle/>
          <a:p>
            <a:r>
              <a:rPr lang="zh-CN" altLang="zh-CN" dirty="0"/>
              <a:t>项目风险</a:t>
            </a:r>
            <a:r>
              <a:rPr lang="zh-CN" altLang="en-US" dirty="0"/>
              <a:t>等级和影响定义</a:t>
            </a:r>
            <a:endParaRPr lang="zh-CN" altLang="en-US" dirty="0"/>
          </a:p>
        </p:txBody>
      </p:sp>
      <p:graphicFrame>
        <p:nvGraphicFramePr>
          <p:cNvPr id="8" name="表格 7"/>
          <p:cNvGraphicFramePr>
            <a:graphicFrameLocks noGrp="1"/>
          </p:cNvGraphicFramePr>
          <p:nvPr/>
        </p:nvGraphicFramePr>
        <p:xfrm>
          <a:off x="766614" y="1701014"/>
          <a:ext cx="10873207" cy="4537091"/>
        </p:xfrm>
        <a:graphic>
          <a:graphicData uri="http://schemas.openxmlformats.org/drawingml/2006/table">
            <a:tbl>
              <a:tblPr/>
              <a:tblGrid>
                <a:gridCol w="1189614"/>
                <a:gridCol w="1530188"/>
                <a:gridCol w="1530188"/>
                <a:gridCol w="2254508"/>
                <a:gridCol w="2254508"/>
                <a:gridCol w="2114201"/>
              </a:tblGrid>
              <a:tr h="534106">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参数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定性描述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质量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范围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r>
              <a:tr h="562217">
                <a:tc rowSpan="3">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等级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gridSpan="4">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表示发生的可能性，严重性，不可控性，风险等级的划分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cPr/>
                </a:tc>
                <a:tc rowSpan="3" hMerge="1">
                  <a:tcPr/>
                </a:tc>
                <a:tc rowSpan="3"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3~6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534106">
                <a:tc vMerge="1">
                  <a:tcPr/>
                </a:tc>
                <a:tc>
                  <a:txBody>
                    <a:bodyPr/>
                    <a:lstStyle/>
                    <a:p>
                      <a:pPr algn="just">
                        <a:spcAft>
                          <a:spcPts val="0"/>
                        </a:spcAft>
                      </a:pPr>
                      <a:r>
                        <a:rPr lang="en-US" sz="2000" kern="100">
                          <a:effectLst/>
                          <a:latin typeface="Calibri" panose="020F0502020204030204" pitchFamily="34" charset="0"/>
                          <a:ea typeface="宋体" panose="02010600030101010101" pitchFamily="2" charset="-122"/>
                          <a:cs typeface="Times New Roman" panose="02020603050405020304" pitchFamily="18" charset="0"/>
                        </a:rPr>
                        <a:t>6~10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gridSpan="4">
                  <a:tcPr/>
                </a:tc>
                <a:tc vMerge="1" hMerge="1">
                  <a:tcPr/>
                </a:tc>
                <a:tc vMerge="1" hMerge="1">
                  <a:tcPr/>
                </a:tc>
                <a:tc vMerge="1" hMerge="1">
                  <a:tcPr/>
                </a:tc>
              </a:tr>
              <a:tr h="955769">
                <a:tc rowSpan="2">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进度延期半个月以上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a:t>
                      </a:r>
                      <a:r>
                        <a:rPr lang="en-US" sz="2000" kern="100">
                          <a:effectLst/>
                          <a:latin typeface="Calibri" panose="020F0502020204030204" pitchFamily="34" charset="0"/>
                          <a:ea typeface="宋体" panose="02010600030101010101" pitchFamily="2" charset="-122"/>
                          <a:cs typeface="Times New Roman" panose="02020603050405020304" pitchFamily="18" charset="0"/>
                        </a:rPr>
                        <a:t>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项目最终结果实际无法使用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每月重大变更大于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3</a:t>
                      </a:r>
                      <a:r>
                        <a:rPr lang="zh-CN" sz="2000" kern="10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6787">
                <a:tc vMerge="1">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进度延期三天以上一周以内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成本超支小于</a:t>
                      </a:r>
                      <a:r>
                        <a:rPr lang="en-US" sz="2000" kern="100">
                          <a:effectLst/>
                          <a:latin typeface="Calibri" panose="020F0502020204030204" pitchFamily="34" charset="0"/>
                          <a:ea typeface="宋体" panose="02010600030101010101" pitchFamily="2" charset="-122"/>
                          <a:cs typeface="Times New Roman" panose="02020603050405020304" pitchFamily="18" charset="0"/>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a:effectLst/>
                          <a:latin typeface="Calibri" panose="020F0502020204030204" pitchFamily="34" charset="0"/>
                          <a:ea typeface="宋体" panose="02010600030101010101" pitchFamily="2" charset="-122"/>
                          <a:cs typeface="Times New Roman" panose="02020603050405020304" pitchFamily="18" charset="0"/>
                        </a:rPr>
                        <a:t>仅有要求极其严格的应用受到影响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每月变更大于</a:t>
                      </a:r>
                      <a:r>
                        <a:rPr lang="en-US" sz="20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2000" kern="100" dirty="0">
                          <a:effectLst/>
                          <a:latin typeface="Calibri" panose="020F0502020204030204" pitchFamily="34" charset="0"/>
                          <a:ea typeface="宋体" panose="02010600030101010101" pitchFamily="2" charset="-122"/>
                          <a:cs typeface="Times New Roman" panose="02020603050405020304" pitchFamily="18" charset="0"/>
                        </a:rPr>
                        <a:t>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风险管理计划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矩形 4"/>
          <p:cNvSpPr/>
          <p:nvPr/>
        </p:nvSpPr>
        <p:spPr>
          <a:xfrm>
            <a:off x="622598" y="984408"/>
            <a:ext cx="2339102" cy="415498"/>
          </a:xfrm>
          <a:prstGeom prst="rect">
            <a:avLst/>
          </a:prstGeom>
        </p:spPr>
        <p:txBody>
          <a:bodyPr wrap="none">
            <a:spAutoFit/>
          </a:bodyPr>
          <a:lstStyle/>
          <a:p>
            <a:r>
              <a:rPr lang="zh-CN" altLang="en-US" dirty="0"/>
              <a:t>风险评估及其对策</a:t>
            </a:r>
            <a:endParaRPr lang="zh-CN" altLang="en-US" dirty="0"/>
          </a:p>
        </p:txBody>
      </p:sp>
      <p:pic>
        <p:nvPicPr>
          <p:cNvPr id="8" name="图片 7"/>
          <p:cNvPicPr>
            <a:picLocks noChangeAspect="1"/>
          </p:cNvPicPr>
          <p:nvPr/>
        </p:nvPicPr>
        <p:blipFill>
          <a:blip r:embed="rId1"/>
          <a:stretch>
            <a:fillRect/>
          </a:stretch>
        </p:blipFill>
        <p:spPr>
          <a:xfrm>
            <a:off x="4583038" y="837506"/>
            <a:ext cx="7064816" cy="5520800"/>
          </a:xfrm>
          <a:prstGeom prst="rect">
            <a:avLst/>
          </a:prstGeom>
        </p:spPr>
      </p:pic>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2590453" cy="461665"/>
          </a:xfrm>
          <a:prstGeom prst="rect">
            <a:avLst/>
          </a:prstGeom>
        </p:spPr>
        <p:txBody>
          <a:bodyPr wrap="none">
            <a:spAutoFit/>
          </a:bodyPr>
          <a:lstStyle/>
          <a:p>
            <a:pPr lvl="1"/>
            <a:r>
              <a:rPr lang="zh-CN" altLang="zh-CN" sz="2400" b="1" dirty="0"/>
              <a:t>版本命名策略</a:t>
            </a:r>
            <a:endParaRPr lang="zh-CN" altLang="zh-CN" sz="2400" b="1" dirty="0"/>
          </a:p>
        </p:txBody>
      </p:sp>
      <p:sp>
        <p:nvSpPr>
          <p:cNvPr id="8" name="矩形 7"/>
          <p:cNvSpPr/>
          <p:nvPr/>
        </p:nvSpPr>
        <p:spPr>
          <a:xfrm>
            <a:off x="2926854" y="1904467"/>
            <a:ext cx="5694331" cy="1384995"/>
          </a:xfrm>
          <a:prstGeom prst="rect">
            <a:avLst/>
          </a:prstGeom>
        </p:spPr>
        <p:txBody>
          <a:bodyPr wrap="square">
            <a:spAutoFit/>
          </a:bodyPr>
          <a:lstStyle/>
          <a:p>
            <a:r>
              <a:rPr lang="zh-CN" altLang="zh-CN" dirty="0"/>
              <a:t>每一个文档的版本格式为</a:t>
            </a:r>
            <a:r>
              <a:rPr lang="en-US" altLang="zh-CN" dirty="0"/>
              <a:t>[</a:t>
            </a:r>
            <a:r>
              <a:rPr lang="zh-CN" altLang="zh-CN" dirty="0"/>
              <a:t>主版本号</a:t>
            </a:r>
            <a:r>
              <a:rPr lang="en-US" altLang="zh-CN" dirty="0"/>
              <a:t>.</a:t>
            </a:r>
            <a:r>
              <a:rPr lang="zh-CN" altLang="zh-CN" dirty="0"/>
              <a:t>子版本号</a:t>
            </a:r>
            <a:r>
              <a:rPr lang="en-US" altLang="zh-CN" dirty="0"/>
              <a:t>.</a:t>
            </a:r>
            <a:r>
              <a:rPr lang="zh-CN" altLang="zh-CN" dirty="0"/>
              <a:t>修正版本号。</a:t>
            </a:r>
            <a:endParaRPr lang="zh-CN" altLang="zh-CN" dirty="0"/>
          </a:p>
          <a:p>
            <a:r>
              <a:rPr lang="zh-CN" altLang="zh-CN" dirty="0"/>
              <a:t>示例：</a:t>
            </a:r>
            <a:r>
              <a:rPr lang="en-US" altLang="zh-CN" dirty="0"/>
              <a:t>0.1.1</a:t>
            </a:r>
            <a:endParaRPr lang="zh-CN" altLang="zh-CN" dirty="0"/>
          </a:p>
          <a:p>
            <a:r>
              <a:rPr lang="zh-CN" altLang="zh-CN" dirty="0"/>
              <a:t>文档的初始版本为</a:t>
            </a:r>
            <a:r>
              <a:rPr lang="en-US" altLang="zh-CN" dirty="0"/>
              <a:t>0.1.0</a:t>
            </a:r>
            <a:r>
              <a:rPr lang="zh-CN" altLang="zh-CN" dirty="0"/>
              <a:t>。</a:t>
            </a:r>
            <a:endParaRPr lang="zh-CN" altLang="zh-CN" dirty="0"/>
          </a:p>
        </p:txBody>
      </p:sp>
      <p:sp>
        <p:nvSpPr>
          <p:cNvPr id="9" name="矩形 8"/>
          <p:cNvSpPr/>
          <p:nvPr/>
        </p:nvSpPr>
        <p:spPr>
          <a:xfrm>
            <a:off x="1376232" y="4066834"/>
            <a:ext cx="1531188" cy="415498"/>
          </a:xfrm>
          <a:prstGeom prst="rect">
            <a:avLst/>
          </a:prstGeom>
        </p:spPr>
        <p:txBody>
          <a:bodyPr wrap="none">
            <a:spAutoFit/>
          </a:bodyPr>
          <a:lstStyle/>
          <a:p>
            <a:r>
              <a:rPr lang="zh-CN" altLang="zh-CN" dirty="0"/>
              <a:t>版本更新</a:t>
            </a:r>
            <a:r>
              <a:rPr lang="zh-CN" altLang="en-US" dirty="0"/>
              <a:t>：</a:t>
            </a:r>
            <a:endParaRPr lang="zh-CN" altLang="en-US" dirty="0"/>
          </a:p>
        </p:txBody>
      </p:sp>
      <p:sp>
        <p:nvSpPr>
          <p:cNvPr id="10" name="矩形 9"/>
          <p:cNvSpPr/>
          <p:nvPr/>
        </p:nvSpPr>
        <p:spPr>
          <a:xfrm>
            <a:off x="2931819" y="4066834"/>
            <a:ext cx="6092825" cy="2031325"/>
          </a:xfrm>
          <a:prstGeom prst="rect">
            <a:avLst/>
          </a:prstGeom>
        </p:spPr>
        <p:txBody>
          <a:bodyPr>
            <a:spAutoFit/>
          </a:bodyPr>
          <a:lstStyle/>
          <a:p>
            <a:r>
              <a:rPr lang="zh-CN" altLang="zh-CN" dirty="0"/>
              <a:t>当文件内容有了重大的变化或改进，主版本号加一。</a:t>
            </a:r>
            <a:endParaRPr lang="zh-CN" altLang="zh-CN" dirty="0"/>
          </a:p>
          <a:p>
            <a:r>
              <a:rPr lang="zh-CN" altLang="zh-CN" dirty="0"/>
              <a:t>当文档的内容有了模块的增加、补充等，子版本号加一。</a:t>
            </a:r>
            <a:endParaRPr lang="zh-CN" altLang="zh-CN" dirty="0"/>
          </a:p>
          <a:p>
            <a:r>
              <a:rPr lang="zh-CN" altLang="zh-CN" dirty="0"/>
              <a:t>当文档的内容有了小修改，如修正了纰漏等，修正版本号加一。</a:t>
            </a:r>
            <a:endParaRPr lang="zh-CN" altLang="zh-CN" dirty="0"/>
          </a:p>
          <a:p>
            <a:r>
              <a:rPr lang="en-US" altLang="zh-CN" dirty="0"/>
              <a:t> </a:t>
            </a:r>
            <a:endParaRPr lang="zh-CN" altLang="zh-CN" dirty="0"/>
          </a:p>
        </p:txBody>
      </p:sp>
      <p:sp>
        <p:nvSpPr>
          <p:cNvPr id="11" name="矩形 10"/>
          <p:cNvSpPr/>
          <p:nvPr/>
        </p:nvSpPr>
        <p:spPr>
          <a:xfrm>
            <a:off x="1376261" y="1904467"/>
            <a:ext cx="1531188" cy="415498"/>
          </a:xfrm>
          <a:prstGeom prst="rect">
            <a:avLst/>
          </a:prstGeom>
        </p:spPr>
        <p:txBody>
          <a:bodyPr wrap="none">
            <a:spAutoFit/>
          </a:bodyPr>
          <a:lstStyle/>
          <a:p>
            <a:r>
              <a:rPr lang="zh-CN" altLang="en-US" dirty="0"/>
              <a:t>版本格式：</a:t>
            </a:r>
            <a:endParaRPr lang="en-US" altLang="zh-CN" dirty="0"/>
          </a:p>
        </p:txBody>
      </p:sp>
    </p:spTree>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配置系统管理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838622" y="1053530"/>
            <a:ext cx="1731243" cy="461665"/>
          </a:xfrm>
          <a:prstGeom prst="rect">
            <a:avLst/>
          </a:prstGeom>
        </p:spPr>
        <p:txBody>
          <a:bodyPr wrap="none">
            <a:spAutoFit/>
          </a:bodyPr>
          <a:lstStyle/>
          <a:p>
            <a:pPr lvl="1"/>
            <a:r>
              <a:rPr lang="en-US" altLang="zh-CN" sz="2400" b="1" dirty="0" err="1"/>
              <a:t>Git</a:t>
            </a:r>
            <a:r>
              <a:rPr lang="zh-CN" altLang="en-US" sz="2400" b="1" dirty="0"/>
              <a:t>规范</a:t>
            </a:r>
            <a:endParaRPr lang="zh-CN" altLang="zh-CN" sz="2400" b="1" dirty="0"/>
          </a:p>
        </p:txBody>
      </p:sp>
      <p:sp>
        <p:nvSpPr>
          <p:cNvPr id="8" name="矩形 7"/>
          <p:cNvSpPr/>
          <p:nvPr/>
        </p:nvSpPr>
        <p:spPr>
          <a:xfrm>
            <a:off x="2854846" y="2006009"/>
            <a:ext cx="5694331" cy="707886"/>
          </a:xfrm>
          <a:prstGeom prst="rect">
            <a:avLst/>
          </a:prstGeom>
        </p:spPr>
        <p:txBody>
          <a:bodyPr wrap="square">
            <a:spAutoFit/>
          </a:bodyPr>
          <a:lstStyle/>
          <a:p>
            <a:r>
              <a:rPr lang="en-US" altLang="zh-CN" sz="2000" dirty="0"/>
              <a:t>-master</a:t>
            </a:r>
            <a:endParaRPr lang="en-US" altLang="zh-CN" sz="2000" dirty="0"/>
          </a:p>
          <a:p>
            <a:r>
              <a:rPr lang="en-US" altLang="zh-CN" sz="2000" dirty="0"/>
              <a:t>-develop</a:t>
            </a:r>
            <a:endParaRPr lang="en-US" altLang="zh-CN" sz="2000" dirty="0"/>
          </a:p>
        </p:txBody>
      </p:sp>
      <p:sp>
        <p:nvSpPr>
          <p:cNvPr id="9" name="矩形 8"/>
          <p:cNvSpPr/>
          <p:nvPr/>
        </p:nvSpPr>
        <p:spPr>
          <a:xfrm>
            <a:off x="1365721" y="3215125"/>
            <a:ext cx="1774845" cy="400110"/>
          </a:xfrm>
          <a:prstGeom prst="rect">
            <a:avLst/>
          </a:prstGeom>
        </p:spPr>
        <p:txBody>
          <a:bodyPr wrap="none">
            <a:spAutoFit/>
          </a:bodyPr>
          <a:lstStyle/>
          <a:p>
            <a:r>
              <a:rPr lang="en-US" altLang="zh-CN" sz="2000" dirty="0" err="1"/>
              <a:t>Git</a:t>
            </a:r>
            <a:r>
              <a:rPr lang="zh-CN" altLang="en-US" sz="2000" dirty="0"/>
              <a:t>提交规范：</a:t>
            </a:r>
            <a:endParaRPr lang="zh-CN" altLang="en-US" sz="2000" dirty="0"/>
          </a:p>
        </p:txBody>
      </p:sp>
      <p:sp>
        <p:nvSpPr>
          <p:cNvPr id="10" name="矩形 9"/>
          <p:cNvSpPr/>
          <p:nvPr/>
        </p:nvSpPr>
        <p:spPr>
          <a:xfrm>
            <a:off x="2469060" y="3717826"/>
            <a:ext cx="8666706" cy="2554545"/>
          </a:xfrm>
          <a:prstGeom prst="rect">
            <a:avLst/>
          </a:prstGeom>
        </p:spPr>
        <p:txBody>
          <a:bodyPr wrap="square">
            <a:spAutoFit/>
          </a:bodyPr>
          <a:lstStyle/>
          <a:p>
            <a:pPr marL="342900" lvl="0" indent="-342900">
              <a:buFont typeface="Wingdings" panose="05000000000000000000" pitchFamily="2" charset="2"/>
              <a:buChar char="Ø"/>
            </a:pPr>
            <a:r>
              <a:rPr lang="en-US" altLang="zh-CN" sz="2000" dirty="0"/>
              <a:t>push</a:t>
            </a:r>
            <a:r>
              <a:rPr lang="zh-CN" altLang="zh-CN" sz="2000" dirty="0"/>
              <a:t>之前请先</a:t>
            </a:r>
            <a:r>
              <a:rPr lang="en-US" altLang="zh-CN" sz="2000" dirty="0"/>
              <a:t>fetch</a:t>
            </a:r>
            <a:r>
              <a:rPr lang="zh-CN" altLang="zh-CN" sz="2000" dirty="0"/>
              <a:t>，看看远程仓库目前是不是最新版本，如果是的话先</a:t>
            </a:r>
            <a:r>
              <a:rPr lang="en-US" altLang="zh-CN" sz="2000" dirty="0"/>
              <a:t>pull</a:t>
            </a:r>
            <a:r>
              <a:rPr lang="zh-CN" altLang="zh-CN" sz="2000" dirty="0"/>
              <a:t>下来，再</a:t>
            </a:r>
            <a:r>
              <a:rPr lang="en-US" altLang="zh-CN" sz="2000" dirty="0"/>
              <a:t>push</a:t>
            </a:r>
            <a:r>
              <a:rPr lang="zh-CN" altLang="zh-CN" sz="2000" dirty="0"/>
              <a:t>，防止冲突。</a:t>
            </a:r>
            <a:endParaRPr lang="en-US" altLang="zh-CN" sz="2000" dirty="0"/>
          </a:p>
          <a:p>
            <a:pPr lvl="0"/>
            <a:endParaRPr lang="zh-CN" altLang="zh-CN" sz="2000" dirty="0"/>
          </a:p>
          <a:p>
            <a:pPr marL="342900" lvl="0" indent="-342900">
              <a:buFont typeface="Wingdings" panose="05000000000000000000" pitchFamily="2" charset="2"/>
              <a:buChar char="Ø"/>
            </a:pPr>
            <a:r>
              <a:rPr lang="zh-CN" altLang="zh-CN" sz="2000" dirty="0"/>
              <a:t>每人在自己的分支上上传文件到非受控文档中的个人目录下，文件上传之后合并到</a:t>
            </a:r>
            <a:r>
              <a:rPr lang="en-US" altLang="zh-CN" sz="2000" dirty="0" err="1"/>
              <a:t>devlop</a:t>
            </a:r>
            <a:r>
              <a:rPr lang="zh-CN" altLang="zh-CN" sz="2000" dirty="0"/>
              <a:t>分支。每周的任务完成后，由项目经理审核，配置管理员负责把整合后的文件合并到</a:t>
            </a:r>
            <a:r>
              <a:rPr lang="en-US" altLang="zh-CN" sz="2000" dirty="0"/>
              <a:t>master</a:t>
            </a:r>
            <a:r>
              <a:rPr lang="zh-CN" altLang="zh-CN" sz="2000" dirty="0"/>
              <a:t>主分支上</a:t>
            </a:r>
            <a:endParaRPr lang="en-US" altLang="zh-CN" sz="2000" dirty="0"/>
          </a:p>
          <a:p>
            <a:pPr lvl="0"/>
            <a:endParaRPr lang="zh-CN" altLang="zh-CN" sz="2000" dirty="0"/>
          </a:p>
          <a:p>
            <a:pPr marL="342900" indent="-342900">
              <a:buFont typeface="Wingdings" panose="05000000000000000000" pitchFamily="2" charset="2"/>
              <a:buChar char="Ø"/>
            </a:pPr>
            <a:r>
              <a:rPr lang="zh-CN" altLang="zh-CN" sz="2000" dirty="0"/>
              <a:t>每次上传都需要注释自己详细行为：如</a:t>
            </a:r>
            <a:r>
              <a:rPr lang="zh-CN" altLang="en-US" sz="2000" dirty="0"/>
              <a:t>“</a:t>
            </a:r>
            <a:r>
              <a:rPr lang="zh-CN" altLang="zh-CN" sz="2000" dirty="0"/>
              <a:t>上传可行性分析报告</a:t>
            </a:r>
            <a:r>
              <a:rPr lang="zh-CN" altLang="en-US" sz="2000" dirty="0"/>
              <a:t>”</a:t>
            </a:r>
            <a:endParaRPr lang="zh-CN" altLang="zh-CN" sz="2000" dirty="0"/>
          </a:p>
        </p:txBody>
      </p:sp>
      <p:sp>
        <p:nvSpPr>
          <p:cNvPr id="11" name="矩形 10"/>
          <p:cNvSpPr/>
          <p:nvPr/>
        </p:nvSpPr>
        <p:spPr>
          <a:xfrm>
            <a:off x="1365721" y="1678256"/>
            <a:ext cx="1774845" cy="400110"/>
          </a:xfrm>
          <a:prstGeom prst="rect">
            <a:avLst/>
          </a:prstGeom>
        </p:spPr>
        <p:txBody>
          <a:bodyPr wrap="none">
            <a:spAutoFit/>
          </a:bodyPr>
          <a:lstStyle/>
          <a:p>
            <a:r>
              <a:rPr lang="en-US" altLang="zh-CN" sz="2000" dirty="0" err="1"/>
              <a:t>Git</a:t>
            </a:r>
            <a:r>
              <a:rPr lang="zh-CN" altLang="en-US" sz="2000" dirty="0"/>
              <a:t>配置结构：</a:t>
            </a:r>
            <a:endParaRPr lang="en-US" altLang="zh-CN" sz="2000" dirty="0"/>
          </a:p>
        </p:txBody>
      </p:sp>
    </p:spTree>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622598" y="1125538"/>
            <a:ext cx="1971694" cy="461665"/>
          </a:xfrm>
          <a:prstGeom prst="rect">
            <a:avLst/>
          </a:prstGeom>
        </p:spPr>
        <p:txBody>
          <a:bodyPr wrap="none">
            <a:spAutoFit/>
          </a:bodyPr>
          <a:lstStyle/>
          <a:p>
            <a:pPr lvl="1"/>
            <a:r>
              <a:rPr lang="zh-CN" altLang="zh-CN" sz="2400" b="1" dirty="0"/>
              <a:t>成本度量</a:t>
            </a:r>
            <a:endParaRPr lang="zh-CN" altLang="zh-CN" sz="2400" b="1" dirty="0"/>
          </a:p>
        </p:txBody>
      </p:sp>
      <p:sp>
        <p:nvSpPr>
          <p:cNvPr id="8" name="矩形 7"/>
          <p:cNvSpPr/>
          <p:nvPr/>
        </p:nvSpPr>
        <p:spPr>
          <a:xfrm>
            <a:off x="1990750" y="1587203"/>
            <a:ext cx="6092825" cy="1938992"/>
          </a:xfrm>
          <a:prstGeom prst="rect">
            <a:avLst/>
          </a:prstGeom>
        </p:spPr>
        <p:txBody>
          <a:bodyPr>
            <a:spAutoFit/>
          </a:bodyPr>
          <a:lstStyle/>
          <a:p>
            <a:pPr lvl="2"/>
            <a:r>
              <a:rPr lang="zh-CN" altLang="zh-CN" sz="2400" b="1" dirty="0"/>
              <a:t>计量单位</a:t>
            </a:r>
            <a:endParaRPr lang="zh-CN" altLang="zh-CN" sz="2400" b="1" dirty="0"/>
          </a:p>
          <a:p>
            <a:pPr lvl="0"/>
            <a:r>
              <a:rPr lang="zh-CN" altLang="zh-CN" sz="2400" dirty="0"/>
              <a:t>薪酬：</a:t>
            </a:r>
            <a:r>
              <a:rPr lang="en-US" altLang="zh-CN" sz="2400" dirty="0"/>
              <a:t>34947.36</a:t>
            </a:r>
            <a:r>
              <a:rPr lang="zh-CN" altLang="zh-CN" sz="2400" dirty="0"/>
              <a:t>元</a:t>
            </a:r>
            <a:endParaRPr lang="zh-CN" altLang="zh-CN" sz="2400" dirty="0"/>
          </a:p>
          <a:p>
            <a:pPr lvl="0"/>
            <a:r>
              <a:rPr lang="zh-CN" altLang="zh-CN" sz="2400" dirty="0"/>
              <a:t>时薪：</a:t>
            </a:r>
            <a:r>
              <a:rPr lang="en-US" altLang="zh-CN" sz="2400" dirty="0"/>
              <a:t>69.34</a:t>
            </a:r>
            <a:r>
              <a:rPr lang="zh-CN" altLang="zh-CN" sz="2400" dirty="0"/>
              <a:t>元</a:t>
            </a:r>
            <a:r>
              <a:rPr lang="en-US" altLang="zh-CN" sz="2400" dirty="0"/>
              <a:t>/</a:t>
            </a:r>
            <a:r>
              <a:rPr lang="zh-CN" altLang="zh-CN" sz="2400" dirty="0"/>
              <a:t>小时</a:t>
            </a:r>
            <a:endParaRPr lang="zh-CN" altLang="zh-CN" sz="2400" dirty="0"/>
          </a:p>
          <a:p>
            <a:pPr lvl="0"/>
            <a:r>
              <a:rPr lang="zh-CN" altLang="zh-CN" sz="2400" dirty="0"/>
              <a:t>工时：</a:t>
            </a:r>
            <a:r>
              <a:rPr lang="en-US" altLang="zh-CN" sz="2400" dirty="0"/>
              <a:t>504</a:t>
            </a:r>
            <a:r>
              <a:rPr lang="zh-CN" altLang="zh-CN" sz="2400" dirty="0"/>
              <a:t>时</a:t>
            </a:r>
            <a:endParaRPr lang="zh-CN" altLang="zh-CN" sz="2400" dirty="0"/>
          </a:p>
          <a:p>
            <a:pPr lvl="0"/>
            <a:r>
              <a:rPr lang="zh-CN" altLang="zh-CN" sz="2400" dirty="0"/>
              <a:t>费用：</a:t>
            </a:r>
            <a:r>
              <a:rPr lang="en-US" altLang="zh-CN" sz="2400" dirty="0"/>
              <a:t>34947.36</a:t>
            </a:r>
            <a:r>
              <a:rPr lang="zh-CN" altLang="zh-CN" sz="2400" dirty="0"/>
              <a:t>元</a:t>
            </a:r>
            <a:endParaRPr lang="zh-CN" altLang="zh-CN" sz="2400" dirty="0"/>
          </a:p>
        </p:txBody>
      </p:sp>
      <p:sp>
        <p:nvSpPr>
          <p:cNvPr id="9" name="矩形 8"/>
          <p:cNvSpPr/>
          <p:nvPr/>
        </p:nvSpPr>
        <p:spPr>
          <a:xfrm>
            <a:off x="376702" y="3789834"/>
            <a:ext cx="2211824" cy="461665"/>
          </a:xfrm>
          <a:prstGeom prst="rect">
            <a:avLst/>
          </a:prstGeom>
        </p:spPr>
        <p:txBody>
          <a:bodyPr wrap="none">
            <a:spAutoFit/>
          </a:bodyPr>
          <a:lstStyle/>
          <a:p>
            <a:pPr lvl="2"/>
            <a:r>
              <a:rPr lang="zh-CN" altLang="zh-CN" sz="2400" b="1" dirty="0"/>
              <a:t>精确度</a:t>
            </a:r>
            <a:endParaRPr lang="zh-CN" altLang="zh-CN" sz="2400" b="1" dirty="0"/>
          </a:p>
        </p:txBody>
      </p:sp>
      <p:sp>
        <p:nvSpPr>
          <p:cNvPr id="10" name="矩形 9"/>
          <p:cNvSpPr/>
          <p:nvPr/>
        </p:nvSpPr>
        <p:spPr>
          <a:xfrm>
            <a:off x="2062758" y="4251499"/>
            <a:ext cx="6092825" cy="1384995"/>
          </a:xfrm>
          <a:prstGeom prst="rect">
            <a:avLst/>
          </a:prstGeom>
        </p:spPr>
        <p:txBody>
          <a:bodyPr>
            <a:spAutoFit/>
          </a:bodyPr>
          <a:lstStyle/>
          <a:p>
            <a:pPr lvl="0"/>
            <a:r>
              <a:rPr lang="zh-CN" altLang="zh-CN" dirty="0"/>
              <a:t>薪酬：保留小数点后两位</a:t>
            </a:r>
            <a:r>
              <a:rPr lang="en-US" altLang="zh-CN" dirty="0"/>
              <a:t>  0.00</a:t>
            </a:r>
            <a:endParaRPr lang="zh-CN" altLang="zh-CN" dirty="0"/>
          </a:p>
          <a:p>
            <a:pPr lvl="0"/>
            <a:r>
              <a:rPr lang="zh-CN" altLang="zh-CN" dirty="0"/>
              <a:t>时薪：保留小数点后两位</a:t>
            </a:r>
            <a:r>
              <a:rPr lang="en-US" altLang="zh-CN" dirty="0"/>
              <a:t>  0.00</a:t>
            </a:r>
            <a:endParaRPr lang="zh-CN" altLang="zh-CN" dirty="0"/>
          </a:p>
          <a:p>
            <a:pPr lvl="0"/>
            <a:r>
              <a:rPr lang="zh-CN" altLang="zh-CN" dirty="0"/>
              <a:t>工时：保留整数</a:t>
            </a:r>
            <a:r>
              <a:rPr lang="en-US" altLang="zh-CN" dirty="0"/>
              <a:t>	0</a:t>
            </a:r>
            <a:endParaRPr lang="zh-CN" altLang="zh-CN" dirty="0"/>
          </a:p>
          <a:p>
            <a:pPr lvl="0"/>
            <a:r>
              <a:rPr lang="zh-CN" altLang="zh-CN" dirty="0"/>
              <a:t>费用：保留小数点后两位</a:t>
            </a:r>
            <a:r>
              <a:rPr lang="en-US" altLang="zh-CN" dirty="0"/>
              <a:t>  0.00</a:t>
            </a:r>
            <a:endParaRPr lang="zh-CN" altLang="zh-CN" dirty="0"/>
          </a:p>
        </p:txBody>
      </p:sp>
      <p:sp>
        <p:nvSpPr>
          <p:cNvPr id="13" name="矩形 12"/>
          <p:cNvSpPr/>
          <p:nvPr/>
        </p:nvSpPr>
        <p:spPr>
          <a:xfrm>
            <a:off x="5663158" y="981522"/>
            <a:ext cx="2211824" cy="461665"/>
          </a:xfrm>
          <a:prstGeom prst="rect">
            <a:avLst/>
          </a:prstGeom>
        </p:spPr>
        <p:txBody>
          <a:bodyPr wrap="none">
            <a:spAutoFit/>
          </a:bodyPr>
          <a:lstStyle/>
          <a:p>
            <a:pPr lvl="2"/>
            <a:r>
              <a:rPr lang="zh-CN" altLang="zh-CN" sz="2400" b="1" dirty="0"/>
              <a:t>准确度</a:t>
            </a:r>
            <a:endParaRPr lang="zh-CN" altLang="zh-CN" sz="2400" b="1" dirty="0"/>
          </a:p>
        </p:txBody>
      </p:sp>
      <p:sp>
        <p:nvSpPr>
          <p:cNvPr id="14" name="矩形 13"/>
          <p:cNvSpPr/>
          <p:nvPr/>
        </p:nvSpPr>
        <p:spPr>
          <a:xfrm>
            <a:off x="5807174" y="1587203"/>
            <a:ext cx="6092825" cy="738664"/>
          </a:xfrm>
          <a:prstGeom prst="rect">
            <a:avLst/>
          </a:prstGeom>
        </p:spPr>
        <p:txBody>
          <a:bodyPr>
            <a:spAutoFit/>
          </a:bodyPr>
          <a:lstStyle/>
          <a:p>
            <a:r>
              <a:rPr lang="zh-CN" altLang="zh-CN" dirty="0"/>
              <a:t>活动成本估算区间</a:t>
            </a:r>
            <a:r>
              <a:rPr lang="en-US" altLang="zh-CN" dirty="0"/>
              <a:t> [</a:t>
            </a:r>
            <a:r>
              <a:rPr lang="zh-CN" altLang="zh-CN" dirty="0"/>
              <a:t>估算值</a:t>
            </a:r>
            <a:r>
              <a:rPr lang="en-US" altLang="zh-CN" dirty="0"/>
              <a:t>-45%*</a:t>
            </a:r>
            <a:r>
              <a:rPr lang="zh-CN" altLang="zh-CN" dirty="0"/>
              <a:t>估算值</a:t>
            </a:r>
            <a:r>
              <a:rPr lang="en-US" altLang="zh-CN" dirty="0"/>
              <a:t> , </a:t>
            </a:r>
            <a:r>
              <a:rPr lang="zh-CN" altLang="zh-CN" dirty="0"/>
              <a:t>估算值</a:t>
            </a:r>
            <a:r>
              <a:rPr lang="en-US" altLang="zh-CN" dirty="0"/>
              <a:t>+45%</a:t>
            </a:r>
            <a:r>
              <a:rPr lang="zh-CN" altLang="zh-CN" dirty="0"/>
              <a:t>估算值</a:t>
            </a:r>
            <a:r>
              <a:rPr lang="en-US" altLang="zh-CN" dirty="0"/>
              <a:t>]</a:t>
            </a:r>
            <a:endParaRPr lang="zh-CN" altLang="zh-CN" dirty="0"/>
          </a:p>
        </p:txBody>
      </p:sp>
    </p:spTree>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1061861"/>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a:t>
            </a:r>
            <a:r>
              <a:rPr lang="zh-CN" altLang="en-US" sz="2000" dirty="0">
                <a:latin typeface="微软雅黑" panose="020B0503020204020204" pitchFamily="34" charset="-122"/>
                <a:ea typeface="微软雅黑" panose="020B0503020204020204" pitchFamily="34" charset="-122"/>
              </a:rPr>
              <a:t>软件工程教学辅助软件</a:t>
            </a:r>
            <a:endParaRPr lang="zh-CN" altLang="en-US" sz="2000" dirty="0">
              <a:latin typeface="微软雅黑" panose="020B0503020204020204" pitchFamily="34" charset="-122"/>
              <a:ea typeface="微软雅黑" panose="020B0503020204020204" pitchFamily="34" charset="-122"/>
            </a:endParaRPr>
          </a:p>
          <a:p>
            <a:pPr algn="just">
              <a:lnSpc>
                <a:spcPct val="150000"/>
              </a:lnSpc>
            </a:pP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3323987"/>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为软件工程专业的相关教学提供网站辅助。</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使软件工程系列课程体系下的教师能够把最新，最前沿的关于项目管理和需求工程的信息传播给学生；为了学生能够利用网络得到老师帮助；为了师生之间，同学之间能够充分交流，沟通心得。这个软件工程系列课程教学辅助网站将提供这么一个平台。为教师和同学以及对软件工程感兴趣的同学服务，也为项目管理，需求工程，统一建模等软件工程系列课程的教学方法提供试验基地。</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成本管理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矩形 6"/>
          <p:cNvSpPr/>
          <p:nvPr/>
        </p:nvSpPr>
        <p:spPr>
          <a:xfrm>
            <a:off x="-126249" y="837505"/>
            <a:ext cx="1971694" cy="461665"/>
          </a:xfrm>
          <a:prstGeom prst="rect">
            <a:avLst/>
          </a:prstGeom>
        </p:spPr>
        <p:txBody>
          <a:bodyPr wrap="none">
            <a:spAutoFit/>
          </a:bodyPr>
          <a:lstStyle/>
          <a:p>
            <a:pPr lvl="1"/>
            <a:r>
              <a:rPr lang="zh-CN" altLang="zh-CN" sz="2400" b="1" dirty="0"/>
              <a:t>成本估计</a:t>
            </a:r>
            <a:endParaRPr lang="zh-CN" altLang="zh-CN" sz="2400" b="1" dirty="0"/>
          </a:p>
        </p:txBody>
      </p:sp>
      <p:sp>
        <p:nvSpPr>
          <p:cNvPr id="8" name="矩形 7"/>
          <p:cNvSpPr/>
          <p:nvPr/>
        </p:nvSpPr>
        <p:spPr>
          <a:xfrm>
            <a:off x="354905" y="1575536"/>
            <a:ext cx="1261884" cy="415498"/>
          </a:xfrm>
          <a:prstGeom prst="rect">
            <a:avLst/>
          </a:prstGeom>
        </p:spPr>
        <p:txBody>
          <a:bodyPr wrap="none">
            <a:spAutoFit/>
          </a:bodyPr>
          <a:lstStyle/>
          <a:p>
            <a:r>
              <a:rPr lang="zh-CN" altLang="zh-CN" dirty="0"/>
              <a:t>员工时薪</a:t>
            </a:r>
            <a:endParaRPr lang="zh-CN" altLang="en-US" dirty="0"/>
          </a:p>
        </p:txBody>
      </p:sp>
      <p:sp>
        <p:nvSpPr>
          <p:cNvPr id="10" name="矩形 9"/>
          <p:cNvSpPr/>
          <p:nvPr/>
        </p:nvSpPr>
        <p:spPr>
          <a:xfrm>
            <a:off x="5648040" y="998798"/>
            <a:ext cx="1902444" cy="461665"/>
          </a:xfrm>
          <a:prstGeom prst="rect">
            <a:avLst/>
          </a:prstGeom>
        </p:spPr>
        <p:txBody>
          <a:bodyPr wrap="none">
            <a:spAutoFit/>
          </a:bodyPr>
          <a:lstStyle/>
          <a:p>
            <a:pPr lvl="2" algn="ctr"/>
            <a:r>
              <a:rPr lang="zh-CN" altLang="zh-CN" sz="2400" b="1" dirty="0"/>
              <a:t>预算</a:t>
            </a:r>
            <a:endParaRPr lang="zh-CN" altLang="zh-CN" sz="2400" b="1" dirty="0"/>
          </a:p>
        </p:txBody>
      </p:sp>
      <p:graphicFrame>
        <p:nvGraphicFramePr>
          <p:cNvPr id="6" name="表格 5"/>
          <p:cNvGraphicFramePr>
            <a:graphicFrameLocks noGrp="1"/>
          </p:cNvGraphicFramePr>
          <p:nvPr/>
        </p:nvGraphicFramePr>
        <p:xfrm>
          <a:off x="478790" y="2240280"/>
          <a:ext cx="4540250" cy="3693160"/>
        </p:xfrm>
        <a:graphic>
          <a:graphicData uri="http://schemas.openxmlformats.org/drawingml/2006/table">
            <a:tbl>
              <a:tblPr/>
              <a:tblGrid>
                <a:gridCol w="1513840"/>
                <a:gridCol w="1515110"/>
                <a:gridCol w="1511300"/>
              </a:tblGrid>
              <a:tr h="567690">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组员名称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工作分配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ctr">
                        <a:spcAft>
                          <a:spcPts val="0"/>
                        </a:spcAft>
                      </a:pPr>
                      <a:r>
                        <a:rPr lang="zh-CN" sz="1600" b="1" kern="100">
                          <a:effectLst/>
                          <a:latin typeface="Calibri" panose="020F0502020204030204" pitchFamily="34" charset="0"/>
                          <a:ea typeface="宋体" panose="02010600030101010101" pitchFamily="2" charset="-122"/>
                          <a:cs typeface="Times New Roman" panose="02020603050405020304" pitchFamily="18" charset="0"/>
                        </a:rPr>
                        <a:t>时薪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黄为波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质量保证员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69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蔡峰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业务管理员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58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江亮儒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陈子卿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200">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苏雨豪</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技术支持员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69.34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 name="图片 11"/>
          <p:cNvPicPr>
            <a:picLocks noChangeAspect="1"/>
          </p:cNvPicPr>
          <p:nvPr/>
        </p:nvPicPr>
        <p:blipFill>
          <a:blip r:embed="rId1"/>
          <a:stretch>
            <a:fillRect/>
          </a:stretch>
        </p:blipFill>
        <p:spPr>
          <a:xfrm>
            <a:off x="6455246" y="1585072"/>
            <a:ext cx="5492999" cy="5021461"/>
          </a:xfrm>
          <a:prstGeom prst="rect">
            <a:avLst/>
          </a:prstGeom>
        </p:spPr>
      </p:pic>
    </p:spTree>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r>
              <a:rPr lang="en-US" altLang="zh-CN" sz="2660" dirty="0">
                <a:solidFill>
                  <a:srgbClr val="183A5D"/>
                </a:solidFill>
                <a:latin typeface="微软雅黑" panose="020B0503020204020204" pitchFamily="34" charset="-122"/>
                <a:ea typeface="微软雅黑" panose="020B0503020204020204" pitchFamily="34" charset="-122"/>
                <a:sym typeface="+mn-ea"/>
              </a:rPr>
              <a:t>——</a:t>
            </a:r>
            <a:r>
              <a:rPr lang="zh-CN" altLang="en-US" sz="2660" dirty="0">
                <a:solidFill>
                  <a:srgbClr val="183A5D"/>
                </a:solidFill>
                <a:latin typeface="微软雅黑" panose="020B0503020204020204" pitchFamily="34" charset="-122"/>
                <a:ea typeface="微软雅黑" panose="020B0503020204020204" pitchFamily="34" charset="-122"/>
                <a:sym typeface="+mn-ea"/>
              </a:rPr>
              <a:t>管理机构</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8853" y="981521"/>
            <a:ext cx="9721080" cy="552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质量管理</a:t>
            </a:r>
            <a:r>
              <a:rPr lang="zh-CN" altLang="en-US" sz="2660" dirty="0">
                <a:solidFill>
                  <a:srgbClr val="183A5D"/>
                </a:solidFill>
                <a:latin typeface="微软雅黑" panose="020B0503020204020204" pitchFamily="34" charset="-122"/>
                <a:ea typeface="微软雅黑" panose="020B0503020204020204" pitchFamily="34" charset="-122"/>
                <a:sym typeface="+mn-ea"/>
              </a:rPr>
              <a:t>计划</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50590" y="1557586"/>
          <a:ext cx="10873208" cy="5120640"/>
        </p:xfrm>
        <a:graphic>
          <a:graphicData uri="http://schemas.openxmlformats.org/drawingml/2006/table">
            <a:tbl>
              <a:tblPr/>
              <a:tblGrid>
                <a:gridCol w="3231673"/>
                <a:gridCol w="2000866"/>
                <a:gridCol w="3093063"/>
                <a:gridCol w="2547606"/>
              </a:tblGrid>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任务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负责人</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组内审核标准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组外审核标准</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3E2"/>
                    </a:solidFill>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配置管理说明文件</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甘特图</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需求开发计划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愿景和范围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需求规格说明</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需求变更</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开发计划书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江亮儒</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测试计划书</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界面原型的可运行版本</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黄为波</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OBS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蔡峰</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en-US" sz="2400" kern="0">
                          <a:solidFill>
                            <a:srgbClr val="000000"/>
                          </a:solidFill>
                          <a:effectLst/>
                          <a:latin typeface="宋体" panose="02010600030101010101" pitchFamily="2" charset="-122"/>
                          <a:ea typeface="宋体" panose="02010600030101010101" pitchFamily="2" charset="-122"/>
                          <a:cs typeface="Times New Roman" panose="02020603050405020304"/>
                        </a:rPr>
                        <a:t>WBS</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苏雨豪</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9466">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用例</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陈子卿</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a:solidFill>
                            <a:srgbClr val="000000"/>
                          </a:solidFill>
                          <a:effectLst/>
                          <a:latin typeface="Calibri" panose="020F0502020204030204"/>
                          <a:ea typeface="宋体" panose="02010600030101010101" pitchFamily="2" charset="-122"/>
                          <a:cs typeface="Times New Roman" panose="02020603050405020304"/>
                        </a:rPr>
                        <a:t>通过组内评审会议</a:t>
                      </a:r>
                      <a:endParaRPr lang="zh-CN" sz="2400" kern="10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0" dirty="0">
                          <a:solidFill>
                            <a:srgbClr val="000000"/>
                          </a:solidFill>
                          <a:effectLst/>
                          <a:latin typeface="Calibri" panose="020F0502020204030204"/>
                          <a:ea typeface="宋体" panose="02010600030101010101" pitchFamily="2" charset="-122"/>
                          <a:cs typeface="Times New Roman" panose="02020603050405020304"/>
                        </a:rPr>
                        <a:t>通过课堂评审</a:t>
                      </a:r>
                      <a:endParaRPr lang="zh-CN" sz="2400" kern="100" dirty="0">
                        <a:solidFill>
                          <a:srgbClr val="000000"/>
                        </a:solidFill>
                        <a:effectLst/>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78582" y="981522"/>
            <a:ext cx="10873208" cy="490455"/>
          </a:xfrm>
          <a:prstGeom prst="rect">
            <a:avLst/>
          </a:prstGeom>
          <a:noFill/>
        </p:spPr>
        <p:txBody>
          <a:bodyPr wrap="square" rtlCol="0">
            <a:spAutoFit/>
          </a:bodyPr>
          <a:lstStyle/>
          <a:p>
            <a:pPr>
              <a:lnSpc>
                <a:spcPct val="115000"/>
              </a:lnSpc>
              <a:spcAft>
                <a:spcPts val="1000"/>
              </a:spcAft>
            </a:pPr>
            <a:r>
              <a:rPr lang="zh-CN" altLang="zh-CN" sz="2400" dirty="0">
                <a:latin typeface="Cambria" panose="02040503050406030204" pitchFamily="18" charset="0"/>
                <a:ea typeface="等线" panose="02010600030101010101" pitchFamily="2" charset="-122"/>
                <a:cs typeface="Times New Roman" panose="02020603050405020304" pitchFamily="18" charset="0"/>
              </a:rPr>
              <a:t>软件质量保证计划中规定的每一个任务的负责单位或成员的责任如下：</a:t>
            </a:r>
            <a:endParaRPr lang="zh-CN" altLang="zh-CN" sz="2800" dirty="0">
              <a:latin typeface="Cambria" panose="02040503050406030204" pitchFamily="18" charset="0"/>
              <a:ea typeface="宋体" panose="02010600030101010101" pitchFamily="2" charset="-122"/>
              <a:cs typeface="Times New Roman" panose="02020603050405020304" pitchFamily="18" charset="0"/>
            </a:endParaRPr>
          </a:p>
        </p:txBody>
      </p:sp>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a:t>
            </a:r>
            <a:endParaRPr lang="en-US" alt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6" name="对象 5"/>
          <p:cNvGraphicFramePr/>
          <p:nvPr/>
        </p:nvGraphicFramePr>
        <p:xfrm>
          <a:off x="913765" y="766445"/>
          <a:ext cx="10363200" cy="5840730"/>
        </p:xfrm>
        <a:graphic>
          <a:graphicData uri="http://schemas.openxmlformats.org/presentationml/2006/ole">
            <mc:AlternateContent xmlns:mc="http://schemas.openxmlformats.org/markup-compatibility/2006">
              <mc:Choice xmlns:v="urn:schemas-microsoft-com:vml" Requires="v">
                <p:oleObj spid="_x0000_s7" name="" r:id="rId1" imgW="16645890" imgH="8378825" progId="Visio.Drawing.15">
                  <p:embed/>
                </p:oleObj>
              </mc:Choice>
              <mc:Fallback>
                <p:oleObj name="" r:id="rId1" imgW="16645890" imgH="8378825" progId="Visio.Drawing.15">
                  <p:embed/>
                  <p:pic>
                    <p:nvPicPr>
                      <p:cNvPr id="0" name="图片 6"/>
                      <p:cNvPicPr/>
                      <p:nvPr/>
                    </p:nvPicPr>
                    <p:blipFill>
                      <a:blip r:embed="rId2"/>
                      <a:stretch>
                        <a:fillRect/>
                      </a:stretch>
                    </p:blipFill>
                    <p:spPr>
                      <a:xfrm>
                        <a:off x="913765" y="766445"/>
                        <a:ext cx="10363200" cy="5840730"/>
                      </a:xfrm>
                      <a:prstGeom prst="rect">
                        <a:avLst/>
                      </a:prstGeom>
                    </p:spPr>
                  </p:pic>
                </p:oleObj>
              </mc:Fallback>
            </mc:AlternateContent>
          </a:graphicData>
        </a:graphic>
      </p:graphicFrame>
    </p:spTree>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需求工程项目计划</a:t>
            </a:r>
            <a:r>
              <a:rPr lang="en-US" altLang="zh-CN" sz="2665" dirty="0">
                <a:solidFill>
                  <a:srgbClr val="183A5D"/>
                </a:solidFill>
                <a:latin typeface="微软雅黑" panose="020B0503020204020204" pitchFamily="34" charset="-122"/>
                <a:ea typeface="微软雅黑" panose="020B0503020204020204" pitchFamily="34" charset="-122"/>
              </a:rPr>
              <a:t>WBS-io</a:t>
            </a:r>
            <a:r>
              <a:rPr lang="zh-CN" altLang="en-US" sz="2665" dirty="0">
                <a:solidFill>
                  <a:srgbClr val="183A5D"/>
                </a:solidFill>
                <a:latin typeface="微软雅黑" panose="020B0503020204020204" pitchFamily="34" charset="-122"/>
                <a:ea typeface="微软雅黑" panose="020B0503020204020204" pitchFamily="34" charset="-122"/>
              </a:rPr>
              <a:t>（部分）</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34975" y="1363345"/>
            <a:ext cx="11050905" cy="4326255"/>
          </a:xfrm>
          <a:prstGeom prst="rect">
            <a:avLst/>
          </a:prstGeom>
        </p:spPr>
      </p:pic>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项目范围管理</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5200" y="770890"/>
            <a:ext cx="2995930" cy="414020"/>
          </a:xfrm>
          <a:prstGeom prst="rect">
            <a:avLst/>
          </a:prstGeom>
          <a:noFill/>
        </p:spPr>
        <p:txBody>
          <a:bodyPr wrap="square" rtlCol="0">
            <a:spAutoFit/>
          </a:bodyPr>
          <a:lstStyle/>
          <a:p>
            <a:r>
              <a:rPr lang="zh-CN" altLang="en-US"/>
              <a:t>定义项目的范围</a:t>
            </a:r>
            <a:endParaRPr lang="zh-CN" altLang="en-US"/>
          </a:p>
        </p:txBody>
      </p:sp>
      <p:graphicFrame>
        <p:nvGraphicFramePr>
          <p:cNvPr id="6" name="表格 5"/>
          <p:cNvGraphicFramePr/>
          <p:nvPr/>
        </p:nvGraphicFramePr>
        <p:xfrm>
          <a:off x="614045" y="1303020"/>
          <a:ext cx="11234420" cy="5379085"/>
        </p:xfrm>
        <a:graphic>
          <a:graphicData uri="http://schemas.openxmlformats.org/drawingml/2006/table">
            <a:tbl>
              <a:tblPr firstRow="1" bandRow="1">
                <a:tableStyleId>{5C22544A-7EE6-4342-B048-85BDC9FD1C3A}</a:tableStyleId>
              </a:tblPr>
              <a:tblGrid>
                <a:gridCol w="5617210"/>
                <a:gridCol w="5617210"/>
              </a:tblGrid>
              <a:tr h="411480">
                <a:tc>
                  <a:txBody>
                    <a:bodyPr/>
                    <a:lstStyle/>
                    <a:p>
                      <a:pPr>
                        <a:buNone/>
                      </a:pPr>
                      <a:r>
                        <a:rPr lang="zh-CN" altLang="en-US"/>
                        <a:t>阶段</a:t>
                      </a:r>
                      <a:endParaRPr lang="zh-CN" altLang="en-US"/>
                    </a:p>
                  </a:txBody>
                  <a:tcPr/>
                </a:tc>
                <a:tc>
                  <a:txBody>
                    <a:bodyPr/>
                    <a:lstStyle/>
                    <a:p>
                      <a:pPr>
                        <a:buNone/>
                      </a:pPr>
                      <a:r>
                        <a:rPr lang="zh-CN" altLang="en-US"/>
                        <a:t>交付物</a:t>
                      </a:r>
                      <a:endParaRPr lang="zh-CN" altLang="en-US"/>
                    </a:p>
                  </a:txBody>
                  <a:tcPr/>
                </a:tc>
              </a:tr>
              <a:tr h="669925">
                <a:tc>
                  <a:txBody>
                    <a:bodyPr/>
                    <a:lstStyle/>
                    <a:p>
                      <a:pPr algn="ctr">
                        <a:buNone/>
                      </a:pPr>
                      <a:r>
                        <a:rPr lang="zh-CN" sz="1800">
                          <a:solidFill>
                            <a:schemeClr val="tx1"/>
                          </a:solidFill>
                          <a:uFillTx/>
                          <a:ea typeface="宋体" panose="02010600030101010101" pitchFamily="2" charset="-122"/>
                          <a:sym typeface="+mn-ea"/>
                        </a:rPr>
                        <a:t>可行性分析阶段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编制适合小组能力和完成目标的《可行性分析报告》</a:t>
                      </a:r>
                      <a:endParaRPr lang="zh-CN" altLang="en-US" sz="1800">
                        <a:solidFill>
                          <a:schemeClr val="tx1"/>
                        </a:solidFill>
                        <a:uFillTx/>
                        <a:ea typeface="宋体" panose="02010600030101010101" pitchFamily="2" charset="-122"/>
                        <a:sym typeface="+mn-ea"/>
                      </a:endParaRPr>
                    </a:p>
                  </a:txBody>
                  <a:tcPr/>
                </a:tc>
              </a:tr>
              <a:tr h="365760">
                <a:tc rowSpan="3">
                  <a:txBody>
                    <a:bodyPr/>
                    <a:lstStyle/>
                    <a:p>
                      <a:pPr algn="ctr">
                        <a:buNone/>
                      </a:pPr>
                      <a:r>
                        <a:rPr lang="zh-CN" sz="1800">
                          <a:solidFill>
                            <a:schemeClr val="tx1"/>
                          </a:solidFill>
                          <a:uFillTx/>
                          <a:ea typeface="宋体" panose="02010600030101010101" pitchFamily="2" charset="-122"/>
                          <a:sym typeface="+mn-ea"/>
                        </a:rPr>
                        <a:t>项目总体计划阶段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编制《项目章程》，启动项目</a:t>
                      </a:r>
                      <a:endParaRPr lang="zh-CN" altLang="en-US" sz="1800"/>
                    </a:p>
                  </a:txBody>
                  <a:tcPr/>
                </a:tc>
              </a:tr>
              <a:tr h="365760">
                <a:tc vMerge="1">
                  <a:tcPr/>
                </a:tc>
                <a:tc>
                  <a:txBody>
                    <a:bodyPr/>
                    <a:lstStyle/>
                    <a:p>
                      <a:pPr>
                        <a:buNone/>
                      </a:pPr>
                      <a:r>
                        <a:rPr lang="zh-CN" altLang="en-US" sz="1800"/>
                        <a:t>编制《总体项目计划》</a:t>
                      </a:r>
                      <a:endParaRPr lang="zh-CN" altLang="en-US" sz="1800"/>
                    </a:p>
                  </a:txBody>
                  <a:tcPr/>
                </a:tc>
              </a:tr>
              <a:tr h="365760">
                <a:tc vMerge="1">
                  <a:tcPr/>
                </a:tc>
                <a:tc>
                  <a:txBody>
                    <a:bodyPr/>
                    <a:lstStyle/>
                    <a:p>
                      <a:pPr>
                        <a:buNone/>
                      </a:pPr>
                      <a:r>
                        <a:rPr lang="zh-CN" altLang="en-US" sz="1800"/>
                        <a:t>编制《质量保证计划》</a:t>
                      </a:r>
                      <a:endParaRPr lang="zh-CN" altLang="en-US" sz="1800"/>
                    </a:p>
                  </a:txBody>
                  <a:tcPr/>
                </a:tc>
              </a:tr>
              <a:tr h="365760">
                <a:tc rowSpan="5">
                  <a:txBody>
                    <a:bodyPr/>
                    <a:lstStyle/>
                    <a:p>
                      <a:pPr algn="ctr">
                        <a:buNone/>
                      </a:pPr>
                      <a:r>
                        <a:rPr lang="zh-CN" sz="1800">
                          <a:solidFill>
                            <a:schemeClr val="tx1"/>
                          </a:solidFill>
                          <a:uFillTx/>
                          <a:ea typeface="宋体" panose="02010600030101010101" pitchFamily="2" charset="-122"/>
                          <a:sym typeface="+mn-ea"/>
                        </a:rPr>
                        <a:t>需求分析阶段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altLang="en-US" sz="1800"/>
                        <a:t>完成本项目《需求开发计划》</a:t>
                      </a:r>
                      <a:endParaRPr lang="zh-CN" altLang="en-US" sz="1800"/>
                    </a:p>
                  </a:txBody>
                  <a:tcPr/>
                </a:tc>
              </a:tr>
              <a:tr h="640080">
                <a:tc vMerge="1">
                  <a:tcPr/>
                </a:tc>
                <a:tc>
                  <a:txBody>
                    <a:bodyPr/>
                    <a:lstStyle/>
                    <a:p>
                      <a:pPr>
                        <a:buNone/>
                      </a:pPr>
                      <a:r>
                        <a:rPr lang="zh-CN" altLang="en-US" sz="1800"/>
                        <a:t>完成本项目《愿景与范围文档》</a:t>
                      </a:r>
                      <a:endParaRPr lang="zh-CN" altLang="en-US" sz="1800"/>
                    </a:p>
                    <a:p>
                      <a:pPr>
                        <a:buNone/>
                      </a:pPr>
                      <a:r>
                        <a:rPr lang="zh-CN" altLang="en-US" sz="1800"/>
                        <a:t>	</a:t>
                      </a:r>
                      <a:endParaRPr lang="zh-CN" altLang="en-US" sz="1800"/>
                    </a:p>
                  </a:txBody>
                  <a:tcPr/>
                </a:tc>
              </a:tr>
              <a:tr h="365760">
                <a:tc vMerge="1">
                  <a:tcPr/>
                </a:tc>
                <a:tc>
                  <a:txBody>
                    <a:bodyPr/>
                    <a:lstStyle/>
                    <a:p>
                      <a:pPr>
                        <a:buNone/>
                      </a:pPr>
                      <a:r>
                        <a:rPr lang="zh-CN" altLang="en-US" sz="1800"/>
                        <a:t>完成本项目《软件需求规格说明书》</a:t>
                      </a:r>
                      <a:endParaRPr lang="zh-CN" altLang="en-US" sz="1800"/>
                    </a:p>
                  </a:txBody>
                  <a:tcPr/>
                </a:tc>
              </a:tr>
              <a:tr h="365760">
                <a:tc vMerge="1">
                  <a:tcPr/>
                </a:tc>
                <a:tc>
                  <a:txBody>
                    <a:bodyPr/>
                    <a:lstStyle/>
                    <a:p>
                      <a:pPr>
                        <a:buNone/>
                      </a:pPr>
                      <a:r>
                        <a:rPr lang="zh-CN" altLang="en-US" sz="1800"/>
                        <a:t>完成本项目《测试用例》</a:t>
                      </a:r>
                      <a:endParaRPr lang="zh-CN" altLang="en-US" sz="1800"/>
                    </a:p>
                  </a:txBody>
                  <a:tcPr/>
                </a:tc>
              </a:tr>
              <a:tr h="365760">
                <a:tc vMerge="1">
                  <a:tcPr/>
                </a:tc>
                <a:tc>
                  <a:txBody>
                    <a:bodyPr/>
                    <a:lstStyle/>
                    <a:p>
                      <a:pPr>
                        <a:buNone/>
                      </a:pPr>
                      <a:r>
                        <a:rPr lang="zh-CN" sz="1800">
                          <a:solidFill>
                            <a:schemeClr val="tx1"/>
                          </a:solidFill>
                          <a:uFillTx/>
                          <a:ea typeface="宋体" panose="02010600030101010101" pitchFamily="2" charset="-122"/>
                          <a:sym typeface="+mn-ea"/>
                        </a:rPr>
                        <a:t>完成本项目《用户手册》</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需求变更阶段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完成本项目《需求变更影响分析报告》</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系统设计阶段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完成本项目《系统设计说明书》</a:t>
                      </a:r>
                      <a:endParaRPr lang="zh-CN" altLang="en-US" sz="1800">
                        <a:solidFill>
                          <a:schemeClr val="tx1"/>
                        </a:solidFill>
                        <a:uFillTx/>
                        <a:ea typeface="宋体" panose="02010600030101010101" pitchFamily="2" charset="-122"/>
                        <a:sym typeface="+mn-ea"/>
                      </a:endParaRPr>
                    </a:p>
                  </a:txBody>
                  <a:tcPr/>
                </a:tc>
              </a:tr>
              <a:tr h="365760">
                <a:tc>
                  <a:txBody>
                    <a:bodyPr/>
                    <a:lstStyle/>
                    <a:p>
                      <a:pPr algn="ctr">
                        <a:buNone/>
                      </a:pPr>
                      <a:r>
                        <a:rPr lang="zh-CN" sz="1800">
                          <a:solidFill>
                            <a:schemeClr val="tx1"/>
                          </a:solidFill>
                          <a:uFillTx/>
                          <a:ea typeface="宋体" panose="02010600030101010101" pitchFamily="2" charset="-122"/>
                          <a:sym typeface="+mn-ea"/>
                        </a:rPr>
                        <a:t>项目总结阶段</a:t>
                      </a:r>
                      <a:endParaRPr lang="zh-CN" altLang="en-US" sz="1800">
                        <a:solidFill>
                          <a:schemeClr val="tx1"/>
                        </a:solidFill>
                        <a:uFillTx/>
                        <a:ea typeface="宋体" panose="02010600030101010101" pitchFamily="2" charset="-122"/>
                        <a:sym typeface="+mn-ea"/>
                      </a:endParaRPr>
                    </a:p>
                  </a:txBody>
                  <a:tcPr/>
                </a:tc>
                <a:tc>
                  <a:txBody>
                    <a:bodyPr/>
                    <a:lstStyle/>
                    <a:p>
                      <a:pPr>
                        <a:buNone/>
                      </a:pPr>
                      <a:r>
                        <a:rPr lang="zh-CN" sz="1800">
                          <a:solidFill>
                            <a:schemeClr val="tx1"/>
                          </a:solidFill>
                          <a:uFillTx/>
                          <a:ea typeface="宋体" panose="02010600030101010101" pitchFamily="2" charset="-122"/>
                          <a:sym typeface="+mn-ea"/>
                        </a:rPr>
                        <a:t>提交《项目总结报告》</a:t>
                      </a:r>
                      <a:endParaRPr lang="zh-CN" altLang="en-US" sz="1800">
                        <a:solidFill>
                          <a:schemeClr val="tx1"/>
                        </a:solidFill>
                        <a:uFillTx/>
                        <a:ea typeface="宋体" panose="02010600030101010101" pitchFamily="2" charset="-122"/>
                        <a:sym typeface="+mn-ea"/>
                      </a:endParaRPr>
                    </a:p>
                  </a:txBody>
                  <a:tcPr/>
                </a:tc>
              </a:tr>
            </a:tbl>
          </a:graphicData>
        </a:graphic>
      </p:graphicFrame>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会议记录</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4727054" y="0"/>
            <a:ext cx="6636512" cy="6859588"/>
          </a:xfrm>
          <a:prstGeom prst="rect">
            <a:avLst/>
          </a:prstGeom>
        </p:spPr>
      </p:pic>
    </p:spTree>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4005014"/>
        </p:xfrm>
        <a:graphic>
          <a:graphicData uri="http://schemas.openxmlformats.org/drawingml/2006/table">
            <a:tbl>
              <a:tblPr firstRow="1" bandRow="1">
                <a:tableStyleId>{5C22544A-7EE6-4342-B048-85BDC9FD1C3A}</a:tableStyleId>
              </a:tblPr>
              <a:tblGrid>
                <a:gridCol w="2738864"/>
                <a:gridCol w="4245610"/>
              </a:tblGrid>
              <a:tr h="1463744">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sz="2400" b="0" dirty="0">
                          <a:solidFill>
                            <a:schemeClr val="tx1"/>
                          </a:solidFill>
                        </a:rPr>
                        <a:t>《</a:t>
                      </a:r>
                      <a:r>
                        <a:rPr lang="zh-CN" altLang="en-US" sz="2400" b="0" dirty="0">
                          <a:solidFill>
                            <a:schemeClr val="tx1"/>
                          </a:solidFill>
                        </a:rPr>
                        <a:t>风险评估：理论方法与应用</a:t>
                      </a:r>
                      <a:r>
                        <a:rPr lang="en-US" altLang="zh-CN" sz="2400" b="0" dirty="0">
                          <a:solidFill>
                            <a:schemeClr val="tx1"/>
                          </a:solidFill>
                        </a:rPr>
                        <a:t>》</a:t>
                      </a:r>
                      <a:endParaRPr lang="en-US" altLang="zh-CN" sz="2400" b="0" dirty="0">
                        <a:solidFill>
                          <a:schemeClr val="tx1"/>
                        </a:solidFill>
                      </a:endParaRP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:Marvin </a:t>
                      </a:r>
                      <a:r>
                        <a:rPr lang="en-US" altLang="zh-CN" sz="2400" b="0" dirty="0" err="1">
                          <a:solidFill>
                            <a:schemeClr val="tx1"/>
                          </a:solidFill>
                        </a:rPr>
                        <a:t>Rausand</a:t>
                      </a:r>
                      <a:r>
                        <a:rPr lang="en-US" altLang="zh-CN" sz="2400" b="0" dirty="0">
                          <a:solidFill>
                            <a:schemeClr val="tx1"/>
                          </a:solidFill>
                        </a:rPr>
                        <a:t>     </a:t>
                      </a:r>
                      <a:endParaRPr lang="en-US" altLang="zh-CN" sz="2400" b="0" dirty="0">
                        <a:solidFill>
                          <a:schemeClr val="tx1"/>
                        </a:solidFill>
                      </a:endParaRPr>
                    </a:p>
                    <a:p>
                      <a:pPr algn="l"/>
                      <a:r>
                        <a:rPr lang="zh-CN" altLang="en-US" sz="2400" b="0" dirty="0">
                          <a:solidFill>
                            <a:schemeClr val="tx1"/>
                          </a:solidFill>
                        </a:rPr>
                        <a:t>清华大学出版社</a:t>
                      </a:r>
                      <a:endParaRPr lang="en-US" altLang="zh-CN" sz="2400" b="0" dirty="0">
                        <a:solidFill>
                          <a:schemeClr val="tx1"/>
                        </a:solidFill>
                      </a:endParaRPr>
                    </a:p>
                    <a:p>
                      <a:pPr algn="l"/>
                      <a:r>
                        <a:rPr lang="en-US" altLang="zh-CN" sz="2400" b="0" dirty="0">
                          <a:solidFill>
                            <a:schemeClr val="tx1"/>
                          </a:solidFill>
                        </a:rPr>
                        <a:t>2013.06.01</a:t>
                      </a:r>
                      <a:endParaRPr lang="zh-CN" altLang="en-US" sz="2400" b="0" dirty="0">
                        <a:solidFill>
                          <a:schemeClr val="tx1"/>
                        </a:solidFill>
                      </a:endParaRPr>
                    </a:p>
                  </a:txBody>
                  <a:tcPr>
                    <a:solidFill>
                      <a:schemeClr val="accent1">
                        <a:lumMod val="40000"/>
                        <a:lumOff val="60000"/>
                      </a:schemeClr>
                    </a:solidFill>
                  </a:tcPr>
                </a:tc>
              </a:tr>
              <a:tr h="1270000">
                <a:tc>
                  <a:txBody>
                    <a:bodyPr/>
                    <a:lstStyle/>
                    <a:p>
                      <a:pPr algn="l">
                        <a:buNone/>
                      </a:pPr>
                      <a:r>
                        <a:rPr lang="en-US" altLang="zh-CN" dirty="0">
                          <a:solidFill>
                            <a:schemeClr val="tx1"/>
                          </a:solidFill>
                        </a:rPr>
                        <a:t>《</a:t>
                      </a:r>
                      <a:r>
                        <a:rPr lang="zh-CN" altLang="en-US" dirty="0">
                          <a:solidFill>
                            <a:schemeClr val="tx1"/>
                          </a:solidFill>
                        </a:rPr>
                        <a:t>软件需求（第</a:t>
                      </a:r>
                      <a:r>
                        <a:rPr lang="en-US" altLang="zh-CN" dirty="0">
                          <a:solidFill>
                            <a:schemeClr val="tx1"/>
                          </a:solidFill>
                        </a:rPr>
                        <a:t>3</a:t>
                      </a:r>
                      <a:r>
                        <a:rPr lang="zh-CN" altLang="en-US" dirty="0">
                          <a:solidFill>
                            <a:schemeClr val="tx1"/>
                          </a:solidFill>
                        </a:rPr>
                        <a:t>版）</a:t>
                      </a:r>
                      <a:r>
                        <a:rPr lang="en-US" altLang="zh-CN" dirty="0">
                          <a:solidFill>
                            <a:schemeClr val="tx1"/>
                          </a:solidFill>
                        </a:rPr>
                        <a:t>》</a:t>
                      </a:r>
                      <a:endParaRPr lang="en-US" altLang="zh-CN" dirty="0">
                        <a:solidFill>
                          <a:schemeClr val="tx1"/>
                        </a:solidFill>
                      </a:endParaRPr>
                    </a:p>
                    <a:p>
                      <a:pPr algn="l">
                        <a:buNone/>
                      </a:pPr>
                      <a:r>
                        <a:rPr lang="zh-CN" altLang="en-US" dirty="0">
                          <a:solidFill>
                            <a:schemeClr val="tx1"/>
                          </a:solidFill>
                        </a:rPr>
                        <a:t>（第</a:t>
                      </a:r>
                      <a:r>
                        <a:rPr lang="en-US" altLang="zh-CN" dirty="0">
                          <a:solidFill>
                            <a:schemeClr val="tx1"/>
                          </a:solidFill>
                        </a:rPr>
                        <a:t>6</a:t>
                      </a:r>
                      <a:r>
                        <a:rPr lang="zh-CN" altLang="en-US" dirty="0">
                          <a:solidFill>
                            <a:schemeClr val="tx1"/>
                          </a:solidFill>
                        </a:rPr>
                        <a:t>版）</a:t>
                      </a:r>
                      <a:endParaRPr lang="zh-CN" altLang="en-US" dirty="0">
                        <a:solidFill>
                          <a:schemeClr val="tx1"/>
                        </a:solidFill>
                      </a:endParaRPr>
                    </a:p>
                  </a:txBody>
                  <a:tcPr/>
                </a:tc>
                <a:tc>
                  <a:txBody>
                    <a:bodyPr/>
                    <a:lstStyle/>
                    <a:p>
                      <a:pPr algn="l">
                        <a:buNone/>
                      </a:pPr>
                      <a:r>
                        <a:rPr lang="zh-CN" altLang="en-US" dirty="0">
                          <a:solidFill>
                            <a:schemeClr val="tx1"/>
                          </a:solidFill>
                        </a:rPr>
                        <a:t>作者：</a:t>
                      </a:r>
                      <a:r>
                        <a:rPr lang="en-US" altLang="zh-CN" dirty="0">
                          <a:solidFill>
                            <a:schemeClr val="tx1"/>
                          </a:solidFill>
                        </a:rPr>
                        <a:t>Karl </a:t>
                      </a:r>
                      <a:r>
                        <a:rPr lang="en-US" altLang="zh-CN" dirty="0" err="1">
                          <a:solidFill>
                            <a:schemeClr val="tx1"/>
                          </a:solidFill>
                        </a:rPr>
                        <a:t>Wigers</a:t>
                      </a:r>
                      <a:r>
                        <a:rPr lang="en-US" altLang="zh-CN" baseline="0" dirty="0">
                          <a:solidFill>
                            <a:schemeClr val="tx1"/>
                          </a:solidFill>
                        </a:rPr>
                        <a:t>   Joy Beatty</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2013</a:t>
                      </a:r>
                      <a:r>
                        <a:rPr lang="zh-CN" altLang="en-US" baseline="0" dirty="0">
                          <a:solidFill>
                            <a:schemeClr val="tx1"/>
                          </a:solidFill>
                        </a:rPr>
                        <a:t>年</a:t>
                      </a:r>
                      <a:r>
                        <a:rPr lang="en-US" altLang="zh-CN" baseline="0" dirty="0">
                          <a:solidFill>
                            <a:schemeClr val="tx1"/>
                          </a:solidFill>
                        </a:rPr>
                        <a:t>8</a:t>
                      </a:r>
                      <a:r>
                        <a:rPr lang="zh-CN" altLang="en-US" baseline="0" dirty="0">
                          <a:solidFill>
                            <a:schemeClr val="tx1"/>
                          </a:solidFill>
                        </a:rPr>
                        <a:t>月第</a:t>
                      </a:r>
                      <a:r>
                        <a:rPr lang="en-US" altLang="zh-CN" baseline="0" dirty="0">
                          <a:solidFill>
                            <a:schemeClr val="tx1"/>
                          </a:solidFill>
                        </a:rPr>
                        <a:t>6</a:t>
                      </a:r>
                      <a:r>
                        <a:rPr lang="zh-CN" altLang="en-US" baseline="0" dirty="0">
                          <a:solidFill>
                            <a:schemeClr val="tx1"/>
                          </a:solidFill>
                        </a:rPr>
                        <a:t>版</a:t>
                      </a:r>
                      <a:endParaRPr lang="en-US" altLang="zh-CN" dirty="0">
                        <a:solidFill>
                          <a:schemeClr val="tx1"/>
                        </a:solidFill>
                      </a:endParaRPr>
                    </a:p>
                  </a:txBody>
                  <a:tcPr/>
                </a:tc>
              </a:tr>
              <a:tr h="1271270">
                <a:tc>
                  <a:txBody>
                    <a:bodyPr/>
                    <a:lstStyle/>
                    <a:p>
                      <a:pPr algn="l">
                        <a:buNone/>
                      </a:pPr>
                      <a:r>
                        <a:rPr lang="en-US" altLang="zh-CN" dirty="0">
                          <a:solidFill>
                            <a:schemeClr val="tx1"/>
                          </a:solidFill>
                        </a:rPr>
                        <a:t>《</a:t>
                      </a:r>
                      <a:r>
                        <a:rPr lang="zh-CN" altLang="en-US" dirty="0">
                          <a:solidFill>
                            <a:schemeClr val="tx1"/>
                          </a:solidFill>
                        </a:rPr>
                        <a:t>软件开发的过程与管理</a:t>
                      </a:r>
                      <a:r>
                        <a:rPr lang="en-US" altLang="zh-CN" dirty="0">
                          <a:solidFill>
                            <a:schemeClr val="tx1"/>
                          </a:solidFill>
                        </a:rPr>
                        <a:t>》</a:t>
                      </a:r>
                      <a:endParaRPr lang="zh-CN" altLang="en-US" dirty="0">
                        <a:solidFill>
                          <a:schemeClr val="tx1"/>
                        </a:solidFill>
                      </a:endParaRPr>
                    </a:p>
                  </a:txBody>
                  <a:tcPr>
                    <a:solidFill>
                      <a:schemeClr val="accent1">
                        <a:lumMod val="40000"/>
                        <a:lumOff val="60000"/>
                      </a:schemeClr>
                    </a:solidFill>
                  </a:tcPr>
                </a:tc>
                <a:tc>
                  <a:txBody>
                    <a:bodyPr/>
                    <a:lstStyle/>
                    <a:p>
                      <a:pPr algn="l">
                        <a:buNone/>
                      </a:pPr>
                      <a:r>
                        <a:rPr lang="zh-CN" altLang="en-US" dirty="0">
                          <a:solidFill>
                            <a:schemeClr val="tx1"/>
                          </a:solidFill>
                        </a:rPr>
                        <a:t>作者：张湘辉</a:t>
                      </a:r>
                      <a:endParaRPr lang="en-US" altLang="zh-CN" dirty="0">
                        <a:solidFill>
                          <a:schemeClr val="tx1"/>
                        </a:solidFill>
                      </a:endParaRPr>
                    </a:p>
                    <a:p>
                      <a:pPr algn="l">
                        <a:buNone/>
                      </a:pPr>
                      <a:r>
                        <a:rPr lang="zh-CN" altLang="en-US" dirty="0">
                          <a:solidFill>
                            <a:schemeClr val="tx1"/>
                          </a:solidFill>
                        </a:rPr>
                        <a:t>清华大学出版社</a:t>
                      </a:r>
                      <a:endParaRPr lang="en-US" altLang="zh-CN" dirty="0">
                        <a:solidFill>
                          <a:schemeClr val="tx1"/>
                        </a:solidFill>
                      </a:endParaRPr>
                    </a:p>
                    <a:p>
                      <a:pPr algn="l">
                        <a:buNone/>
                      </a:pPr>
                      <a:r>
                        <a:rPr lang="en-US" altLang="zh-CN" dirty="0">
                          <a:solidFill>
                            <a:schemeClr val="tx1"/>
                          </a:solidFill>
                        </a:rPr>
                        <a:t>2005</a:t>
                      </a:r>
                      <a:r>
                        <a:rPr lang="zh-CN" altLang="en-US" dirty="0">
                          <a:solidFill>
                            <a:schemeClr val="tx1"/>
                          </a:solidFill>
                        </a:rPr>
                        <a:t>年</a:t>
                      </a:r>
                      <a:endParaRPr lang="zh-CN" altLang="en-US"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70869" y="189434"/>
          <a:ext cx="8856984" cy="6497196"/>
        </p:xfrm>
        <a:graphic>
          <a:graphicData uri="http://schemas.openxmlformats.org/drawingml/2006/table">
            <a:tbl>
              <a:tblPr firstRow="1" bandRow="1">
                <a:tableStyleId>{5C22544A-7EE6-4342-B048-85BDC9FD1C3A}</a:tableStyleId>
              </a:tblPr>
              <a:tblGrid>
                <a:gridCol w="2952328"/>
                <a:gridCol w="2952328"/>
                <a:gridCol w="2952328"/>
              </a:tblGrid>
              <a:tr h="638555">
                <a:tc>
                  <a:txBody>
                    <a:bodyPr/>
                    <a:lstStyle/>
                    <a:p>
                      <a:r>
                        <a:rPr lang="zh-CN" altLang="en-US" sz="2400" dirty="0"/>
                        <a:t>组员</a:t>
                      </a:r>
                      <a:endParaRPr lang="zh-CN" altLang="en-US" sz="2400" dirty="0"/>
                    </a:p>
                  </a:txBody>
                  <a:tcPr/>
                </a:tc>
                <a:tc>
                  <a:txBody>
                    <a:bodyPr/>
                    <a:lstStyle/>
                    <a:p>
                      <a:r>
                        <a:rPr lang="zh-CN" altLang="en-US" sz="2400" dirty="0"/>
                        <a:t>工作内容</a:t>
                      </a:r>
                      <a:endParaRPr lang="zh-CN" altLang="en-US" sz="2400" dirty="0"/>
                    </a:p>
                  </a:txBody>
                  <a:tcPr/>
                </a:tc>
                <a:tc>
                  <a:txBody>
                    <a:bodyPr/>
                    <a:lstStyle/>
                    <a:p>
                      <a:r>
                        <a:rPr lang="zh-CN" altLang="en-US" sz="2400" dirty="0"/>
                        <a:t>总评</a:t>
                      </a:r>
                      <a:endParaRPr lang="zh-CN" altLang="en-US" sz="2400" dirty="0"/>
                    </a:p>
                  </a:txBody>
                  <a:tcPr/>
                </a:tc>
              </a:tr>
              <a:tr h="1420761">
                <a:tc>
                  <a:txBody>
                    <a:bodyPr/>
                    <a:lstStyle/>
                    <a:p>
                      <a:pPr algn="ctr"/>
                      <a:r>
                        <a:rPr lang="zh-CN" altLang="en-US" sz="2400" dirty="0"/>
                        <a:t>黄为波</a:t>
                      </a:r>
                      <a:endParaRPr lang="zh-CN" altLang="en-US" sz="2400" dirty="0"/>
                    </a:p>
                  </a:txBody>
                  <a:tcPr/>
                </a:tc>
                <a:tc>
                  <a:txBody>
                    <a:bodyPr/>
                    <a:lstStyle/>
                    <a:p>
                      <a:r>
                        <a:rPr lang="zh-CN" altLang="en-US" sz="2400" dirty="0"/>
                        <a:t>甘特图</a:t>
                      </a:r>
                      <a:r>
                        <a:rPr lang="en-US" altLang="zh-CN" sz="2400" dirty="0"/>
                        <a:t>,wbs,</a:t>
                      </a:r>
                      <a:r>
                        <a:rPr lang="zh-CN" altLang="en-US" sz="2400" dirty="0"/>
                        <a:t> 需求工程项目计划书起草，完善可行性分析报告</a:t>
                      </a:r>
                      <a:endParaRPr lang="zh-CN" altLang="en-US" sz="2400" dirty="0"/>
                    </a:p>
                  </a:txBody>
                  <a:tcPr/>
                </a:tc>
                <a:tc>
                  <a:txBody>
                    <a:bodyPr/>
                    <a:lstStyle/>
                    <a:p>
                      <a:pPr algn="ctr"/>
                      <a:r>
                        <a:rPr lang="en-US" altLang="zh-CN" sz="2400" dirty="0"/>
                        <a:t>97</a:t>
                      </a:r>
                      <a:endParaRPr lang="zh-CN" altLang="en-US" sz="2400" dirty="0"/>
                    </a:p>
                  </a:txBody>
                  <a:tcPr/>
                </a:tc>
              </a:tr>
              <a:tr h="1135207">
                <a:tc>
                  <a:txBody>
                    <a:bodyPr/>
                    <a:lstStyle/>
                    <a:p>
                      <a:pPr algn="ctr"/>
                      <a:r>
                        <a:rPr lang="zh-CN" altLang="en-US" sz="2400" dirty="0"/>
                        <a:t>江亮儒</a:t>
                      </a:r>
                      <a:endParaRPr lang="zh-CN" altLang="en-US" sz="2400" dirty="0"/>
                    </a:p>
                  </a:txBody>
                  <a:tcPr/>
                </a:tc>
                <a:tc>
                  <a:txBody>
                    <a:bodyPr/>
                    <a:lstStyle/>
                    <a:p>
                      <a:r>
                        <a:rPr lang="zh-CN" altLang="en-US" sz="2400" dirty="0"/>
                        <a:t>可行性分析报告，</a:t>
                      </a:r>
                      <a:r>
                        <a:rPr lang="en-US" altLang="zh-CN" sz="2400" dirty="0"/>
                        <a:t>GIT</a:t>
                      </a:r>
                      <a:r>
                        <a:rPr lang="zh-CN" altLang="en-US" sz="2400" dirty="0"/>
                        <a:t>管理，支持条件，</a:t>
                      </a:r>
                      <a:endParaRPr lang="zh-CN" altLang="en-US" sz="2400" dirty="0"/>
                    </a:p>
                  </a:txBody>
                  <a:tcPr/>
                </a:tc>
                <a:tc>
                  <a:txBody>
                    <a:bodyPr/>
                    <a:lstStyle/>
                    <a:p>
                      <a:pPr algn="ctr"/>
                      <a:r>
                        <a:rPr lang="en-US" altLang="zh-CN" sz="2400" dirty="0"/>
                        <a:t>96</a:t>
                      </a:r>
                      <a:endParaRPr lang="zh-CN" altLang="en-US" sz="2400" dirty="0"/>
                    </a:p>
                  </a:txBody>
                  <a:tcPr/>
                </a:tc>
              </a:tr>
              <a:tr h="978746">
                <a:tc>
                  <a:txBody>
                    <a:bodyPr/>
                    <a:lstStyle/>
                    <a:p>
                      <a:pPr algn="ctr"/>
                      <a:r>
                        <a:rPr lang="zh-CN" altLang="en-US" sz="2400" dirty="0"/>
                        <a:t>陈子卿</a:t>
                      </a:r>
                      <a:endParaRPr lang="zh-CN" altLang="en-US" sz="2400" dirty="0"/>
                    </a:p>
                  </a:txBody>
                  <a:tcPr/>
                </a:tc>
                <a:tc>
                  <a:txBody>
                    <a:bodyPr/>
                    <a:lstStyle/>
                    <a:p>
                      <a:r>
                        <a:rPr lang="zh-CN" altLang="en-US" sz="2400"/>
                        <a:t>项目预算，成本管理，风险计划</a:t>
                      </a:r>
                      <a:endParaRPr lang="zh-CN" altLang="en-US" sz="2400"/>
                    </a:p>
                  </a:txBody>
                  <a:tcPr/>
                </a:tc>
                <a:tc>
                  <a:txBody>
                    <a:bodyPr/>
                    <a:lstStyle/>
                    <a:p>
                      <a:pPr algn="ctr"/>
                      <a:r>
                        <a:rPr lang="en-US" altLang="zh-CN" sz="2400" dirty="0"/>
                        <a:t>95</a:t>
                      </a:r>
                      <a:endParaRPr lang="zh-CN" altLang="en-US" sz="2400" dirty="0"/>
                    </a:p>
                  </a:txBody>
                  <a:tcPr/>
                </a:tc>
              </a:tr>
              <a:tr h="1135207">
                <a:tc>
                  <a:txBody>
                    <a:bodyPr/>
                    <a:lstStyle/>
                    <a:p>
                      <a:pPr algn="ctr"/>
                      <a:r>
                        <a:rPr lang="zh-CN" altLang="en-US" sz="2400" dirty="0"/>
                        <a:t>蔡峰</a:t>
                      </a:r>
                      <a:endParaRPr lang="zh-CN" altLang="en-US" sz="2400" dirty="0"/>
                    </a:p>
                  </a:txBody>
                  <a:tcPr/>
                </a:tc>
                <a:tc>
                  <a:txBody>
                    <a:bodyPr/>
                    <a:lstStyle/>
                    <a:p>
                      <a:r>
                        <a:rPr lang="en-US" altLang="zh-CN" sz="2400" dirty="0"/>
                        <a:t>OBS</a:t>
                      </a:r>
                      <a:r>
                        <a:rPr lang="zh-CN" altLang="en-US" sz="2400" dirty="0"/>
                        <a:t>，人力资源管理，沟通管理</a:t>
                      </a:r>
                      <a:endParaRPr lang="zh-CN" altLang="en-US" sz="2400" dirty="0"/>
                    </a:p>
                  </a:txBody>
                  <a:tcPr/>
                </a:tc>
                <a:tc>
                  <a:txBody>
                    <a:bodyPr/>
                    <a:lstStyle/>
                    <a:p>
                      <a:pPr algn="ctr"/>
                      <a:r>
                        <a:rPr lang="en-US" altLang="zh-CN" sz="2400" dirty="0"/>
                        <a:t>94</a:t>
                      </a:r>
                      <a:endParaRPr lang="zh-CN" altLang="en-US" sz="2400" dirty="0"/>
                    </a:p>
                  </a:txBody>
                  <a:tcPr/>
                </a:tc>
              </a:tr>
              <a:tr h="1135207">
                <a:tc>
                  <a:txBody>
                    <a:bodyPr/>
                    <a:lstStyle/>
                    <a:p>
                      <a:pPr algn="ctr"/>
                      <a:r>
                        <a:rPr lang="zh-CN" altLang="en-US" sz="2400" dirty="0"/>
                        <a:t>苏雨豪</a:t>
                      </a:r>
                      <a:endParaRPr lang="zh-CN" altLang="en-US" sz="2400" dirty="0"/>
                    </a:p>
                  </a:txBody>
                  <a:tcPr/>
                </a:tc>
                <a:tc>
                  <a:txBody>
                    <a:bodyPr/>
                    <a:lstStyle/>
                    <a:p>
                      <a:r>
                        <a:rPr lang="zh-CN" altLang="en-US" sz="2400" dirty="0"/>
                        <a:t>答辩</a:t>
                      </a:r>
                      <a:r>
                        <a:rPr lang="en-US" altLang="zh-CN" sz="2400" dirty="0"/>
                        <a:t>PPT</a:t>
                      </a:r>
                      <a:r>
                        <a:rPr lang="zh-CN" altLang="en-US" sz="2400" dirty="0"/>
                        <a:t>的制作，</a:t>
                      </a:r>
                      <a:r>
                        <a:rPr lang="en-US" altLang="zh-CN" sz="2400" dirty="0"/>
                        <a:t>wbs-</a:t>
                      </a:r>
                      <a:r>
                        <a:rPr lang="en-US" altLang="zh-CN" sz="2400" dirty="0" err="1"/>
                        <a:t>io</a:t>
                      </a:r>
                      <a:r>
                        <a:rPr lang="zh-CN" altLang="en-US" sz="2400" dirty="0"/>
                        <a:t>的制作，项目章程</a:t>
                      </a:r>
                      <a:endParaRPr lang="zh-CN" altLang="en-US" sz="2400" dirty="0"/>
                    </a:p>
                  </a:txBody>
                  <a:tcPr/>
                </a:tc>
                <a:tc>
                  <a:txBody>
                    <a:bodyPr/>
                    <a:lstStyle/>
                    <a:p>
                      <a:pPr algn="ctr"/>
                      <a:r>
                        <a:rPr lang="en-US" altLang="zh-CN" sz="2400" dirty="0"/>
                        <a:t>93</a:t>
                      </a:r>
                      <a:endParaRPr lang="zh-CN" altLang="en-US" sz="2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41701" y="281265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实际分工</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2929255" y="149225"/>
          <a:ext cx="9010015" cy="6624320"/>
        </p:xfrm>
        <a:graphic>
          <a:graphicData uri="http://schemas.openxmlformats.org/drawingml/2006/table">
            <a:tbl>
              <a:tblPr firstRow="1" bandRow="1">
                <a:tableStyleId>{5C22544A-7EE6-4342-B048-85BDC9FD1C3A}</a:tableStyleId>
              </a:tblPr>
              <a:tblGrid>
                <a:gridCol w="1626870"/>
                <a:gridCol w="2216785"/>
                <a:gridCol w="1205230"/>
                <a:gridCol w="2357120"/>
                <a:gridCol w="1604010"/>
              </a:tblGrid>
              <a:tr h="421640">
                <a:tc>
                  <a:txBody>
                    <a:bodyPr/>
                    <a:lstStyle/>
                    <a:p>
                      <a:pPr indent="0" algn="ctr">
                        <a:buNone/>
                      </a:pPr>
                      <a:r>
                        <a:rPr lang="zh-CN" sz="1200" b="1">
                          <a:solidFill>
                            <a:srgbClr val="000000"/>
                          </a:solidFill>
                          <a:ea typeface="微软雅黑" panose="020B0503020204020204" pitchFamily="34" charset="-122"/>
                        </a:rPr>
                        <a:t>黄为波</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陈子卿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江亮儒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蔡峰</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苏雨豪</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采用需求工程项目计划模板</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成本管理计划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可行性分析报告起草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人力资源管理计划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需求工程项目计划甘特图与wbs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质量保证计划编写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修改人力资源管理部分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需求工程项目计划PPT起草</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97865">
                <a:tc>
                  <a:txBody>
                    <a:bodyPr/>
                    <a:lstStyle/>
                    <a:p>
                      <a:pPr indent="0" algn="ctr">
                        <a:buNone/>
                      </a:pPr>
                      <a:r>
                        <a:rPr lang="zh-CN" sz="1200" b="1">
                          <a:solidFill>
                            <a:srgbClr val="000000"/>
                          </a:solidFill>
                          <a:ea typeface="微软雅黑" panose="020B0503020204020204" pitchFamily="34" charset="-122"/>
                        </a:rPr>
                        <a:t>整合并检查需求工程项目计划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需求工程项目计划修改(更新培训日期，删除了不必要的内容)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项目章程的编写</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3550">
                <a:tc>
                  <a:txBody>
                    <a:bodyPr/>
                    <a:lstStyle/>
                    <a:p>
                      <a:pPr indent="0" algn="ctr">
                        <a:buNone/>
                      </a:pPr>
                      <a:r>
                        <a:rPr lang="zh-CN" sz="1200" b="1">
                          <a:solidFill>
                            <a:srgbClr val="000000"/>
                          </a:solidFill>
                          <a:ea typeface="微软雅黑" panose="020B0503020204020204" pitchFamily="34" charset="-122"/>
                        </a:rPr>
                        <a:t>需求计划的项目概述错误信息修改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修改需求工程项目计划目录</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修改可行性分析报告增加SWOT分析</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根据预评审对“人员配置管理计划”以及“干系人手册”进行修改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5455">
                <a:tc>
                  <a:txBody>
                    <a:bodyPr/>
                    <a:lstStyle/>
                    <a:p>
                      <a:pPr indent="0" algn="ctr">
                        <a:buNone/>
                      </a:pPr>
                      <a:r>
                        <a:rPr lang="zh-CN" sz="1200" b="1">
                          <a:solidFill>
                            <a:srgbClr val="000000"/>
                          </a:solidFill>
                          <a:ea typeface="微软雅黑" panose="020B0503020204020204" pitchFamily="34" charset="-122"/>
                        </a:rPr>
                        <a:t>增加并细化了技术可行性分析的有关内容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风险管理计划修改，新增采购计划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修改项目章程的批准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修改wbs项目收尾部分</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修改需求工程项目计划答辩PPT</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673100">
                <a:tc>
                  <a:txBody>
                    <a:bodyPr/>
                    <a:lstStyle/>
                    <a:p>
                      <a:pPr indent="0" algn="ctr">
                        <a:buNone/>
                      </a:pPr>
                      <a:r>
                        <a:rPr lang="zh-CN" sz="1200" b="1">
                          <a:solidFill>
                            <a:srgbClr val="000000"/>
                          </a:solidFill>
                          <a:ea typeface="微软雅黑" panose="020B0503020204020204" pitchFamily="34" charset="-122"/>
                        </a:rPr>
                        <a:t>在需求工程项目计划增加范围、时间、质量管理计划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修改干系人手册与沟通管理计划</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小组组内模拟评审，修改了相关文档错误内容</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修改风险管理计划以及预算</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820">
                <a:tc>
                  <a:txBody>
                    <a:bodyPr/>
                    <a:lstStyle/>
                    <a:p>
                      <a:pPr indent="0" algn="ctr">
                        <a:buNone/>
                      </a:pPr>
                      <a:r>
                        <a:rPr lang="zh-CN" sz="1200" b="1">
                          <a:solidFill>
                            <a:srgbClr val="000000"/>
                          </a:solidFill>
                          <a:ea typeface="微软雅黑" panose="020B0503020204020204" pitchFamily="34" charset="-122"/>
                        </a:rPr>
                        <a:t>根据评审修改wbs</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zh-CN" sz="1200" b="1">
                          <a:solidFill>
                            <a:srgbClr val="000000"/>
                          </a:solidFill>
                          <a:ea typeface="微软雅黑" panose="020B0503020204020204" pitchFamily="34" charset="-122"/>
                        </a:rPr>
                        <a:t>小组个人对系统进行了解与构想</a:t>
                      </a:r>
                      <a:endParaRPr lang="zh-CN" altLang="en-US"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r h="464185">
                <a:tc>
                  <a:txBody>
                    <a:bodyPr/>
                    <a:lstStyle/>
                    <a:p>
                      <a:pPr indent="0" algn="ctr">
                        <a:buNone/>
                      </a:pPr>
                      <a:r>
                        <a:rPr lang="en-US" altLang="zh-CN" sz="1200" b="1">
                          <a:solidFill>
                            <a:srgbClr val="000000"/>
                          </a:solidFill>
                          <a:latin typeface="微软雅黑" panose="020B0503020204020204" pitchFamily="34" charset="-122"/>
                          <a:ea typeface="微软雅黑" panose="020B0503020204020204" pitchFamily="34" charset="-122"/>
                        </a:rPr>
                        <a:t>97</a:t>
                      </a:r>
                      <a:endParaRPr lang="en-US" altLang="zh-CN" sz="1200" b="1">
                        <a:solidFill>
                          <a:srgbClr val="000000"/>
                        </a:solidFill>
                        <a:latin typeface="微软雅黑" panose="020B0503020204020204" pitchFamily="34" charset="-122"/>
                        <a:ea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95</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96</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94</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c>
                  <a:txBody>
                    <a:bodyPr/>
                    <a:lstStyle/>
                    <a:p>
                      <a:pPr indent="0" algn="ctr">
                        <a:buNone/>
                      </a:pPr>
                      <a:r>
                        <a:rPr lang="en-US" altLang="en-US" sz="1200" b="1">
                          <a:solidFill>
                            <a:srgbClr val="000000"/>
                          </a:solidFill>
                          <a:latin typeface="微软雅黑" panose="020B0503020204020204" pitchFamily="34" charset="-122"/>
                        </a:rPr>
                        <a:t>93</a:t>
                      </a:r>
                      <a:endParaRPr lang="en-US" altLang="en-US" sz="1200" b="1">
                        <a:solidFill>
                          <a:srgbClr val="000000"/>
                        </a:solidFill>
                        <a:latin typeface="微软雅黑" panose="020B0503020204020204" pitchFamily="34"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4">
                        <a:lumMod val="60000"/>
                        <a:lumOff val="4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2053590" y="2077085"/>
          <a:ext cx="8090535" cy="1831975"/>
        </p:xfrm>
        <a:graphic>
          <a:graphicData uri="http://schemas.openxmlformats.org/drawingml/2006/table">
            <a:tbl>
              <a:tblPr firstRow="1" bandRow="1">
                <a:tableStyleId>{5FD0F851-EC5A-4D38-B0AD-8093EC10F338}</a:tableStyleId>
              </a:tblPr>
              <a:tblGrid>
                <a:gridCol w="1250315"/>
                <a:gridCol w="2049145"/>
                <a:gridCol w="3168015"/>
                <a:gridCol w="1623060"/>
              </a:tblGrid>
              <a:tr h="504825">
                <a:tc>
                  <a:txBody>
                    <a:bodyPr/>
                    <a:lstStyle/>
                    <a:p>
                      <a:pPr lvl="0" indent="267970" algn="l">
                        <a:spcAft>
                          <a:spcPts val="0"/>
                        </a:spcAft>
                      </a:pPr>
                      <a:r>
                        <a:rPr lang="zh-CN" sz="1800" b="1" kern="100" dirty="0">
                          <a:effectLst/>
                          <a:latin typeface="+mn-ea"/>
                          <a:ea typeface="+mn-ea"/>
                          <a:cs typeface="Times New Roman" panose="02020603050405020304" pitchFamily="18" charset="0"/>
                        </a:rPr>
                        <a:t>姓名</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联系电话</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dirty="0">
                          <a:effectLst/>
                          <a:latin typeface="+mn-ea"/>
                          <a:ea typeface="+mn-ea"/>
                          <a:cs typeface="Times New Roman" panose="02020603050405020304" pitchFamily="18" charset="0"/>
                        </a:rPr>
                        <a:t>邮箱</a:t>
                      </a:r>
                      <a:endParaRPr lang="zh-CN" sz="1800" kern="100" dirty="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lvl="0" indent="267970" algn="l">
                        <a:spcAft>
                          <a:spcPts val="0"/>
                        </a:spcAft>
                      </a:pPr>
                      <a:r>
                        <a:rPr lang="zh-CN" sz="1800" b="1" kern="100">
                          <a:effectLst/>
                          <a:latin typeface="+mn-ea"/>
                          <a:ea typeface="+mn-ea"/>
                          <a:cs typeface="Times New Roman" panose="02020603050405020304" pitchFamily="18" charset="0"/>
                        </a:rPr>
                        <a:t>地址</a:t>
                      </a:r>
                      <a:endParaRPr lang="zh-CN" sz="1800" kern="100">
                        <a:effectLst/>
                        <a:latin typeface="+mn-ea"/>
                        <a:ea typeface="+mn-ea"/>
                        <a:cs typeface="Times New Roman" panose="02020603050405020304" pitchFamily="18" charset="0"/>
                      </a:endParaRPr>
                    </a:p>
                  </a:txBody>
                  <a:tcPr marL="68580" marR="68580" marT="0" marB="0" anchor="ctr">
                    <a:solidFill>
                      <a:schemeClr val="accent1">
                        <a:lumMod val="40000"/>
                        <a:lumOff val="60000"/>
                      </a:schemeClr>
                    </a:solidFill>
                  </a:tcPr>
                </a:tc>
              </a:tr>
              <a:tr h="663575">
                <a:tc>
                  <a:txBody>
                    <a:bodyPr/>
                    <a:lstStyle/>
                    <a:p>
                      <a:pPr lvl="0" indent="266700" algn="l">
                        <a:spcAft>
                          <a:spcPts val="0"/>
                        </a:spcAft>
                      </a:pPr>
                      <a:r>
                        <a:rPr lang="zh-CN" sz="1800" kern="100">
                          <a:effectLst/>
                          <a:latin typeface="+mn-ea"/>
                          <a:ea typeface="+mn-ea"/>
                          <a:cs typeface="Times New Roman" panose="02020603050405020304" pitchFamily="18" charset="0"/>
                        </a:rPr>
                        <a:t>杨枨</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13357102333</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yangc@zucc.edu.cn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sz="1800" kern="100" dirty="0">
                          <a:effectLst/>
                          <a:latin typeface="+mn-ea"/>
                          <a:ea typeface="+mn-ea"/>
                          <a:cs typeface="Times New Roman" panose="02020603050405020304" pitchFamily="18" charset="0"/>
                        </a:rPr>
                        <a:t>理四504</a:t>
                      </a:r>
                      <a:endParaRPr lang="en-US" sz="1800" kern="100" dirty="0">
                        <a:effectLst/>
                        <a:latin typeface="+mn-ea"/>
                        <a:ea typeface="+mn-ea"/>
                        <a:cs typeface="Times New Roman" panose="02020603050405020304" pitchFamily="18" charset="0"/>
                      </a:endParaRPr>
                    </a:p>
                  </a:txBody>
                  <a:tcPr marL="68580" marR="68580" marT="0" marB="0" anchor="ctr"/>
                </a:tc>
              </a:tr>
              <a:tr h="663575">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侯宏仑</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en-US" sz="1800" kern="100" dirty="0">
                          <a:effectLst/>
                          <a:latin typeface="+mn-ea"/>
                          <a:ea typeface="+mn-ea"/>
                          <a:cs typeface="Times New Roman" panose="02020603050405020304" pitchFamily="18" charset="0"/>
                        </a:rPr>
                        <a:t>13071858629</a:t>
                      </a:r>
                      <a:endParaRPr lang="en-US" sz="1800" kern="100" dirty="0">
                        <a:effectLst/>
                        <a:latin typeface="+mn-ea"/>
                        <a:ea typeface="+mn-ea"/>
                        <a:cs typeface="Times New Roman" panose="02020603050405020304" pitchFamily="18" charset="0"/>
                      </a:endParaRPr>
                    </a:p>
                  </a:txBody>
                  <a:tcPr marL="68580" marR="68580" marT="0" marB="0" anchor="ctr"/>
                </a:tc>
                <a:tc>
                  <a:txBody>
                    <a:bodyPr/>
                    <a:lstStyle/>
                    <a:p>
                      <a:pPr lvl="0" indent="127000" algn="l">
                        <a:spcAft>
                          <a:spcPts val="0"/>
                        </a:spcAft>
                      </a:pPr>
                      <a:r>
                        <a:rPr lang="en-US" sz="1800" u="none" strike="noStrike" kern="100" dirty="0">
                          <a:solidFill>
                            <a:srgbClr val="0563C1"/>
                          </a:solidFill>
                          <a:effectLst/>
                          <a:latin typeface="+mn-ea"/>
                          <a:ea typeface="+mn-ea"/>
                          <a:cs typeface="Times New Roman" panose="02020603050405020304" pitchFamily="18" charset="0"/>
                        </a:rPr>
                        <a:t>houhl@zucc.edu.cn</a:t>
                      </a:r>
                      <a:endParaRPr lang="en-US" sz="1800" u="none" strike="noStrike" kern="100" dirty="0">
                        <a:solidFill>
                          <a:srgbClr val="0563C1"/>
                        </a:solidFill>
                        <a:effectLst/>
                        <a:latin typeface="+mn-ea"/>
                        <a:ea typeface="+mn-ea"/>
                        <a:cs typeface="Times New Roman" panose="02020603050405020304" pitchFamily="18" charset="0"/>
                      </a:endParaRPr>
                    </a:p>
                  </a:txBody>
                  <a:tcPr marL="68580" marR="68580" marT="0" marB="0" anchor="ctr"/>
                </a:tc>
                <a:tc>
                  <a:txBody>
                    <a:bodyPr/>
                    <a:lstStyle/>
                    <a:p>
                      <a:pPr lvl="0" indent="266700" algn="l">
                        <a:spcAft>
                          <a:spcPts val="0"/>
                        </a:spcAft>
                      </a:pPr>
                      <a:r>
                        <a:rPr lang="zh-CN" altLang="en-US" sz="1800" kern="100" dirty="0">
                          <a:effectLst/>
                          <a:latin typeface="+mn-ea"/>
                          <a:ea typeface="+mn-ea"/>
                          <a:cs typeface="Times New Roman" panose="02020603050405020304" pitchFamily="18" charset="0"/>
                        </a:rPr>
                        <a:t>理四</a:t>
                      </a:r>
                      <a:r>
                        <a:rPr lang="en-US" altLang="zh-CN" sz="1800" kern="100" dirty="0">
                          <a:effectLst/>
                          <a:latin typeface="+mn-ea"/>
                          <a:ea typeface="+mn-ea"/>
                          <a:cs typeface="Times New Roman" panose="02020603050405020304" pitchFamily="18" charset="0"/>
                        </a:rPr>
                        <a:t>501</a:t>
                      </a:r>
                      <a:endParaRPr lang="en-US" sz="1800" kern="100" dirty="0">
                        <a:effectLst/>
                        <a:latin typeface="+mn-ea"/>
                        <a:ea typeface="+mn-ea"/>
                        <a:cs typeface="Times New Roman" panose="02020603050405020304" pitchFamily="18" charset="0"/>
                      </a:endParaRPr>
                    </a:p>
                  </a:txBody>
                  <a:tcPr marL="68580" marR="68580" marT="0" marB="0" anchor="ctr"/>
                </a:tc>
              </a:tr>
            </a:tbl>
          </a:graphicData>
        </a:graphic>
      </p:graphicFrame>
      <p:sp>
        <p:nvSpPr>
          <p:cNvPr id="5" name="文本框 4"/>
          <p:cNvSpPr txBox="1"/>
          <p:nvPr/>
        </p:nvSpPr>
        <p:spPr>
          <a:xfrm>
            <a:off x="2053590" y="1530350"/>
            <a:ext cx="3609340" cy="414020"/>
          </a:xfrm>
          <a:prstGeom prst="rect">
            <a:avLst/>
          </a:prstGeom>
          <a:noFill/>
        </p:spPr>
        <p:txBody>
          <a:bodyPr wrap="square" rtlCol="0">
            <a:spAutoFit/>
          </a:bodyPr>
          <a:lstStyle/>
          <a:p>
            <a:r>
              <a:rPr lang="zh-CN" altLang="en-US"/>
              <a:t>项目提出者：</a:t>
            </a:r>
            <a:endParaRPr lang="zh-CN" altLang="en-US"/>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7258413" y="-1178718"/>
          <a:ext cx="4932000" cy="5184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2638822" y="3141762"/>
          <a:ext cx="4932000" cy="518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title="总评：97"/>
          <p:cNvGraphicFramePr>
            <a:graphicFrameLocks noChangeAspect="1"/>
          </p:cNvGraphicFramePr>
          <p:nvPr/>
        </p:nvGraphicFramePr>
        <p:xfrm>
          <a:off x="2638822" y="-1106710"/>
          <a:ext cx="4931697"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p:nvPr/>
        </p:nvGraphicFramePr>
        <p:xfrm>
          <a:off x="5015086" y="944557"/>
          <a:ext cx="4932000" cy="518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p:cNvGraphicFramePr/>
          <p:nvPr/>
        </p:nvGraphicFramePr>
        <p:xfrm>
          <a:off x="7258413" y="3229534"/>
          <a:ext cx="4932000" cy="5184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4842197" y="479777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4810" y="1313180"/>
            <a:ext cx="2856230" cy="521970"/>
          </a:xfrm>
          <a:prstGeom prst="rect">
            <a:avLst/>
          </a:prstGeom>
          <a:noFill/>
        </p:spPr>
        <p:txBody>
          <a:bodyPr wrap="square" rtlCol="0">
            <a:spAutoFit/>
          </a:bodyPr>
          <a:lstStyle/>
          <a:p>
            <a:r>
              <a:rPr lang="zh-CN" altLang="en-US" sz="2800" b="1">
                <a:solidFill>
                  <a:schemeClr val="tx1"/>
                </a:solidFill>
                <a:effectLst>
                  <a:outerShdw blurRad="38100" dist="19050" dir="2700000" algn="tl" rotWithShape="0">
                    <a:schemeClr val="dk1">
                      <a:alpha val="40000"/>
                    </a:schemeClr>
                  </a:outerShdw>
                </a:effectLst>
              </a:rPr>
              <a:t>开发团队：</a:t>
            </a:r>
            <a:endParaRPr lang="zh-CN" altLang="en-US" sz="2800" b="1">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nvGraphicFramePr>
        <p:xfrm>
          <a:off x="1654810" y="2061642"/>
          <a:ext cx="8126944" cy="4069080"/>
        </p:xfrm>
        <a:graphic>
          <a:graphicData uri="http://schemas.openxmlformats.org/drawingml/2006/table">
            <a:tbl>
              <a:tblPr firstRow="1" bandRow="1">
                <a:tableStyleId>{5C22544A-7EE6-4342-B048-85BDC9FD1C3A}</a:tableStyleId>
              </a:tblPr>
              <a:tblGrid>
                <a:gridCol w="2031736"/>
                <a:gridCol w="2031736"/>
                <a:gridCol w="2031736"/>
                <a:gridCol w="2031736"/>
              </a:tblGrid>
              <a:tr h="370840">
                <a:tc>
                  <a:txBody>
                    <a:bodyPr/>
                    <a:lstStyle/>
                    <a:p>
                      <a:r>
                        <a:rPr lang="zh-CN" altLang="en-US" dirty="0"/>
                        <a:t>姓名</a:t>
                      </a:r>
                      <a:endParaRPr lang="zh-CN" altLang="en-US" dirty="0"/>
                    </a:p>
                  </a:txBody>
                  <a:tcPr/>
                </a:tc>
                <a:tc>
                  <a:txBody>
                    <a:bodyPr/>
                    <a:lstStyle/>
                    <a:p>
                      <a:r>
                        <a:rPr lang="zh-CN" altLang="en-US" dirty="0"/>
                        <a:t>学号</a:t>
                      </a:r>
                      <a:endParaRPr lang="zh-CN" altLang="en-US" dirty="0"/>
                    </a:p>
                  </a:txBody>
                  <a:tcPr/>
                </a:tc>
                <a:tc>
                  <a:txBody>
                    <a:bodyPr/>
                    <a:lstStyle/>
                    <a:p>
                      <a:r>
                        <a:rPr lang="zh-CN" altLang="en-US" dirty="0"/>
                        <a:t>联系方式</a:t>
                      </a:r>
                      <a:endParaRPr lang="zh-CN" altLang="en-US" dirty="0"/>
                    </a:p>
                  </a:txBody>
                  <a:tcPr/>
                </a:tc>
                <a:tc>
                  <a:txBody>
                    <a:bodyPr/>
                    <a:lstStyle/>
                    <a:p>
                      <a:r>
                        <a:rPr lang="zh-CN" altLang="en-US" dirty="0"/>
                        <a:t>邮箱</a:t>
                      </a:r>
                      <a:endParaRPr lang="zh-CN" altLang="en-US" dirty="0"/>
                    </a:p>
                  </a:txBody>
                  <a:tcPr/>
                </a:tc>
              </a:tr>
              <a:tr h="370840">
                <a:tc>
                  <a:txBody>
                    <a:bodyPr/>
                    <a:lstStyle/>
                    <a:p>
                      <a:r>
                        <a:rPr lang="zh-CN" altLang="en-US" dirty="0"/>
                        <a:t>黄为波</a:t>
                      </a:r>
                      <a:endParaRPr lang="zh-CN" altLang="en-US" dirty="0"/>
                    </a:p>
                  </a:txBody>
                  <a:tcPr/>
                </a:tc>
                <a:tc>
                  <a:txBody>
                    <a:bodyPr/>
                    <a:lstStyle/>
                    <a:p>
                      <a:r>
                        <a:rPr lang="en-US" altLang="zh-CN" dirty="0"/>
                        <a:t>31601351</a:t>
                      </a:r>
                      <a:endParaRPr lang="zh-CN" altLang="en-US" dirty="0"/>
                    </a:p>
                  </a:txBody>
                  <a:tcPr/>
                </a:tc>
                <a:tc>
                  <a:txBody>
                    <a:bodyPr/>
                    <a:lstStyle/>
                    <a:p>
                      <a:r>
                        <a:rPr lang="en-US" altLang="zh-CN" dirty="0"/>
                        <a:t>15236551730</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31601351.stu.zucc.edu.cn</a:t>
                      </a:r>
                      <a:endParaRPr lang="zh-CN" altLang="en-US" dirty="0"/>
                    </a:p>
                  </a:txBody>
                  <a:tcPr/>
                </a:tc>
              </a:tr>
              <a:tr h="370840">
                <a:tc>
                  <a:txBody>
                    <a:bodyPr/>
                    <a:lstStyle/>
                    <a:p>
                      <a:r>
                        <a:rPr lang="zh-CN" altLang="en-US" dirty="0"/>
                        <a:t>江亮儒</a:t>
                      </a:r>
                      <a:endParaRPr lang="zh-CN" altLang="en-US" dirty="0"/>
                    </a:p>
                  </a:txBody>
                  <a:tcPr/>
                </a:tc>
                <a:tc>
                  <a:txBody>
                    <a:bodyPr/>
                    <a:lstStyle/>
                    <a:p>
                      <a:r>
                        <a:rPr lang="en-US" altLang="zh-CN" dirty="0"/>
                        <a:t>31601352</a:t>
                      </a:r>
                      <a:endParaRPr lang="zh-CN" altLang="en-US" dirty="0"/>
                    </a:p>
                  </a:txBody>
                  <a:tcPr/>
                </a:tc>
                <a:tc>
                  <a:txBody>
                    <a:bodyPr/>
                    <a:lstStyle/>
                    <a:p>
                      <a:r>
                        <a:rPr lang="en-US" altLang="zh-CN" dirty="0"/>
                        <a:t>13588899791</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31601352.stu.zucc.edu.cn</a:t>
                      </a:r>
                      <a:endParaRPr lang="zh-CN" altLang="en-US" dirty="0"/>
                    </a:p>
                  </a:txBody>
                  <a:tcPr/>
                </a:tc>
              </a:tr>
              <a:tr h="370840">
                <a:tc>
                  <a:txBody>
                    <a:bodyPr/>
                    <a:lstStyle/>
                    <a:p>
                      <a:r>
                        <a:rPr lang="zh-CN" altLang="en-US" dirty="0"/>
                        <a:t>陈子卿</a:t>
                      </a:r>
                      <a:endParaRPr lang="zh-CN" altLang="en-US" dirty="0"/>
                    </a:p>
                  </a:txBody>
                  <a:tcPr/>
                </a:tc>
                <a:tc>
                  <a:txBody>
                    <a:bodyPr/>
                    <a:lstStyle/>
                    <a:p>
                      <a:r>
                        <a:rPr lang="en-US" altLang="zh-CN" dirty="0"/>
                        <a:t>31601347</a:t>
                      </a:r>
                      <a:endParaRPr lang="zh-CN" altLang="en-US" dirty="0"/>
                    </a:p>
                  </a:txBody>
                  <a:tcPr/>
                </a:tc>
                <a:tc>
                  <a:txBody>
                    <a:bodyPr/>
                    <a:lstStyle/>
                    <a:p>
                      <a:r>
                        <a:rPr lang="en-US" altLang="zh-CN" dirty="0"/>
                        <a:t>15968119438</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31601347.stu.zucc.edu.cn</a:t>
                      </a:r>
                      <a:endParaRPr lang="zh-CN" altLang="en-US" dirty="0"/>
                    </a:p>
                  </a:txBody>
                  <a:tcPr/>
                </a:tc>
              </a:tr>
              <a:tr h="370840">
                <a:tc>
                  <a:txBody>
                    <a:bodyPr/>
                    <a:lstStyle/>
                    <a:p>
                      <a:r>
                        <a:rPr lang="zh-CN" altLang="en-US" dirty="0"/>
                        <a:t>蔡峰</a:t>
                      </a:r>
                      <a:endParaRPr lang="zh-CN" altLang="en-US" dirty="0"/>
                    </a:p>
                  </a:txBody>
                  <a:tcPr/>
                </a:tc>
                <a:tc>
                  <a:txBody>
                    <a:bodyPr/>
                    <a:lstStyle/>
                    <a:p>
                      <a:r>
                        <a:rPr lang="en-US" altLang="zh-CN" dirty="0"/>
                        <a:t>31601344</a:t>
                      </a:r>
                      <a:endParaRPr lang="zh-CN" altLang="en-US" dirty="0"/>
                    </a:p>
                  </a:txBody>
                  <a:tcPr/>
                </a:tc>
                <a:tc>
                  <a:txBody>
                    <a:bodyPr/>
                    <a:lstStyle/>
                    <a:p>
                      <a:r>
                        <a:rPr lang="en-US" altLang="zh-CN" dirty="0"/>
                        <a:t>17367073325</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31601344.stu.zucc.edu.cn</a:t>
                      </a:r>
                      <a:endParaRPr lang="zh-CN" altLang="en-US" dirty="0"/>
                    </a:p>
                  </a:txBody>
                  <a:tcPr/>
                </a:tc>
              </a:tr>
              <a:tr h="370840">
                <a:tc>
                  <a:txBody>
                    <a:bodyPr/>
                    <a:lstStyle/>
                    <a:p>
                      <a:r>
                        <a:rPr lang="zh-CN" altLang="en-US" dirty="0"/>
                        <a:t>苏雨豪</a:t>
                      </a:r>
                      <a:endParaRPr lang="zh-CN" altLang="en-US" dirty="0"/>
                    </a:p>
                  </a:txBody>
                  <a:tcPr/>
                </a:tc>
                <a:tc>
                  <a:txBody>
                    <a:bodyPr/>
                    <a:lstStyle/>
                    <a:p>
                      <a:r>
                        <a:rPr lang="en-US" altLang="zh-CN" dirty="0"/>
                        <a:t>31501166</a:t>
                      </a:r>
                      <a:endParaRPr lang="zh-CN" altLang="en-US" dirty="0"/>
                    </a:p>
                  </a:txBody>
                  <a:tcPr/>
                </a:tc>
                <a:tc>
                  <a:txBody>
                    <a:bodyPr/>
                    <a:lstStyle/>
                    <a:p>
                      <a:r>
                        <a:rPr lang="en-US" altLang="zh-CN" dirty="0"/>
                        <a:t>15858276362</a:t>
                      </a:r>
                      <a:endParaRPr lang="zh-CN" altLang="en-US" dirty="0"/>
                    </a:p>
                  </a:txBody>
                  <a:tcPr/>
                </a:tc>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lang="en-US" altLang="zh-CN" dirty="0"/>
                        <a:t>31501166.stu.zucc.edu.cn</a:t>
                      </a:r>
                      <a:endParaRPr lang="zh-CN" altLang="en-US" dirty="0"/>
                    </a:p>
                  </a:txBody>
                  <a:tcPr/>
                </a:tc>
              </a:tr>
            </a:tbl>
          </a:graphicData>
        </a:graphic>
      </p:graphicFrame>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项目章程</a:t>
            </a:r>
            <a:endParaRPr lang="zh-CN" altLang="en-US"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50590" y="1053530"/>
            <a:ext cx="5682007" cy="5352812"/>
          </a:xfrm>
          <a:prstGeom prst="rect">
            <a:avLst/>
          </a:prstGeom>
        </p:spPr>
      </p:pic>
      <p:pic>
        <p:nvPicPr>
          <p:cNvPr id="5" name="图片 4"/>
          <p:cNvPicPr>
            <a:picLocks noChangeAspect="1"/>
          </p:cNvPicPr>
          <p:nvPr/>
        </p:nvPicPr>
        <p:blipFill>
          <a:blip r:embed="rId2"/>
          <a:stretch>
            <a:fillRect/>
          </a:stretch>
        </p:blipFill>
        <p:spPr>
          <a:xfrm>
            <a:off x="5951190" y="1065124"/>
            <a:ext cx="6135786" cy="5624660"/>
          </a:xfrm>
          <a:prstGeom prst="rect">
            <a:avLst/>
          </a:prstGeom>
        </p:spPr>
      </p:pic>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项目</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558702" y="1826542"/>
          <a:ext cx="9865095" cy="4858657"/>
        </p:xfrm>
        <a:graphic>
          <a:graphicData uri="http://schemas.openxmlformats.org/drawingml/2006/table">
            <a:tbl>
              <a:tblPr firstRow="1" firstCol="1" bandRow="1"/>
              <a:tblGrid>
                <a:gridCol w="3288365"/>
                <a:gridCol w="3288365"/>
                <a:gridCol w="3288365"/>
              </a:tblGrid>
              <a:tr h="207282">
                <a:tc rowSpan="2">
                  <a:txBody>
                    <a:bodyPr/>
                    <a:lstStyle/>
                    <a:p>
                      <a:pPr indent="7620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8257">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市面上现有的教学辅助平台大部分只有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PC</a:t>
                      </a:r>
                      <a:r>
                        <a:rPr lang="zh-CN" sz="1400" dirty="0">
                          <a:effectLst/>
                          <a:latin typeface="Calibri" panose="020F0502020204030204" pitchFamily="34" charset="0"/>
                          <a:ea typeface="宋体" panose="02010600030101010101" pitchFamily="2" charset="-122"/>
                          <a:cs typeface="Times New Roman" panose="02020603050405020304" pitchFamily="18" charset="0"/>
                        </a:rPr>
                        <a:t>端，很少顾及到移动端，且部分平台的功能杂而不精。我们的优势在于专精某几个功能点的开发足以满足学生老师日常学习教学的任务。</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开发兼业务分析小组只有</a:t>
                      </a:r>
                      <a:r>
                        <a:rPr lang="en-US" sz="1400" dirty="0">
                          <a:effectLst/>
                          <a:latin typeface="Calibri" panose="020F0502020204030204" pitchFamily="34" charset="0"/>
                          <a:ea typeface="宋体" panose="02010600030101010101" pitchFamily="2" charset="-122"/>
                          <a:cs typeface="Times New Roman" panose="02020603050405020304" pitchFamily="18" charset="0"/>
                        </a:rPr>
                        <a:t>5</a:t>
                      </a:r>
                      <a:r>
                        <a:rPr lang="zh-CN" sz="1400" dirty="0">
                          <a:effectLst/>
                          <a:latin typeface="Calibri" panose="020F0502020204030204" pitchFamily="34" charset="0"/>
                          <a:ea typeface="宋体" panose="02010600030101010101" pitchFamily="2" charset="-122"/>
                          <a:cs typeface="Times New Roman" panose="02020603050405020304" pitchFamily="18" charset="0"/>
                        </a:rPr>
                        <a:t>人，很难做到和市面上现有公司开发的该类平台相比，且小组成员对开发过程的不了解和开发技术的不熟悉都是制约我们开发该平台系统的阻碍</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3693">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中国各高校活着中小学对教学辅助平台的需求量大且需要对应不同的年龄层面的教师和学生有不同的需求</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用户市场大且如果通过小而精的功能让用户满意就可提高用户依赖性</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减少对部分大而不精且需要开发能力强的功能的开发，运用某几项技术集中人力物力开发部分功能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28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128">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市面上的教学辅助软件比较多，且功能涵盖较多，不太容易重新开发一个有特点的平台</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需要开发出实用性大的功能</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及时学习开发技术和多对用户群体进行访谈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51821" marR="518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分析（安卓版本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762000"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优势（</a:t>
                      </a:r>
                      <a:r>
                        <a:rPr lang="en-US" sz="1400" dirty="0">
                          <a:effectLst/>
                          <a:latin typeface="Calibri" panose="020F0502020204030204" pitchFamily="34" charset="0"/>
                          <a:ea typeface="宋体" panose="02010600030101010101" pitchFamily="2" charset="-122"/>
                          <a:cs typeface="Times New Roman" panose="02020603050405020304" pitchFamily="18" charset="0"/>
                        </a:rPr>
                        <a:t>strength</a:t>
                      </a:r>
                      <a:r>
                        <a:rPr lang="zh-CN" sz="1400" dirty="0">
                          <a:effectLst/>
                          <a:latin typeface="Calibri" panose="020F0502020204030204" pitchFamily="34" charset="0"/>
                          <a:ea typeface="宋体" panose="02010600030101010101" pitchFamily="2" charset="-122"/>
                          <a:cs typeface="Times New Roman" panose="02020603050405020304" pitchFamily="18" charset="0"/>
                        </a:rPr>
                        <a:t>）</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开源、便宜、应用广泛</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丰富的硬件选择</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无缝结合的</a:t>
                      </a:r>
                      <a:r>
                        <a:rPr lang="en-US" sz="1400">
                          <a:effectLst/>
                          <a:latin typeface="Calibri" panose="020F0502020204030204" pitchFamily="34" charset="0"/>
                          <a:ea typeface="宋体" panose="02010600030101010101" pitchFamily="2" charset="-122"/>
                          <a:cs typeface="Times New Roman" panose="02020603050405020304" pitchFamily="18" charset="0"/>
                        </a:rPr>
                        <a:t>Google</a:t>
                      </a:r>
                      <a:r>
                        <a:rPr lang="zh-CN" sz="1400">
                          <a:effectLst/>
                          <a:latin typeface="Calibri" panose="020F0502020204030204" pitchFamily="34" charset="0"/>
                          <a:ea typeface="宋体" panose="02010600030101010101" pitchFamily="2" charset="-122"/>
                          <a:cs typeface="Times New Roman" panose="02020603050405020304" pitchFamily="18" charset="0"/>
                        </a:rPr>
                        <a:t>应用</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信息安全和隐私安全</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系统优化不成熟</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下载需要手机内存</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市场占有率大</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方便快捷应用安装</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利用开源的优势开发，发布后宣传力度跟上，扩大利润</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努力减小</a:t>
                      </a:r>
                      <a:r>
                        <a:rPr lang="en-US" sz="1400">
                          <a:effectLst/>
                          <a:latin typeface="Calibri" panose="020F0502020204030204" pitchFamily="34" charset="0"/>
                          <a:ea typeface="宋体" panose="02010600030101010101" pitchFamily="2" charset="-122"/>
                          <a:cs typeface="Times New Roman" panose="02020603050405020304" pitchFamily="18" charset="0"/>
                        </a:rPr>
                        <a:t>app</a:t>
                      </a:r>
                      <a:r>
                        <a:rPr lang="zh-CN" sz="1400">
                          <a:effectLst/>
                          <a:latin typeface="Calibri" panose="020F0502020204030204" pitchFamily="34" charset="0"/>
                          <a:ea typeface="宋体" panose="02010600030101010101" pitchFamily="2" charset="-122"/>
                          <a:cs typeface="Times New Roman" panose="02020603050405020304" pitchFamily="18" charset="0"/>
                        </a:rPr>
                        <a:t>体积</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做到小巧精致，留住客户</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同类机型用户减少</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维护多个版本成本高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盈利需要与第三方分成</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注重</a:t>
                      </a:r>
                      <a:r>
                        <a:rPr lang="en-US" sz="1400" dirty="0">
                          <a:effectLst/>
                          <a:latin typeface="Calibri" panose="020F0502020204030204" pitchFamily="34" charset="0"/>
                          <a:ea typeface="宋体" panose="02010600030101010101" pitchFamily="2" charset="-122"/>
                          <a:cs typeface="Times New Roman" panose="02020603050405020304" pitchFamily="18" charset="0"/>
                        </a:rPr>
                        <a:t>app</a:t>
                      </a:r>
                      <a:r>
                        <a:rPr lang="zh-CN" sz="1400" dirty="0">
                          <a:effectLst/>
                          <a:latin typeface="Calibri" panose="020F0502020204030204" pitchFamily="34" charset="0"/>
                          <a:ea typeface="宋体" panose="02010600030101010101" pitchFamily="2" charset="-122"/>
                          <a:cs typeface="Times New Roman" panose="02020603050405020304" pitchFamily="18" charset="0"/>
                        </a:rPr>
                        <a:t>质量，根据机型的变化及时调整市场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及时删除无用功能</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保护用户信息，沉淀客户</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可行性分析报告（</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30" y="981522"/>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技术</a:t>
            </a:r>
            <a:r>
              <a:rPr lang="en-US" altLang="zh-CN" sz="2665" dirty="0">
                <a:solidFill>
                  <a:srgbClr val="183A5D"/>
                </a:solidFill>
                <a:latin typeface="微软雅黑" panose="020B0503020204020204" pitchFamily="34" charset="-122"/>
                <a:ea typeface="微软雅黑" panose="020B0503020204020204" pitchFamily="34" charset="-122"/>
              </a:rPr>
              <a:t>SWOT</a:t>
            </a:r>
            <a:r>
              <a:rPr lang="zh-CN" altLang="en-US" sz="2665" dirty="0">
                <a:solidFill>
                  <a:srgbClr val="183A5D"/>
                </a:solidFill>
                <a:latin typeface="微软雅黑" panose="020B0503020204020204" pitchFamily="34" charset="-122"/>
                <a:ea typeface="微软雅黑" panose="020B0503020204020204" pitchFamily="34" charset="-122"/>
              </a:rPr>
              <a:t>分析（</a:t>
            </a:r>
            <a:r>
              <a:rPr lang="en-US" altLang="zh-CN" sz="2665" dirty="0">
                <a:solidFill>
                  <a:srgbClr val="183A5D"/>
                </a:solidFill>
                <a:latin typeface="微软雅黑" panose="020B0503020204020204" pitchFamily="34" charset="-122"/>
                <a:ea typeface="微软雅黑" panose="020B0503020204020204" pitchFamily="34" charset="-122"/>
              </a:rPr>
              <a:t>IOS</a:t>
            </a:r>
            <a:r>
              <a:rPr lang="zh-CN" altLang="en-US" sz="2665" dirty="0">
                <a:solidFill>
                  <a:srgbClr val="183A5D"/>
                </a:solidFill>
                <a:latin typeface="微软雅黑" panose="020B0503020204020204" pitchFamily="34" charset="-122"/>
                <a:ea typeface="微软雅黑" panose="020B0503020204020204" pitchFamily="34" charset="-122"/>
              </a:rPr>
              <a:t>版本</a:t>
            </a:r>
            <a:r>
              <a:rPr lang="en-US" altLang="zh-CN" sz="2665" dirty="0">
                <a:solidFill>
                  <a:srgbClr val="183A5D"/>
                </a:solidFill>
                <a:latin typeface="微软雅黑" panose="020B0503020204020204" pitchFamily="34" charset="-122"/>
                <a:ea typeface="微软雅黑" panose="020B0503020204020204" pitchFamily="34" charset="-122"/>
              </a:rPr>
              <a:t>APP</a:t>
            </a:r>
            <a:r>
              <a:rPr lang="zh-CN" altLang="en-US" sz="2665" dirty="0">
                <a:solidFill>
                  <a:srgbClr val="183A5D"/>
                </a:solidFill>
                <a:latin typeface="微软雅黑" panose="020B0503020204020204" pitchFamily="34" charset="-122"/>
                <a:ea typeface="微软雅黑" panose="020B0503020204020204" pitchFamily="34" charset="-122"/>
              </a:rPr>
              <a:t>）</a:t>
            </a:r>
            <a:endParaRPr lang="zh-CN" altLang="en-US"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1198662" y="1917626"/>
          <a:ext cx="10225137" cy="4536505"/>
        </p:xfrm>
        <a:graphic>
          <a:graphicData uri="http://schemas.openxmlformats.org/drawingml/2006/table">
            <a:tbl>
              <a:tblPr firstRow="1" firstCol="1" bandRow="1"/>
              <a:tblGrid>
                <a:gridCol w="3408379"/>
                <a:gridCol w="3408379"/>
                <a:gridCol w="3408379"/>
              </a:tblGrid>
              <a:tr h="348962">
                <a:tc rowSpan="2">
                  <a:txBody>
                    <a:bodyPr/>
                    <a:lstStyle/>
                    <a:p>
                      <a:pPr indent="914400" algn="just">
                        <a:lnSpc>
                          <a:spcPct val="150000"/>
                        </a:lnSpc>
                        <a:spcAft>
                          <a:spcPts val="0"/>
                        </a:spcAft>
                      </a:pPr>
                      <a:r>
                        <a:rPr lang="en-US" sz="1400" dirty="0">
                          <a:effectLst/>
                          <a:latin typeface="Calibri" panose="020F0502020204030204" pitchFamily="34" charset="0"/>
                          <a:ea typeface="宋体" panose="02010600030101010101" pitchFamily="2" charset="-122"/>
                          <a:cs typeface="Times New Roman" panose="02020603050405020304" pitchFamily="18" charset="0"/>
                        </a:rPr>
                        <a:t> </a:t>
                      </a:r>
                      <a:r>
                        <a:rPr lang="zh-CN" sz="1400" dirty="0">
                          <a:effectLst/>
                          <a:latin typeface="Calibri" panose="020F0502020204030204" pitchFamily="34" charset="0"/>
                          <a:ea typeface="宋体" panose="02010600030101010101" pitchFamily="2" charset="-122"/>
                          <a:cs typeface="Times New Roman" panose="02020603050405020304" pitchFamily="18" charset="0"/>
                        </a:rPr>
                        <a:t>内部能力</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外部因素</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优势（</a:t>
                      </a:r>
                      <a:r>
                        <a:rPr lang="en-US" sz="1400">
                          <a:effectLst/>
                          <a:latin typeface="Calibri" panose="020F0502020204030204" pitchFamily="34" charset="0"/>
                          <a:ea typeface="宋体" panose="02010600030101010101" pitchFamily="2" charset="-122"/>
                          <a:cs typeface="Times New Roman" panose="02020603050405020304" pitchFamily="18" charset="0"/>
                        </a:rPr>
                        <a:t>strength</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劣势（</a:t>
                      </a:r>
                      <a:r>
                        <a:rPr lang="en-US" sz="1400">
                          <a:effectLst/>
                          <a:latin typeface="Calibri" panose="020F0502020204030204" pitchFamily="34" charset="0"/>
                          <a:ea typeface="宋体" panose="02010600030101010101" pitchFamily="2" charset="-122"/>
                          <a:cs typeface="Times New Roman" panose="02020603050405020304" pitchFamily="18" charset="0"/>
                        </a:rPr>
                        <a:t>weakness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vMerge="1">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发布统一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操作流畅度高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适配性优先</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发布成本高</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 </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机会（</a:t>
                      </a:r>
                      <a:r>
                        <a:rPr lang="en-US" sz="1400">
                          <a:effectLst/>
                          <a:latin typeface="Calibri" panose="020F0502020204030204" pitchFamily="34" charset="0"/>
                          <a:ea typeface="宋体" panose="02010600030101010101" pitchFamily="2" charset="-122"/>
                          <a:cs typeface="Times New Roman" panose="02020603050405020304" pitchFamily="18" charset="0"/>
                        </a:rPr>
                        <a:t>opportunity</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WO</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6886">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营收非常容易</a:t>
                      </a:r>
                      <a:endParaRPr lang="zh-CN" sz="1400">
                        <a:effectLst/>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竞争力低</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利用</a:t>
                      </a:r>
                      <a:r>
                        <a:rPr lang="en-US" sz="1400" dirty="0">
                          <a:effectLst/>
                          <a:latin typeface="Calibri" panose="020F0502020204030204" pitchFamily="34" charset="0"/>
                          <a:ea typeface="宋体" panose="02010600030101010101" pitchFamily="2" charset="-122"/>
                          <a:cs typeface="Times New Roman" panose="02020603050405020304" pitchFamily="18" charset="0"/>
                        </a:rPr>
                        <a:t>iPhone</a:t>
                      </a:r>
                      <a:r>
                        <a:rPr lang="zh-CN" sz="1400" dirty="0">
                          <a:effectLst/>
                          <a:latin typeface="Calibri" panose="020F0502020204030204" pitchFamily="34" charset="0"/>
                          <a:ea typeface="宋体" panose="02010600030101010101" pitchFamily="2" charset="-122"/>
                          <a:cs typeface="Times New Roman" panose="02020603050405020304" pitchFamily="18" charset="0"/>
                        </a:rPr>
                        <a:t>热度，充分利用市场</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选择合适的技术方案，降低成本</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962">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风险（</a:t>
                      </a:r>
                      <a:r>
                        <a:rPr lang="en-US" sz="1400">
                          <a:effectLst/>
                          <a:latin typeface="Calibri" panose="020F0502020204030204" pitchFamily="34" charset="0"/>
                          <a:ea typeface="宋体" panose="02010600030101010101" pitchFamily="2" charset="-122"/>
                          <a:cs typeface="Times New Roman" panose="02020603050405020304" pitchFamily="18" charset="0"/>
                        </a:rPr>
                        <a:t>threats</a:t>
                      </a:r>
                      <a:r>
                        <a:rPr lang="zh-CN" sz="1400">
                          <a:effectLst/>
                          <a:latin typeface="Calibri" panose="020F0502020204030204" pitchFamily="34" charset="0"/>
                          <a:ea typeface="宋体" panose="02010600030101010101" pitchFamily="2" charset="-122"/>
                          <a:cs typeface="Times New Roman" panose="02020603050405020304" pitchFamily="18" charset="0"/>
                        </a:rPr>
                        <a: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ST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400">
                          <a:effectLst/>
                          <a:latin typeface="Calibri" panose="020F0502020204030204" pitchFamily="34" charset="0"/>
                          <a:ea typeface="宋体" panose="02010600030101010101" pitchFamily="2" charset="-122"/>
                          <a:cs typeface="Times New Roman" panose="02020603050405020304" pitchFamily="18" charset="0"/>
                        </a:rPr>
                        <a:t>WT</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5847">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小组成员技术难度接受不了，不能再限制时间内完成任务</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a:effectLst/>
                          <a:latin typeface="Calibri" panose="020F0502020204030204" pitchFamily="34" charset="0"/>
                          <a:ea typeface="宋体" panose="02010600030101010101" pitchFamily="2" charset="-122"/>
                          <a:cs typeface="Times New Roman" panose="02020603050405020304" pitchFamily="18" charset="0"/>
                        </a:rPr>
                        <a:t>注意内存管理，避免程序的崩溃</a:t>
                      </a:r>
                      <a:endParaRPr lang="zh-CN" sz="14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dirty="0">
                          <a:effectLst/>
                          <a:latin typeface="Calibri" panose="020F0502020204030204" pitchFamily="34" charset="0"/>
                          <a:ea typeface="宋体" panose="02010600030101010101" pitchFamily="2" charset="-122"/>
                          <a:cs typeface="Times New Roman" panose="02020603050405020304" pitchFamily="18" charset="0"/>
                        </a:rPr>
                        <a:t>坚持学习，注重实践，注意发布审核问题</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8055</Words>
  <Application>WPS 演示</Application>
  <PresentationFormat>自定义</PresentationFormat>
  <Paragraphs>1580</Paragraphs>
  <Slides>41</Slides>
  <Notes>10</Notes>
  <HiddenSlides>0</HiddenSlides>
  <MMClips>2</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60" baseType="lpstr">
      <vt:lpstr>Arial</vt:lpstr>
      <vt:lpstr>宋体</vt:lpstr>
      <vt:lpstr>Wingdings</vt:lpstr>
      <vt:lpstr>微软雅黑</vt:lpstr>
      <vt:lpstr>Tahoma</vt:lpstr>
      <vt:lpstr>Eras Bold ITC</vt:lpstr>
      <vt:lpstr>+中文标题</vt:lpstr>
      <vt:lpstr>Arial Unicode MS</vt:lpstr>
      <vt:lpstr>Times New Roman</vt:lpstr>
      <vt:lpstr>Calibri</vt:lpstr>
      <vt:lpstr>RomanS</vt:lpstr>
      <vt:lpstr>Arial Unicode MS</vt:lpstr>
      <vt:lpstr>Calibri</vt:lpstr>
      <vt:lpstr>Times New Roman</vt:lpstr>
      <vt:lpstr>Cambria</vt:lpstr>
      <vt:lpstr>等线</vt:lpstr>
      <vt:lpstr>Kozuka Gothic Pro H</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324</cp:revision>
  <dcterms:created xsi:type="dcterms:W3CDTF">2015-04-23T03:04:00Z</dcterms:created>
  <dcterms:modified xsi:type="dcterms:W3CDTF">2018-12-14T10:03:05Z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y fmtid="{D5CDD505-2E9C-101B-9397-08002B2CF9AE}" pid="3" name="KSORubyTemplateID">
    <vt:lpwstr>13</vt:lpwstr>
  </property>
</Properties>
</file>