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70" r:id="rId3"/>
    <p:sldId id="492" r:id="rId5"/>
    <p:sldId id="439" r:id="rId6"/>
    <p:sldId id="506" r:id="rId7"/>
    <p:sldId id="507" r:id="rId8"/>
    <p:sldId id="545" r:id="rId9"/>
    <p:sldId id="546" r:id="rId10"/>
    <p:sldId id="547" r:id="rId11"/>
    <p:sldId id="548" r:id="rId12"/>
    <p:sldId id="549" r:id="rId13"/>
    <p:sldId id="508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61" r:id="rId22"/>
    <p:sldId id="562" r:id="rId23"/>
    <p:sldId id="564" r:id="rId24"/>
    <p:sldId id="566" r:id="rId25"/>
    <p:sldId id="455" r:id="rId26"/>
    <p:sldId id="532" r:id="rId27"/>
    <p:sldId id="436" r:id="rId28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87" d="100"/>
          <a:sy n="87" d="100"/>
        </p:scale>
        <p:origin x="686" y="77"/>
      </p:cViewPr>
      <p:guideLst>
        <p:guide orient="horz" pos="2160"/>
        <p:guide orient="horz" pos="3884"/>
        <p:guide pos="3839"/>
        <p:guide pos="7170"/>
        <p:guide pos="5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119418" y="1950572"/>
            <a:ext cx="6023610" cy="236728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 fontAlgn="auto">
              <a:lnSpc>
                <a:spcPct val="200000"/>
              </a:lnSpc>
            </a:pP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用例图，类图，状态机图，通信图，顺序图，部署图</a:t>
            </a:r>
            <a:endParaRPr lang="zh-CN" altLang="en-US" sz="20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891540"/>
            <a:ext cx="11564620" cy="5274310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734269" y="1934523"/>
              <a:ext cx="6092825" cy="6844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依赖关系                                                             泛化关系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6470" y="1791335"/>
            <a:ext cx="4400550" cy="42144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45" y="2673350"/>
            <a:ext cx="2419985" cy="292163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128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关联关系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1.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直接使用名称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2.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角色，即玩家可以名为拥有者，英雄可以为被拥有者，学生为学习者，教师为教学者。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660" y="3770630"/>
            <a:ext cx="5552440" cy="23552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3.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多重性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4615" y="2309495"/>
            <a:ext cx="5061585" cy="40005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4.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聚合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020" y="2724785"/>
            <a:ext cx="3829685" cy="3308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24730" y="960120"/>
            <a:ext cx="2540000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个对象可以被几个其他聚集对象所拥有。如果一个对象只归属于一个聚集对象，那么它和聚集对象之间的关系就称为组合（composition）。例如：“一个学生有一个名字”就是组合关系，“一个学生有一个地址”就是聚集关系，因为一个地址可以被几个学生所共享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5.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组合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569720" y="2748915"/>
            <a:ext cx="643318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	</a:t>
            </a:r>
            <a:r>
              <a:rPr lang="zh-CN" altLang="en-US"/>
              <a:t>一个对象可以被几个其他聚集对象所拥有。如果一个对象只归属于一个聚集对象，那么它和聚集对象之间的关系就称为组合（composition）。例如：“一个学生有一个名字”就是组合关系，“一个学生有一个地址”就是聚集关系，因为一个地址可以被几个学生所共享。</a:t>
            </a:r>
            <a:endParaRPr lang="zh-CN" altLang="en-US"/>
          </a:p>
          <a:p>
            <a:r>
              <a:rPr lang="zh-CN" altLang="en-US"/>
              <a:t>参考：https://zhidao.baidu.com/question/1865368014922293267.html 用户：</a:t>
            </a:r>
            <a:r>
              <a:rPr lang="en-US" altLang="zh-CN"/>
              <a:t>8558892 2017-04-01    </a:t>
            </a:r>
            <a:r>
              <a:rPr lang="zh-CN" altLang="en-US"/>
              <a:t>查询于</a:t>
            </a:r>
            <a:r>
              <a:rPr lang="en-US" altLang="zh-CN"/>
              <a:t>2018-10-25 22:11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6.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导航性（单向与双向）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315" y="3278505"/>
            <a:ext cx="4991100" cy="15157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3221355"/>
            <a:ext cx="4488815" cy="16306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7.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关联类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035" y="1741805"/>
            <a:ext cx="4600575" cy="43732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7.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约束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2117725"/>
            <a:ext cx="5480050" cy="384873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7.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实现关系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840" y="2363470"/>
            <a:ext cx="2777490" cy="355790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endParaRPr lang="zh-CN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6855" y="1261110"/>
            <a:ext cx="6105525" cy="4904740"/>
            <a:chOff x="237030" y="1269554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920488" y="2718104"/>
              <a:ext cx="6406712" cy="17040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zh-CN" altLang="en-US">
                  <a:solidFill>
                    <a:srgbClr val="C00000"/>
                  </a:solidFill>
                </a:rPr>
                <a:t>通信图</a:t>
              </a:r>
              <a:r>
                <a:rPr lang="zh-CN" altLang="en-US"/>
                <a:t>也叫合作图（</a:t>
              </a:r>
              <a:r>
                <a:rPr lang="en-US" altLang="zh-CN"/>
                <a:t>UML2.0</a:t>
              </a:r>
              <a:r>
                <a:rPr lang="zh-CN" altLang="en-US"/>
                <a:t>以后不再用协作图说法），是一种交互图，强调的是发送和接受消息的对象之间的组织结构。</a:t>
              </a:r>
              <a:endParaRPr lang="zh-CN" altLang="en-US" dirty="0">
                <a:ln/>
                <a:solidFill>
                  <a:schemeClr val="accent4"/>
                </a:solidFill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ln/>
                  <a:solidFill>
                    <a:schemeClr val="accent4"/>
                  </a:solidFill>
                  <a:effectLst/>
                  <a:latin typeface="Verdana" panose="020B0604030504040204" pitchFamily="34" charset="0"/>
                </a:rPr>
                <a:t>	</a:t>
              </a:r>
              <a:endParaRPr lang="en-US" altLang="zh-CN" b="0" i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</a:endParaRPr>
            </a:p>
            <a:p>
              <a:endParaRPr lang="en-US" altLang="zh-CN" b="0" i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455" y="1969135"/>
            <a:ext cx="5731510" cy="36048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164455" y="92011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124" y="226782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45835" y="920115"/>
            <a:ext cx="3744595" cy="481965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引言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117426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172710" y="157543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54090" y="1575435"/>
            <a:ext cx="3744595" cy="481965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5172710" y="225806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54090" y="2258060"/>
            <a:ext cx="3744595" cy="481965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类图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5172710" y="293116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4090" y="2931160"/>
            <a:ext cx="3744595" cy="481965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5172710" y="355854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54090" y="3558540"/>
            <a:ext cx="3744595" cy="481965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状态机图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5172710" y="420878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054090" y="4208780"/>
            <a:ext cx="3744595" cy="481965"/>
            <a:chOff x="6315199" y="2492728"/>
            <a:chExt cx="3744416" cy="511504"/>
          </a:xfrm>
        </p:grpSpPr>
        <p:sp>
          <p:nvSpPr>
            <p:cNvPr id="21" name="圆角矩形 2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通信图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5164455" y="494411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45835" y="4944110"/>
            <a:ext cx="3744595" cy="481965"/>
            <a:chOff x="6315199" y="2492728"/>
            <a:chExt cx="3744416" cy="511504"/>
          </a:xfrm>
        </p:grpSpPr>
        <p:sp>
          <p:nvSpPr>
            <p:cNvPr id="28" name="圆角矩形 2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部署图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5164455" y="560260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45835" y="5602605"/>
            <a:ext cx="3744595" cy="481965"/>
            <a:chOff x="6315199" y="2492728"/>
            <a:chExt cx="3744416" cy="511504"/>
          </a:xfrm>
        </p:grpSpPr>
        <p:sp>
          <p:nvSpPr>
            <p:cNvPr id="32" name="圆角矩形 3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参考资料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5172710" y="626046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054090" y="6260465"/>
            <a:ext cx="3744595" cy="481965"/>
            <a:chOff x="6315199" y="2492728"/>
            <a:chExt cx="3744416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分工与绩效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5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5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85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9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350"/>
                            </p:stCondLst>
                            <p:childTnLst>
                              <p:par>
                                <p:cTn id="9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8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850"/>
                            </p:stCondLst>
                            <p:childTnLst>
                              <p:par>
                                <p:cTn id="10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3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1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8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28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850"/>
                            </p:stCondLst>
                            <p:childTnLst>
                              <p:par>
                                <p:cTn id="1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6" grpId="2" bldLvl="0" animBg="1"/>
      <p:bldP spid="10" grpId="0" bldLvl="0" animBg="1"/>
      <p:bldP spid="10" grpId="1" bldLvl="0" animBg="1"/>
      <p:bldP spid="10" grpId="2" bldLvl="0" animBg="1"/>
      <p:bldP spid="14" grpId="0" bldLvl="0" animBg="1"/>
      <p:bldP spid="14" grpId="1" bldLvl="0" animBg="1"/>
      <p:bldP spid="14" grpId="2" bldLvl="0" animBg="1"/>
      <p:bldP spid="19" grpId="0" bldLvl="0" animBg="1"/>
      <p:bldP spid="19" grpId="1" bldLvl="0" animBg="1"/>
      <p:bldP spid="19" grpId="2" bldLvl="0" animBg="1"/>
      <p:bldP spid="23" grpId="0" bldLvl="0" animBg="1"/>
      <p:bldP spid="23" grpId="1" bldLvl="0" animBg="1"/>
      <p:bldP spid="23" grpId="2" bldLvl="0" animBg="1"/>
      <p:bldP spid="30" grpId="0" bldLvl="0" animBg="1"/>
      <p:bldP spid="30" grpId="1" bldLvl="0" animBg="1"/>
      <p:bldP spid="30" grpId="2" bldLvl="0" animBg="1"/>
      <p:bldP spid="34" grpId="0" bldLvl="0" animBg="1"/>
      <p:bldP spid="34" grpId="1" bldLvl="0" animBg="1"/>
      <p:bldP spid="34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endParaRPr lang="zh-CN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5260" y="1237837"/>
            <a:ext cx="6259195" cy="6029738"/>
            <a:chOff x="158574" y="1269554"/>
            <a:chExt cx="7972600" cy="6170939"/>
          </a:xfrm>
        </p:grpSpPr>
        <p:sp>
          <p:nvSpPr>
            <p:cNvPr id="7" name="矩形 6"/>
            <p:cNvSpPr/>
            <p:nvPr/>
          </p:nvSpPr>
          <p:spPr>
            <a:xfrm>
              <a:off x="158574" y="1724885"/>
              <a:ext cx="7972600" cy="57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/>
                <a:t>1</a:t>
              </a:r>
              <a:r>
                <a:rPr lang="zh-CN" altLang="en-US"/>
                <a:t>、</a:t>
              </a:r>
              <a:r>
                <a:t>它与顺序图是同构图，也就是它们包含了相同的信息，只是表达方式不同而已，通信图与顺序图可以相互转换。</a:t>
              </a:r>
            </a:p>
            <a:p/>
            <a:p>
              <a:r>
                <a:rPr lang="en-US"/>
                <a:t>2</a:t>
              </a:r>
              <a:r>
                <a:rPr lang="zh-CN" altLang="en-US"/>
                <a:t>、</a:t>
              </a:r>
              <a:r>
                <a:t>虽然通信图和顺序图均显示了交互，但它们强调了不同的方面。</a:t>
              </a:r>
              <a:r>
                <a:rPr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顺序图清晰地显示了时间次序</a:t>
              </a:r>
              <a:r>
                <a:t>，但没有显式指明对象间关系。</a:t>
              </a:r>
              <a:r>
                <a:rPr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通信图清晰地显示了对象间关系</a:t>
              </a:r>
              <a:r>
                <a:t>，但时间次序必须从顺序号来获得。</a:t>
              </a:r>
            </a:p>
            <a:p/>
            <a:p>
              <a:r>
                <a:rPr lang="en-US"/>
                <a:t>3</a:t>
              </a:r>
              <a:r>
                <a:rPr lang="zh-CN" altLang="en-US"/>
                <a:t>、</a:t>
              </a:r>
              <a:r>
                <a:t>顺序图常用于用例场景描述，通信图更适合显示过程设计细节。采用哪种图，一般可以根据这种原则：</a:t>
              </a:r>
              <a:r>
                <a:rPr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当对象及其连接有利于理解交互时，选择通信图；当只需了解交互的次序时，选择顺序图</a:t>
              </a:r>
              <a:r>
                <a:t>。</a:t>
              </a:r>
            </a:p>
            <a:p/>
            <a:p>
              <a:endParaRPr lang="zh-CN" altLang="en-US" dirty="0">
                <a:solidFill>
                  <a:schemeClr val="accent4"/>
                </a:solidFill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chemeClr val="accent4"/>
                  </a:solidFill>
                  <a:effectLst/>
                  <a:latin typeface="Verdana" panose="020B0604030504040204" pitchFamily="34" charset="0"/>
                </a:rPr>
                <a:t>	</a:t>
              </a:r>
              <a:endParaRPr lang="en-US" altLang="zh-CN" b="0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endParaRPr>
            </a:p>
            <a:p>
              <a:endParaRPr lang="en-US" altLang="zh-CN" b="0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455" y="1969135"/>
            <a:ext cx="5731510" cy="36048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0">
            <a:off x="236855" y="891540"/>
            <a:ext cx="11564620" cy="5274310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0865" y="1823720"/>
            <a:ext cx="5731510" cy="360489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7200265" y="3532505"/>
            <a:ext cx="926465" cy="892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0675" y="1506855"/>
            <a:ext cx="459740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1，通信图由以下基本元素组成：执行者(Actor)、对象(Object)、连接(Link，也称为链)、消息(Message)和守护条件(Condition)。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2，在UML中，使用实线表示两个对象之间的连接；通信图中的消息，由在连接上方的带有标记的箭头表示，同时可以用数字注明消息的次序。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66535" y="2640965"/>
            <a:ext cx="70802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连接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362825" y="2926080"/>
            <a:ext cx="204470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38650" y="4290695"/>
            <a:ext cx="708025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执行者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052695" y="4653915"/>
            <a:ext cx="682625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030845" y="5348605"/>
            <a:ext cx="70802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255635" y="5013960"/>
            <a:ext cx="35179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176510" y="5348605"/>
            <a:ext cx="708025" cy="71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10271760" y="4798060"/>
            <a:ext cx="363220" cy="550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9032240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595320" y="1817047"/>
              <a:ext cx="6092825" cy="39694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绘画技巧：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1，通信图中的对象</a:t>
              </a:r>
              <a:r>
                <a:rPr lang="zh-CN" altLang="en-US" b="0" i="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Verdana" panose="020B0604030504040204" pitchFamily="34" charset="0"/>
                </a:rPr>
                <a:t>与顺序图中的对象对应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；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2，通信图中</a:t>
              </a:r>
              <a:r>
                <a:rPr lang="zh-CN" altLang="en-US" b="0" i="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Verdana" panose="020B0604030504040204" pitchFamily="34" charset="0"/>
                </a:rPr>
                <a:t>无法表示对象的生命线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，因此无法显式表示对象的创建和销毁；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3，通信图中的</a:t>
              </a:r>
              <a:r>
                <a:rPr lang="zh-CN" altLang="en-US" b="0" i="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Verdana" panose="020B0604030504040204" pitchFamily="34" charset="0"/>
                </a:rPr>
                <a:t>消息添加了顺序号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，用于说明交互过程中消息的时间顺序；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4，通信图用于</a:t>
              </a:r>
              <a:r>
                <a:rPr lang="zh-CN" altLang="en-US" b="0" i="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Verdana" panose="020B0604030504040204" pitchFamily="34" charset="0"/>
                </a:rPr>
                <a:t>表示对象之间的协作关系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，即强调参与交互的对象的组织。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322630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400" b="0" dirty="0" smtClean="0">
                          <a:solidFill>
                            <a:schemeClr val="tx1"/>
                          </a:solidFill>
                        </a:rPr>
                        <a:t>UML用户指南（第2版·修订版）</a:t>
                      </a:r>
                      <a:endParaRPr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:Grady Booch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James Rumbaugh 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Ivar Jacobson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947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dirty="0" smtClean="0">
                          <a:solidFill>
                            <a:schemeClr val="tx1"/>
                          </a:solidFill>
                        </a:rPr>
                        <a:t>UML2基础、建模与设计教程</a:t>
                      </a:r>
                      <a:endParaRPr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作者：杨弘平 等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110680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绩效考评与分工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459740"/>
          <a:ext cx="7771130" cy="419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937510"/>
                <a:gridCol w="2938145"/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负责 1.7uml新特性ppt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负责1.1-1.3的PPT制作，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1.4 uml结构ppt的制作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9.7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负责uml视图ppt，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系统开发阶段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9.4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27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负责uml的图ppt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1117" y="950918"/>
            <a:ext cx="80467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/>
            <a:r>
              <a:rPr lang="zh-CN" altLang="en-US" sz="3200" b="1" dirty="0">
                <a:sym typeface="+mn-ea"/>
              </a:rPr>
              <a:t>统一建模语言</a:t>
            </a:r>
            <a:r>
              <a:rPr lang="en-US" altLang="zh-CN" sz="3200" b="1" dirty="0">
                <a:sym typeface="+mn-ea"/>
              </a:rPr>
              <a:t>(</a:t>
            </a:r>
            <a:r>
              <a:rPr lang="en-US" altLang="zh-CN" sz="3200" b="1" dirty="0"/>
              <a:t>Unified Modeling Language)</a:t>
            </a:r>
            <a:endParaRPr lang="zh-CN" altLang="en-US" sz="3200" b="1" dirty="0"/>
          </a:p>
        </p:txBody>
      </p:sp>
      <p:sp>
        <p:nvSpPr>
          <p:cNvPr id="10" name="圆角矩形 9"/>
          <p:cNvSpPr/>
          <p:nvPr/>
        </p:nvSpPr>
        <p:spPr>
          <a:xfrm>
            <a:off x="1080135" y="2281555"/>
            <a:ext cx="10242550" cy="3083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57450" y="2526665"/>
            <a:ext cx="74885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zh-CN" sz="2400" dirty="0"/>
              <a:t>是一种能够描述问题、描述解决方案、起到沟通作用的语言。通俗地说，它是一种用文本、图形和符号的集合来描述现实生活中各类食物、活动及其之间关系的语言。</a:t>
            </a:r>
            <a:endParaRPr lang="zh-CN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en-US" altLang="zh-CN" sz="2400" dirty="0"/>
              <a:t>	</a:t>
            </a:r>
            <a:r>
              <a:rPr lang="zh-CN" altLang="zh-CN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本</a:t>
            </a:r>
            <a:r>
              <a:rPr lang="en-US" altLang="zh-CN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PPT</a:t>
            </a:r>
            <a:r>
              <a:rPr lang="zh-CN" altLang="en-US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主要讲解</a:t>
            </a:r>
            <a:r>
              <a:rPr lang="en-US" altLang="zh-CN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UML</a:t>
            </a:r>
            <a:r>
              <a:rPr lang="zh-CN" altLang="en-US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的用例图，类图，顺序图，状态机图，通信图，部署图</a:t>
            </a:r>
            <a:endParaRPr lang="zh-CN" altLang="en-US" sz="24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5486" y="2349674"/>
            <a:ext cx="1952625" cy="11334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36855" y="1261110"/>
            <a:ext cx="6105525" cy="4904740"/>
            <a:chOff x="237030" y="1269554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751947" y="2208716"/>
              <a:ext cx="6092825" cy="23493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en-US" alt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 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　　用例图由以下几个元素组成：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	</a:t>
              </a:r>
              <a:endPara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1.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参与者，也称为角色代表系统的用户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2.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系统边界，确定系统的范围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3.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用例，代表系统提供的服务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4.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关联，表示参与者与用例的关系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995" y="2201545"/>
            <a:ext cx="4869815" cy="34137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6703060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1078640" y="2506030"/>
              <a:ext cx="6092825" cy="26765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参与者的作用如下：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建立系统的外部用户模型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对系统边界之外的对象进行描述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使用泛化关系可以在需求中更好的描述权限控制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1040" y="1888490"/>
            <a:ext cx="5067935" cy="355092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9032240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1078640" y="2506030"/>
              <a:ext cx="6092825" cy="3322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用例的一些特点：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1.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是从系统使用角度描述系统中的信息，而不是系统内部实现方式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2.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用例描述的是用户一些可见的需求，是面向对象分析与设计得七点，是类，对象，操作的来源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3.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用例由摸个参与者来执行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4.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用例把结果反馈给参与者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5.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用例在功能上具有完整性，从参与者接受输入，参与者再接受其输出。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533463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1078640" y="2506030"/>
              <a:ext cx="6092825" cy="2030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用例的描述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对于用例需要有更详细的描述与说明，这样可以让别人对用例由更加详细的了解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aphicFrame>
        <p:nvGraphicFramePr>
          <p:cNvPr id="9" name="表格 8"/>
          <p:cNvGraphicFramePr/>
          <p:nvPr/>
        </p:nvGraphicFramePr>
        <p:xfrm>
          <a:off x="6371590" y="638175"/>
          <a:ext cx="5255260" cy="611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/>
                <a:gridCol w="3658870"/>
              </a:tblGrid>
              <a:tr h="510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用例名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新增图书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1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用例标识号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A001</a:t>
                      </a:r>
                      <a:endParaRPr lang="en-US" altLang="zh-CN"/>
                    </a:p>
                  </a:txBody>
                  <a:tcPr/>
                </a:tc>
              </a:tr>
              <a:tr h="510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简要说明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在书库中新增图书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前置条件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用户是管理员，并且需要进入系统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基本事件流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管理员发出新增图书请求，系统要求管理员输入相关信息</a:t>
                      </a:r>
                      <a:endParaRPr lang="zh-CN" altLang="en-US"/>
                    </a:p>
                  </a:txBody>
                  <a:tcPr/>
                </a:tc>
              </a:tr>
              <a:tr h="510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其他事件流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异常事件流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出现书号或者书籍同名现象，系统发出提示通知使用者是取消输入还是修改，修改之后再检查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后置条件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完成新增图书，书库中增加此图书</a:t>
                      </a:r>
                      <a:endParaRPr lang="zh-CN" altLang="en-US"/>
                    </a:p>
                  </a:txBody>
                  <a:tcPr/>
                </a:tc>
              </a:tr>
              <a:tr h="510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0" y="3246755"/>
            <a:ext cx="365760" cy="3657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0" y="3246755"/>
            <a:ext cx="365760" cy="3657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484695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1078640" y="2506030"/>
              <a:ext cx="6092825" cy="2030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用例之间的可视化表示：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1.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包含关系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2.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扩展关系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3.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泛化关系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4.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分组关系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240" y="1139825"/>
            <a:ext cx="7141845" cy="51104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891540"/>
            <a:ext cx="11564620" cy="5274310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734269" y="1934523"/>
              <a:ext cx="6092825" cy="6844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依赖关系                                                             泛化关系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6470" y="1791335"/>
            <a:ext cx="4400550" cy="42144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45" y="2673350"/>
            <a:ext cx="2419985" cy="292163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WPS 演示</Application>
  <PresentationFormat>自定义</PresentationFormat>
  <Paragraphs>331</Paragraphs>
  <Slides>25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Arial Unicode MS</vt:lpstr>
      <vt:lpstr>Times New Roman</vt:lpstr>
      <vt:lpstr>Verdana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User</cp:lastModifiedBy>
  <cp:revision>280</cp:revision>
  <dcterms:created xsi:type="dcterms:W3CDTF">2015-04-23T03:04:00Z</dcterms:created>
  <dcterms:modified xsi:type="dcterms:W3CDTF">2018-10-27T04:12:56Z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