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370" r:id="rId2"/>
    <p:sldId id="411" r:id="rId3"/>
    <p:sldId id="418" r:id="rId4"/>
    <p:sldId id="419" r:id="rId5"/>
    <p:sldId id="420" r:id="rId6"/>
    <p:sldId id="439" r:id="rId7"/>
    <p:sldId id="476" r:id="rId8"/>
    <p:sldId id="475" r:id="rId9"/>
    <p:sldId id="477" r:id="rId10"/>
    <p:sldId id="478" r:id="rId11"/>
    <p:sldId id="479" r:id="rId12"/>
    <p:sldId id="480" r:id="rId13"/>
    <p:sldId id="481" r:id="rId14"/>
    <p:sldId id="482" r:id="rId15"/>
    <p:sldId id="485" r:id="rId16"/>
    <p:sldId id="484" r:id="rId17"/>
    <p:sldId id="483" r:id="rId18"/>
    <p:sldId id="450" r:id="rId19"/>
    <p:sldId id="511" r:id="rId20"/>
    <p:sldId id="437" r:id="rId21"/>
    <p:sldId id="456" r:id="rId22"/>
    <p:sldId id="458" r:id="rId23"/>
    <p:sldId id="457" r:id="rId24"/>
    <p:sldId id="459" r:id="rId25"/>
    <p:sldId id="461" r:id="rId26"/>
    <p:sldId id="486" r:id="rId27"/>
    <p:sldId id="487" r:id="rId28"/>
    <p:sldId id="462" r:id="rId29"/>
    <p:sldId id="488" r:id="rId30"/>
    <p:sldId id="464" r:id="rId31"/>
    <p:sldId id="465" r:id="rId32"/>
    <p:sldId id="513" r:id="rId33"/>
    <p:sldId id="514" r:id="rId34"/>
    <p:sldId id="472" r:id="rId35"/>
    <p:sldId id="473" r:id="rId36"/>
    <p:sldId id="474" r:id="rId37"/>
    <p:sldId id="466" r:id="rId38"/>
    <p:sldId id="471" r:id="rId39"/>
    <p:sldId id="455" r:id="rId40"/>
    <p:sldId id="451" r:id="rId41"/>
    <p:sldId id="535" r:id="rId42"/>
    <p:sldId id="512" r:id="rId43"/>
    <p:sldId id="436" r:id="rId4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59">
          <p15:clr>
            <a:srgbClr val="A4A3A4"/>
          </p15:clr>
        </p15:guide>
        <p15:guide id="3" pos="3839">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3" autoAdjust="0"/>
    <p:restoredTop sz="84414" autoAdjust="0"/>
  </p:normalViewPr>
  <p:slideViewPr>
    <p:cSldViewPr>
      <p:cViewPr varScale="1">
        <p:scale>
          <a:sx n="113" d="100"/>
          <a:sy n="113" d="100"/>
        </p:scale>
        <p:origin x="184" y="296"/>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97E7-BB4C-9BC6-FEA0F7FEB340}"/>
            </c:ext>
          </c:extLst>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extLst>
            <c:ext xmlns:c16="http://schemas.microsoft.com/office/drawing/2014/chart" uri="{C3380CC4-5D6E-409C-BE32-E72D297353CC}">
              <c16:uniqueId val="{00000001-97E7-BB4C-9BC6-FEA0F7FEB340}"/>
            </c:ext>
          </c:extLst>
        </c:ser>
        <c:dLbls>
          <c:showLegendKey val="0"/>
          <c:showVal val="0"/>
          <c:showCatName val="0"/>
          <c:showSerName val="0"/>
          <c:showPercent val="0"/>
          <c:showBubbleSize val="0"/>
        </c:dLbls>
        <c:axId val="197752320"/>
        <c:axId val="176913152"/>
      </c:radarChart>
      <c:catAx>
        <c:axId val="19775232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76913152"/>
        <c:crosses val="autoZero"/>
        <c:auto val="1"/>
        <c:lblAlgn val="ctr"/>
        <c:lblOffset val="100"/>
        <c:noMultiLvlLbl val="0"/>
      </c:catAx>
      <c:valAx>
        <c:axId val="17691315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97752320"/>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374D-0943-AE36-A34C45790CE6}"/>
            </c:ext>
          </c:extLst>
        </c:ser>
        <c:ser>
          <c:idx val="1"/>
          <c:order val="1"/>
          <c:tx>
            <c:strRef>
              <c:f>Sheet1!$C$1</c:f>
              <c:strCache>
                <c:ptCount val="1"/>
                <c:pt idx="0">
                  <c:v>蔡峰</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extLst>
            <c:ext xmlns:c16="http://schemas.microsoft.com/office/drawing/2014/chart" uri="{C3380CC4-5D6E-409C-BE32-E72D297353CC}">
              <c16:uniqueId val="{00000001-374D-0943-AE36-A34C45790CE6}"/>
            </c:ext>
          </c:extLst>
        </c:ser>
        <c:dLbls>
          <c:showLegendKey val="0"/>
          <c:showVal val="0"/>
          <c:showCatName val="0"/>
          <c:showSerName val="0"/>
          <c:showPercent val="0"/>
          <c:showBubbleSize val="0"/>
        </c:dLbls>
        <c:axId val="202999296"/>
        <c:axId val="190025088"/>
      </c:radarChart>
      <c:catAx>
        <c:axId val="202999296"/>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90025088"/>
        <c:crosses val="autoZero"/>
        <c:auto val="1"/>
        <c:lblAlgn val="ctr"/>
        <c:lblOffset val="100"/>
        <c:noMultiLvlLbl val="0"/>
      </c:catAx>
      <c:valAx>
        <c:axId val="19002508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2999296"/>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A807-3D41-AD4E-6B87DF0A4DBF}"/>
            </c:ext>
          </c:extLst>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extLst>
            <c:ext xmlns:c16="http://schemas.microsoft.com/office/drawing/2014/chart" uri="{C3380CC4-5D6E-409C-BE32-E72D297353CC}">
              <c16:uniqueId val="{00000001-A807-3D41-AD4E-6B87DF0A4DBF}"/>
            </c:ext>
          </c:extLst>
        </c:ser>
        <c:dLbls>
          <c:showLegendKey val="0"/>
          <c:showVal val="0"/>
          <c:showCatName val="0"/>
          <c:showSerName val="0"/>
          <c:showPercent val="0"/>
          <c:showBubbleSize val="0"/>
        </c:dLbls>
        <c:axId val="203012608"/>
        <c:axId val="190026816"/>
      </c:radarChart>
      <c:catAx>
        <c:axId val="20301260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90026816"/>
        <c:crosses val="autoZero"/>
        <c:auto val="1"/>
        <c:lblAlgn val="ctr"/>
        <c:lblOffset val="100"/>
        <c:noMultiLvlLbl val="0"/>
      </c:catAx>
      <c:valAx>
        <c:axId val="19002681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3012608"/>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8DFC-2B4D-A3E0-DEC0007EBB90}"/>
            </c:ext>
          </c:extLst>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extLst>
            <c:ext xmlns:c16="http://schemas.microsoft.com/office/drawing/2014/chart" uri="{C3380CC4-5D6E-409C-BE32-E72D297353CC}">
              <c16:uniqueId val="{00000001-8DFC-2B4D-A3E0-DEC0007EBB90}"/>
            </c:ext>
          </c:extLst>
        </c:ser>
        <c:dLbls>
          <c:showLegendKey val="0"/>
          <c:showVal val="0"/>
          <c:showCatName val="0"/>
          <c:showSerName val="0"/>
          <c:showPercent val="0"/>
          <c:showBubbleSize val="0"/>
        </c:dLbls>
        <c:axId val="203011584"/>
        <c:axId val="190029120"/>
      </c:radarChart>
      <c:catAx>
        <c:axId val="203011584"/>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90029120"/>
        <c:crosses val="autoZero"/>
        <c:auto val="1"/>
        <c:lblAlgn val="ctr"/>
        <c:lblOffset val="100"/>
        <c:noMultiLvlLbl val="0"/>
      </c:catAx>
      <c:valAx>
        <c:axId val="19002912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3011584"/>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ABBE-5D4D-8B6F-1AA0B8C22A0A}"/>
            </c:ext>
          </c:extLst>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extLst>
            <c:ext xmlns:c16="http://schemas.microsoft.com/office/drawing/2014/chart" uri="{C3380CC4-5D6E-409C-BE32-E72D297353CC}">
              <c16:uniqueId val="{00000001-ABBE-5D4D-8B6F-1AA0B8C22A0A}"/>
            </c:ext>
          </c:extLst>
        </c:ser>
        <c:dLbls>
          <c:showLegendKey val="0"/>
          <c:showVal val="0"/>
          <c:showCatName val="0"/>
          <c:showSerName val="0"/>
          <c:showPercent val="0"/>
          <c:showBubbleSize val="0"/>
        </c:dLbls>
        <c:axId val="197751808"/>
        <c:axId val="204237632"/>
      </c:radarChart>
      <c:catAx>
        <c:axId val="19775180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4237632"/>
        <c:crosses val="autoZero"/>
        <c:auto val="1"/>
        <c:lblAlgn val="ctr"/>
        <c:lblOffset val="100"/>
        <c:noMultiLvlLbl val="0"/>
      </c:catAx>
      <c:valAx>
        <c:axId val="20423763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97751808"/>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a:t>WBS.GANNT,</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2018/12/5</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21463;&#25511;&#25991;&#26723;/02-&#38656;&#27714;&#24037;&#31243;&#39033;&#30446;&#35745;&#21010;/PRD2018-G11-&#38656;&#27714;&#24037;&#31243;&#35745;&#21010;&#29976;&#29305;&#22270;.mpp" TargetMode="External"/><Relationship Id="rId3" Type="http://schemas.openxmlformats.org/officeDocument/2006/relationships/hyperlink" Target="PRD2018-G11-&#39033;&#30446;&#31456;&#31243;.doc" TargetMode="External"/><Relationship Id="rId7" Type="http://schemas.openxmlformats.org/officeDocument/2006/relationships/hyperlink" Target="PRD2018-G11-&#38656;&#27714;&#24037;&#31243;&#39033;&#30446;&#35745;&#21010;WBS-io.vsdx" TargetMode="External"/><Relationship Id="rId2" Type="http://schemas.openxmlformats.org/officeDocument/2006/relationships/hyperlink" Target="../01-&#27743;&#20142;&#20754;/PRD2018-G11-&#21487;&#34892;&#24615;&#20998;&#26512;&#25253;&#21578;.docx" TargetMode="External"/><Relationship Id="rId1" Type="http://schemas.openxmlformats.org/officeDocument/2006/relationships/slideLayout" Target="../slideLayouts/slideLayout7.xml"/><Relationship Id="rId6" Type="http://schemas.openxmlformats.org/officeDocument/2006/relationships/hyperlink" Target="../02-&#40644;&#20026;&#27874;/PRD2018-G11-&#39033;&#30446;&#24635;&#20307;&#35745;&#21010;WBS.vsdx" TargetMode="External"/><Relationship Id="rId5" Type="http://schemas.openxmlformats.org/officeDocument/2006/relationships/hyperlink" Target="../../&#21463;&#25511;&#25991;&#26723;/04-&#20250;&#35758;&#32426;&#35201;&#21644;&#24405;&#38899;/PRD2018-G11-&#20250;&#35758;&#35760;&#24405;-10.12.docx" TargetMode="External"/><Relationship Id="rId4" Type="http://schemas.openxmlformats.org/officeDocument/2006/relationships/hyperlink" Target="../../&#21463;&#25511;&#25991;&#26723;/02-&#38656;&#27714;&#24037;&#31243;&#39033;&#30446;&#35745;&#21010;/PRD2018-G11-&#38656;&#27714;&#24037;&#31243;&#39033;&#30446;&#35745;&#21010;.doc" TargetMode="External"/><Relationship Id="rId9" Type="http://schemas.openxmlformats.org/officeDocument/2006/relationships/hyperlink" Target="../03-&#34081;&#23792;/PRD2018-G11-OBS-v1.0.0.vsdx"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a:solidFill>
                  <a:srgbClr val="38B1BF"/>
                </a:solidFill>
                <a:latin typeface="微软雅黑" panose="020B0503020204020204" pitchFamily="34" charset="-122"/>
                <a:ea typeface="微软雅黑" panose="020B0503020204020204" pitchFamily="34" charset="-122"/>
              </a:rPr>
              <a:t>软件工程系列课程教学辅助网站</a:t>
            </a: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需求工程项目计划</a:t>
            </a:r>
          </a:p>
        </p:txBody>
      </p:sp>
      <p:sp>
        <p:nvSpPr>
          <p:cNvPr id="41" name="文本框 5"/>
          <p:cNvSpPr txBox="1"/>
          <p:nvPr/>
        </p:nvSpPr>
        <p:spPr>
          <a:xfrm>
            <a:off x="3784921" y="4778722"/>
            <a:ext cx="2308611"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r>
              <a:rPr lang="en-US" altLang="zh-CN" sz="2665" dirty="0">
                <a:solidFill>
                  <a:srgbClr val="183A5D"/>
                </a:solidFill>
                <a:latin typeface="微软雅黑" panose="020B0503020204020204" pitchFamily="34" charset="-122"/>
                <a:ea typeface="微软雅黑" panose="020B0503020204020204" pitchFamily="34" charset="-122"/>
              </a:rPr>
              <a:t>IOS</a:t>
            </a:r>
            <a:r>
              <a:rPr lang="zh-CN" altLang="en-US" sz="2665" dirty="0">
                <a:solidFill>
                  <a:srgbClr val="183A5D"/>
                </a:solidFill>
                <a:latin typeface="微软雅黑" panose="020B0503020204020204" pitchFamily="34" charset="-122"/>
                <a:ea typeface="微软雅黑" panose="020B0503020204020204" pitchFamily="34" charset="-122"/>
              </a:rPr>
              <a:t>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20000"/>
                    </a:ext>
                  </a:extLst>
                </a:gridCol>
                <a:gridCol w="3408379">
                  <a:extLst>
                    <a:ext uri="{9D8B030D-6E8A-4147-A177-3AD203B41FA5}">
                      <a16:colId xmlns:a16="http://schemas.microsoft.com/office/drawing/2014/main" val="20001"/>
                    </a:ext>
                  </a:extLst>
                </a:gridCol>
                <a:gridCol w="3408379">
                  <a:extLst>
                    <a:ext uri="{9D8B030D-6E8A-4147-A177-3AD203B41FA5}">
                      <a16:colId xmlns:a16="http://schemas.microsoft.com/office/drawing/2014/main" val="20002"/>
                    </a:ext>
                  </a:extLst>
                </a:gridCol>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6886">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分析（网页）</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20000"/>
                    </a:ext>
                  </a:extLst>
                </a:gridCol>
                <a:gridCol w="3408379">
                  <a:extLst>
                    <a:ext uri="{9D8B030D-6E8A-4147-A177-3AD203B41FA5}">
                      <a16:colId xmlns:a16="http://schemas.microsoft.com/office/drawing/2014/main" val="20001"/>
                    </a:ext>
                  </a:extLst>
                </a:gridCol>
                <a:gridCol w="3408379">
                  <a:extLst>
                    <a:ext uri="{9D8B030D-6E8A-4147-A177-3AD203B41FA5}">
                      <a16:colId xmlns:a16="http://schemas.microsoft.com/office/drawing/2014/main" val="20002"/>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分析（微信小程序）</a:t>
            </a:r>
          </a:p>
        </p:txBody>
      </p:sp>
      <p:graphicFrame>
        <p:nvGraphicFramePr>
          <p:cNvPr id="5" name="表格 4"/>
          <p:cNvGraphicFramePr>
            <a:graphicFrameLocks noGrp="1"/>
          </p:cNvGraphicFramePr>
          <p:nvPr/>
        </p:nvGraphicFramePr>
        <p:xfrm>
          <a:off x="1126654" y="1629594"/>
          <a:ext cx="10225137" cy="5053307"/>
        </p:xfrm>
        <a:graphic>
          <a:graphicData uri="http://schemas.openxmlformats.org/drawingml/2006/table">
            <a:tbl>
              <a:tblPr firstRow="1" firstCol="1" bandRow="1"/>
              <a:tblGrid>
                <a:gridCol w="3408379">
                  <a:extLst>
                    <a:ext uri="{9D8B030D-6E8A-4147-A177-3AD203B41FA5}">
                      <a16:colId xmlns:a16="http://schemas.microsoft.com/office/drawing/2014/main" val="20000"/>
                    </a:ext>
                  </a:extLst>
                </a:gridCol>
                <a:gridCol w="3408379">
                  <a:extLst>
                    <a:ext uri="{9D8B030D-6E8A-4147-A177-3AD203B41FA5}">
                      <a16:colId xmlns:a16="http://schemas.microsoft.com/office/drawing/2014/main" val="20001"/>
                    </a:ext>
                  </a:extLst>
                </a:gridCol>
                <a:gridCol w="3408379">
                  <a:extLst>
                    <a:ext uri="{9D8B030D-6E8A-4147-A177-3AD203B41FA5}">
                      <a16:colId xmlns:a16="http://schemas.microsoft.com/office/drawing/2014/main" val="20002"/>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6886">
                <a:tc vMerge="1">
                  <a:txBody>
                    <a:bodyPr/>
                    <a:lstStyle/>
                    <a:p>
                      <a:endParaRPr lang="zh-CN"/>
                    </a:p>
                  </a:txBody>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分析得出方案结论</a:t>
            </a: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p>
          <a:p>
            <a:r>
              <a:rPr lang="en-US" altLang="zh-CN" sz="2400" dirty="0">
                <a:latin typeface="宋体" panose="02010600030101010101" pitchFamily="2" charset="-122"/>
                <a:cs typeface="宋体" panose="02010600030101010101" pitchFamily="2" charset="-122"/>
              </a:rPr>
              <a:t>  </a:t>
            </a:r>
            <a:r>
              <a:rPr lang="zh-CN" altLang="zh-CN" sz="2400" dirty="0">
                <a:cs typeface="宋体" panose="02010600030101010101" pitchFamily="2" charset="-122"/>
              </a:rPr>
              <a:t>综上得出，软件工程系列教学辅助平台切实可行，且平台主打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extLst>
                    <a:ext uri="{9D8B030D-6E8A-4147-A177-3AD203B41FA5}">
                      <a16:colId xmlns:a16="http://schemas.microsoft.com/office/drawing/2014/main" val="20000"/>
                    </a:ext>
                  </a:extLst>
                </a:gridCol>
                <a:gridCol w="1052693">
                  <a:extLst>
                    <a:ext uri="{9D8B030D-6E8A-4147-A177-3AD203B41FA5}">
                      <a16:colId xmlns:a16="http://schemas.microsoft.com/office/drawing/2014/main" val="20001"/>
                    </a:ext>
                  </a:extLst>
                </a:gridCol>
                <a:gridCol w="4074942">
                  <a:extLst>
                    <a:ext uri="{9D8B030D-6E8A-4147-A177-3AD203B41FA5}">
                      <a16:colId xmlns:a16="http://schemas.microsoft.com/office/drawing/2014/main" val="20002"/>
                    </a:ext>
                  </a:extLst>
                </a:gridCol>
                <a:gridCol w="3518033">
                  <a:extLst>
                    <a:ext uri="{9D8B030D-6E8A-4147-A177-3AD203B41FA5}">
                      <a16:colId xmlns:a16="http://schemas.microsoft.com/office/drawing/2014/main" val="20003"/>
                    </a:ext>
                  </a:extLst>
                </a:gridCol>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0000"/>
                  </a:ext>
                </a:extLst>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extLst>
                    <a:ext uri="{9D8B030D-6E8A-4147-A177-3AD203B41FA5}">
                      <a16:colId xmlns:a16="http://schemas.microsoft.com/office/drawing/2014/main" val="20000"/>
                    </a:ext>
                  </a:extLst>
                </a:gridCol>
                <a:gridCol w="1272954">
                  <a:extLst>
                    <a:ext uri="{9D8B030D-6E8A-4147-A177-3AD203B41FA5}">
                      <a16:colId xmlns:a16="http://schemas.microsoft.com/office/drawing/2014/main" val="20001"/>
                    </a:ext>
                  </a:extLst>
                </a:gridCol>
                <a:gridCol w="4927567">
                  <a:extLst>
                    <a:ext uri="{9D8B030D-6E8A-4147-A177-3AD203B41FA5}">
                      <a16:colId xmlns:a16="http://schemas.microsoft.com/office/drawing/2014/main" val="20002"/>
                    </a:ext>
                  </a:extLst>
                </a:gridCol>
                <a:gridCol w="4254133">
                  <a:extLst>
                    <a:ext uri="{9D8B030D-6E8A-4147-A177-3AD203B41FA5}">
                      <a16:colId xmlns:a16="http://schemas.microsoft.com/office/drawing/2014/main" val="20003"/>
                    </a:ext>
                  </a:extLst>
                </a:gridCol>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0000"/>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通过技术可行性得出方案结论</a:t>
            </a: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a:p>
          <a:p>
            <a:r>
              <a:rPr lang="zh-CN" altLang="zh-CN" sz="2400" dirty="0"/>
              <a:t>网页端是我们同时需要拓展的，至于网页端网站可以用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p>
          <a:p>
            <a:r>
              <a:rPr lang="zh-CN" altLang="zh-CN" sz="2400" dirty="0"/>
              <a:t>数据库采用</a:t>
            </a:r>
            <a:r>
              <a:rPr lang="en-US" altLang="zh-CN" sz="2400" dirty="0" err="1"/>
              <a:t>Mysql</a:t>
            </a:r>
            <a:r>
              <a:rPr lang="zh-CN" altLang="zh-CN" sz="2400" dirty="0"/>
              <a:t>，服务器需要搭建在阿里云上。</a:t>
            </a:r>
            <a:endParaRPr lang="en-US" altLang="zh-CN" sz="2400" dirty="0"/>
          </a:p>
          <a:p>
            <a:endParaRPr lang="zh-CN" altLang="zh-CN" sz="2400" dirty="0"/>
          </a:p>
          <a:p>
            <a:r>
              <a:rPr lang="zh-CN" altLang="zh-CN" sz="2400" dirty="0"/>
              <a:t>上述这些小组成员基本都学过，所以技术上是可行的。</a:t>
            </a: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经济可行性：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本项目受众用户是在校的教师学生，比较熟悉网站和手机的操作，本项目的功能基本上都是贴近教师和学生的日常行为，所以操作起来基本没什么难度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法律可行性：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支持条件</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p>
          <a:p>
            <a:pPr lvl="0"/>
            <a:r>
              <a:rPr lang="zh-CN" altLang="zh-CN" sz="2400" dirty="0"/>
              <a:t>阿里云服务器</a:t>
            </a:r>
          </a:p>
          <a:p>
            <a:pPr lvl="0"/>
            <a:r>
              <a:rPr lang="en-US" altLang="zh-CN" sz="2400" dirty="0"/>
              <a:t>Office</a:t>
            </a:r>
            <a:r>
              <a:rPr lang="zh-CN" altLang="zh-CN" sz="2400" dirty="0"/>
              <a:t>办公</a:t>
            </a:r>
            <a:r>
              <a:rPr lang="zh-CN" altLang="en-US" sz="2400" dirty="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RP</a:t>
            </a:r>
            <a:endParaRPr lang="en-US" altLang="zh-CN" sz="2400" dirty="0"/>
          </a:p>
          <a:p>
            <a:pPr lvl="0"/>
            <a:r>
              <a:rPr lang="en-US" altLang="zh-CN" sz="2400" dirty="0"/>
              <a:t>UML</a:t>
            </a:r>
            <a:r>
              <a:rPr lang="zh-CN" altLang="en-US" sz="2400" dirty="0"/>
              <a:t>绘图工具</a:t>
            </a:r>
            <a:r>
              <a:rPr lang="en-US" altLang="zh-CN" sz="2400" dirty="0"/>
              <a:t>RSA</a:t>
            </a:r>
          </a:p>
          <a:p>
            <a:pPr lvl="0"/>
            <a:r>
              <a:rPr lang="zh-CN" altLang="en-US" sz="2400" dirty="0"/>
              <a:t>需求文档管理工具</a:t>
            </a:r>
            <a:r>
              <a:rPr lang="en-US" altLang="zh-CN" sz="2400" dirty="0"/>
              <a:t>Rational </a:t>
            </a:r>
            <a:r>
              <a:rPr lang="en-US" altLang="zh-CN" sz="2400" dirty="0" err="1"/>
              <a:t>RequisitePro</a:t>
            </a:r>
            <a:endParaRPr lang="en-US" altLang="zh-CN" sz="2400" dirty="0"/>
          </a:p>
          <a:p>
            <a:pPr lvl="0"/>
            <a:r>
              <a:rPr lang="en-US" altLang="zh-CN" sz="2400" dirty="0"/>
              <a:t>E-R</a:t>
            </a:r>
            <a:r>
              <a:rPr lang="zh-CN" altLang="en-US" sz="2400" dirty="0"/>
              <a:t>图绘制工具</a:t>
            </a:r>
            <a:r>
              <a:rPr lang="en-US" altLang="zh-CN" sz="2400" dirty="0"/>
              <a:t>Power Designed</a:t>
            </a:r>
            <a:endParaRPr lang="zh-CN" altLang="zh-CN" sz="2400" dirty="0"/>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10</a:t>
            </a: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11</a:t>
            </a: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12</a:t>
            </a: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13</a:t>
            </a: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extLst>
                    <a:ext uri="{9D8B030D-6E8A-4147-A177-3AD203B41FA5}">
                      <a16:colId xmlns:a16="http://schemas.microsoft.com/office/drawing/2014/main" val="20000"/>
                    </a:ext>
                  </a:extLst>
                </a:gridCol>
                <a:gridCol w="858639">
                  <a:extLst>
                    <a:ext uri="{9D8B030D-6E8A-4147-A177-3AD203B41FA5}">
                      <a16:colId xmlns:a16="http://schemas.microsoft.com/office/drawing/2014/main" val="20001"/>
                    </a:ext>
                  </a:extLst>
                </a:gridCol>
                <a:gridCol w="858639">
                  <a:extLst>
                    <a:ext uri="{9D8B030D-6E8A-4147-A177-3AD203B41FA5}">
                      <a16:colId xmlns:a16="http://schemas.microsoft.com/office/drawing/2014/main" val="20002"/>
                    </a:ext>
                  </a:extLst>
                </a:gridCol>
                <a:gridCol w="858639">
                  <a:extLst>
                    <a:ext uri="{9D8B030D-6E8A-4147-A177-3AD203B41FA5}">
                      <a16:colId xmlns:a16="http://schemas.microsoft.com/office/drawing/2014/main" val="20003"/>
                    </a:ext>
                  </a:extLst>
                </a:gridCol>
                <a:gridCol w="858639">
                  <a:extLst>
                    <a:ext uri="{9D8B030D-6E8A-4147-A177-3AD203B41FA5}">
                      <a16:colId xmlns:a16="http://schemas.microsoft.com/office/drawing/2014/main" val="20004"/>
                    </a:ext>
                  </a:extLst>
                </a:gridCol>
                <a:gridCol w="1000658">
                  <a:extLst>
                    <a:ext uri="{9D8B030D-6E8A-4147-A177-3AD203B41FA5}">
                      <a16:colId xmlns:a16="http://schemas.microsoft.com/office/drawing/2014/main" val="20005"/>
                    </a:ext>
                  </a:extLst>
                </a:gridCol>
                <a:gridCol w="859363">
                  <a:extLst>
                    <a:ext uri="{9D8B030D-6E8A-4147-A177-3AD203B41FA5}">
                      <a16:colId xmlns:a16="http://schemas.microsoft.com/office/drawing/2014/main" val="20006"/>
                    </a:ext>
                  </a:extLst>
                </a:gridCol>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1"/>
                  </a:ext>
                </a:extLst>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p>
          <a:p>
            <a:r>
              <a:rPr lang="zh-CN" altLang="zh-CN" sz="1400" dirty="0"/>
              <a:t>负责会议记录和录音</a:t>
            </a:r>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p>
          <a:p>
            <a:r>
              <a:rPr lang="zh-CN" altLang="zh-CN" sz="1200" dirty="0"/>
              <a:t>负责计划软件配置管理活动，标识配置项，建立基线，进行版本和变更控制，保证相关人员能够方便地通过软件配置管理获得有用的信息</a:t>
            </a:r>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p>
          <a:p>
            <a:r>
              <a:rPr lang="zh-CN" altLang="zh-CN" sz="1200" dirty="0"/>
              <a:t>负责安排用户访谈，主要负责组织小组成员，了解他们的课余时间，安排访谈活动</a:t>
            </a:r>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extLst>
                    <a:ext uri="{9D8B030D-6E8A-4147-A177-3AD203B41FA5}">
                      <a16:colId xmlns:a16="http://schemas.microsoft.com/office/drawing/2014/main" val="20000"/>
                    </a:ext>
                  </a:extLst>
                </a:gridCol>
                <a:gridCol w="726440">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48030">
                  <a:extLst>
                    <a:ext uri="{9D8B030D-6E8A-4147-A177-3AD203B41FA5}">
                      <a16:colId xmlns:a16="http://schemas.microsoft.com/office/drawing/2014/main" val="20004"/>
                    </a:ext>
                  </a:extLst>
                </a:gridCol>
                <a:gridCol w="870585">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p>
        </p:txBody>
      </p:sp>
      <p:pic>
        <p:nvPicPr>
          <p:cNvPr id="4098" name="Picture 2" descr="b879fc4886aacf013a415efe5c26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1372235">
                  <a:extLst>
                    <a:ext uri="{9D8B030D-6E8A-4147-A177-3AD203B41FA5}">
                      <a16:colId xmlns:a16="http://schemas.microsoft.com/office/drawing/2014/main" val="20003"/>
                    </a:ext>
                  </a:extLst>
                </a:gridCol>
                <a:gridCol w="1981835">
                  <a:extLst>
                    <a:ext uri="{9D8B030D-6E8A-4147-A177-3AD203B41FA5}">
                      <a16:colId xmlns:a16="http://schemas.microsoft.com/office/drawing/2014/main" val="20004"/>
                    </a:ext>
                  </a:extLst>
                </a:gridCol>
              </a:tblGrid>
              <a:tr h="23622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extLst>
                  <a:ext uri="{0D108BD9-81ED-4DB2-BD59-A6C34878D82A}">
                    <a16:rowId xmlns:a16="http://schemas.microsoft.com/office/drawing/2014/main" val="10000"/>
                  </a:ext>
                </a:extLst>
              </a:tr>
              <a:tr h="6096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32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陈凯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212215">
                  <a:extLst>
                    <a:ext uri="{9D8B030D-6E8A-4147-A177-3AD203B41FA5}">
                      <a16:colId xmlns:a16="http://schemas.microsoft.com/office/drawing/2014/main" val="20002"/>
                    </a:ext>
                  </a:extLst>
                </a:gridCol>
                <a:gridCol w="1200785">
                  <a:extLst>
                    <a:ext uri="{9D8B030D-6E8A-4147-A177-3AD203B41FA5}">
                      <a16:colId xmlns:a16="http://schemas.microsoft.com/office/drawing/2014/main" val="20003"/>
                    </a:ext>
                  </a:extLst>
                </a:gridCol>
                <a:gridCol w="1147445">
                  <a:extLst>
                    <a:ext uri="{9D8B030D-6E8A-4147-A177-3AD203B41FA5}">
                      <a16:colId xmlns:a16="http://schemas.microsoft.com/office/drawing/2014/main" val="20004"/>
                    </a:ext>
                  </a:extLst>
                </a:gridCol>
                <a:gridCol w="1110615">
                  <a:extLst>
                    <a:ext uri="{9D8B030D-6E8A-4147-A177-3AD203B41FA5}">
                      <a16:colId xmlns:a16="http://schemas.microsoft.com/office/drawing/2014/main" val="20005"/>
                    </a:ext>
                  </a:extLst>
                </a:gridCol>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extLst>
                  <a:ext uri="{0D108BD9-81ED-4DB2-BD59-A6C34878D82A}">
                    <a16:rowId xmlns:a16="http://schemas.microsoft.com/office/drawing/2014/main" val="10000"/>
                  </a:ext>
                </a:extLst>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extLst>
                    <a:ext uri="{9D8B030D-6E8A-4147-A177-3AD203B41FA5}">
                      <a16:colId xmlns:a16="http://schemas.microsoft.com/office/drawing/2014/main" val="20000"/>
                    </a:ext>
                  </a:extLst>
                </a:gridCol>
                <a:gridCol w="1069737">
                  <a:extLst>
                    <a:ext uri="{9D8B030D-6E8A-4147-A177-3AD203B41FA5}">
                      <a16:colId xmlns:a16="http://schemas.microsoft.com/office/drawing/2014/main" val="20001"/>
                    </a:ext>
                  </a:extLst>
                </a:gridCol>
                <a:gridCol w="1197903">
                  <a:extLst>
                    <a:ext uri="{9D8B030D-6E8A-4147-A177-3AD203B41FA5}">
                      <a16:colId xmlns:a16="http://schemas.microsoft.com/office/drawing/2014/main" val="20002"/>
                    </a:ext>
                  </a:extLst>
                </a:gridCol>
                <a:gridCol w="1995879">
                  <a:extLst>
                    <a:ext uri="{9D8B030D-6E8A-4147-A177-3AD203B41FA5}">
                      <a16:colId xmlns:a16="http://schemas.microsoft.com/office/drawing/2014/main" val="20003"/>
                    </a:ext>
                  </a:extLst>
                </a:gridCol>
                <a:gridCol w="1127493">
                  <a:extLst>
                    <a:ext uri="{9D8B030D-6E8A-4147-A177-3AD203B41FA5}">
                      <a16:colId xmlns:a16="http://schemas.microsoft.com/office/drawing/2014/main" val="20004"/>
                    </a:ext>
                  </a:extLst>
                </a:gridCol>
                <a:gridCol w="1401622">
                  <a:extLst>
                    <a:ext uri="{9D8B030D-6E8A-4147-A177-3AD203B41FA5}">
                      <a16:colId xmlns:a16="http://schemas.microsoft.com/office/drawing/2014/main" val="20005"/>
                    </a:ext>
                  </a:extLst>
                </a:gridCol>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extLst>
                    <a:ext uri="{9D8B030D-6E8A-4147-A177-3AD203B41FA5}">
                      <a16:colId xmlns:a16="http://schemas.microsoft.com/office/drawing/2014/main" val="20000"/>
                    </a:ext>
                  </a:extLst>
                </a:gridCol>
                <a:gridCol w="8587034">
                  <a:extLst>
                    <a:ext uri="{9D8B030D-6E8A-4147-A177-3AD203B41FA5}">
                      <a16:colId xmlns:a16="http://schemas.microsoft.com/office/drawing/2014/main" val="20001"/>
                    </a:ext>
                  </a:extLst>
                </a:gridCol>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a:t>项目风险</a:t>
            </a:r>
            <a:r>
              <a:rPr lang="zh-CN" altLang="en-US" dirty="0"/>
              <a:t>等级和影响定义</a:t>
            </a:r>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extLst>
                    <a:ext uri="{9D8B030D-6E8A-4147-A177-3AD203B41FA5}">
                      <a16:colId xmlns:a16="http://schemas.microsoft.com/office/drawing/2014/main" val="20000"/>
                    </a:ext>
                  </a:extLst>
                </a:gridCol>
                <a:gridCol w="1530188">
                  <a:extLst>
                    <a:ext uri="{9D8B030D-6E8A-4147-A177-3AD203B41FA5}">
                      <a16:colId xmlns:a16="http://schemas.microsoft.com/office/drawing/2014/main" val="20001"/>
                    </a:ext>
                  </a:extLst>
                </a:gridCol>
                <a:gridCol w="1530188">
                  <a:extLst>
                    <a:ext uri="{9D8B030D-6E8A-4147-A177-3AD203B41FA5}">
                      <a16:colId xmlns:a16="http://schemas.microsoft.com/office/drawing/2014/main" val="20002"/>
                    </a:ext>
                  </a:extLst>
                </a:gridCol>
                <a:gridCol w="2254508">
                  <a:extLst>
                    <a:ext uri="{9D8B030D-6E8A-4147-A177-3AD203B41FA5}">
                      <a16:colId xmlns:a16="http://schemas.microsoft.com/office/drawing/2014/main" val="20003"/>
                    </a:ext>
                  </a:extLst>
                </a:gridCol>
                <a:gridCol w="2254508">
                  <a:extLst>
                    <a:ext uri="{9D8B030D-6E8A-4147-A177-3AD203B41FA5}">
                      <a16:colId xmlns:a16="http://schemas.microsoft.com/office/drawing/2014/main" val="20004"/>
                    </a:ext>
                  </a:extLst>
                </a:gridCol>
                <a:gridCol w="2114201">
                  <a:extLst>
                    <a:ext uri="{9D8B030D-6E8A-4147-A177-3AD203B41FA5}">
                      <a16:colId xmlns:a16="http://schemas.microsoft.com/office/drawing/2014/main" val="20005"/>
                    </a:ext>
                  </a:extLst>
                </a:gridCol>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extLst>
                  <a:ext uri="{0D108BD9-81ED-4DB2-BD59-A6C34878D82A}">
                    <a16:rowId xmlns:a16="http://schemas.microsoft.com/office/drawing/2014/main" val="10001"/>
                  </a:ext>
                </a:extLst>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2"/>
                  </a:ext>
                </a:extLst>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3"/>
                  </a:ext>
                </a:extLst>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16787">
                <a:tc vMerge="1">
                  <a:txBody>
                    <a:bodyPr/>
                    <a:lstStyle/>
                    <a:p>
                      <a:endParaRPr lang="zh-CN"/>
                    </a:p>
                  </a:txBody>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a:t>风险评估及其对策</a:t>
            </a:r>
          </a:p>
        </p:txBody>
      </p:sp>
      <p:pic>
        <p:nvPicPr>
          <p:cNvPr id="8" name="图片 7"/>
          <p:cNvPicPr>
            <a:picLocks noChangeAspect="1"/>
          </p:cNvPicPr>
          <p:nvPr/>
        </p:nvPicPr>
        <p:blipFill>
          <a:blip r:embed="rId2"/>
          <a:stretch>
            <a:fillRect/>
          </a:stretch>
        </p:blipFill>
        <p:spPr>
          <a:xfrm>
            <a:off x="4583038" y="837506"/>
            <a:ext cx="7064816" cy="5520800"/>
          </a:xfrm>
          <a:prstGeom prst="rect">
            <a:avLst/>
          </a:prstGeom>
        </p:spPr>
      </p:pic>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p>
        </p:txBody>
      </p:sp>
      <p:sp>
        <p:nvSpPr>
          <p:cNvPr id="8" name="矩形 7"/>
          <p:cNvSpPr/>
          <p:nvPr/>
        </p:nvSpPr>
        <p:spPr>
          <a:xfrm>
            <a:off x="2926854" y="1904467"/>
            <a:ext cx="5694331" cy="1384995"/>
          </a:xfrm>
          <a:prstGeom prst="rect">
            <a:avLst/>
          </a:prstGeom>
        </p:spPr>
        <p:txBody>
          <a:bodyPr wrap="square">
            <a:spAutoFit/>
          </a:bodyPr>
          <a:lstStyle/>
          <a:p>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版本更新</a:t>
            </a:r>
            <a:r>
              <a:rPr lang="zh-CN" altLang="en-US" dirty="0"/>
              <a:t>：</a:t>
            </a:r>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p>
          <a:p>
            <a:r>
              <a:rPr lang="zh-CN" altLang="zh-CN" dirty="0"/>
              <a:t>当文档的内容有了模块的增加、补充等，子版本号加一。</a:t>
            </a:r>
          </a:p>
          <a:p>
            <a:r>
              <a:rPr lang="zh-CN" altLang="zh-CN" dirty="0"/>
              <a:t>当文档的内容有了小修改，如修正了纰漏等，修正版本号加一。</a:t>
            </a:r>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版本格式：</a:t>
            </a:r>
            <a:endParaRPr lang="en-US" altLang="zh-CN" dirty="0"/>
          </a:p>
        </p:txBody>
      </p:sp>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a:t>Git</a:t>
            </a:r>
            <a:r>
              <a:rPr lang="zh-CN" altLang="en-US" sz="2400" b="1" dirty="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-master</a:t>
            </a:r>
          </a:p>
          <a:p>
            <a:r>
              <a:rPr lang="en-US" altLang="zh-CN" sz="2000" dirty="0"/>
              <a:t>-develop</a:t>
            </a:r>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a:t>Git</a:t>
            </a:r>
            <a:r>
              <a:rPr lang="zh-CN" altLang="en-US" sz="2000" dirty="0"/>
              <a:t>提交规范：</a:t>
            </a:r>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endParaRPr lang="en-US" altLang="zh-CN" sz="2000" dirty="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主分支上</a:t>
            </a:r>
            <a:endParaRPr lang="en-US" altLang="zh-CN" sz="2000" dirty="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每次上传都需要注释自己详细行为：如</a:t>
            </a:r>
            <a:r>
              <a:rPr lang="zh-CN" altLang="en-US" sz="2000" dirty="0"/>
              <a:t>“</a:t>
            </a:r>
            <a:r>
              <a:rPr lang="zh-CN" altLang="zh-CN" sz="2000" dirty="0"/>
              <a:t>上传可行性分析报告</a:t>
            </a:r>
            <a:r>
              <a:rPr lang="zh-CN" altLang="en-US" sz="2000" dirty="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a:t>Git</a:t>
            </a:r>
            <a:r>
              <a:rPr lang="zh-CN" altLang="en-US" sz="2000" dirty="0"/>
              <a:t>配置结构：</a:t>
            </a:r>
            <a:endParaRPr lang="en-US" altLang="zh-CN" sz="2000" dirty="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p>
          <a:p>
            <a:pPr lvl="0"/>
            <a:r>
              <a:rPr lang="zh-CN" altLang="zh-CN" sz="2400" dirty="0"/>
              <a:t>薪酬：</a:t>
            </a:r>
            <a:r>
              <a:rPr lang="en-US" altLang="zh-CN" sz="2400" dirty="0"/>
              <a:t>34947.36</a:t>
            </a:r>
            <a:r>
              <a:rPr lang="zh-CN" altLang="zh-CN" sz="2400" dirty="0"/>
              <a:t>元</a:t>
            </a:r>
          </a:p>
          <a:p>
            <a:pPr lvl="0"/>
            <a:r>
              <a:rPr lang="zh-CN" altLang="zh-CN" sz="2400" dirty="0"/>
              <a:t>时薪：</a:t>
            </a:r>
            <a:r>
              <a:rPr lang="en-US" altLang="zh-CN" sz="2400" dirty="0"/>
              <a:t>69.34</a:t>
            </a:r>
            <a:r>
              <a:rPr lang="zh-CN" altLang="zh-CN" sz="2400" dirty="0"/>
              <a:t>元</a:t>
            </a:r>
            <a:r>
              <a:rPr lang="en-US" altLang="zh-CN" sz="2400" dirty="0"/>
              <a:t>/</a:t>
            </a:r>
            <a:r>
              <a:rPr lang="zh-CN" altLang="zh-CN" sz="2400" dirty="0"/>
              <a:t>小时</a:t>
            </a:r>
          </a:p>
          <a:p>
            <a:pPr lvl="0"/>
            <a:r>
              <a:rPr lang="zh-CN" altLang="zh-CN" sz="2400" dirty="0"/>
              <a:t>工时：</a:t>
            </a:r>
            <a:r>
              <a:rPr lang="en-US" altLang="zh-CN" sz="2400" dirty="0"/>
              <a:t>504</a:t>
            </a:r>
            <a:r>
              <a:rPr lang="zh-CN" altLang="zh-CN" sz="2400" dirty="0"/>
              <a:t>时</a:t>
            </a:r>
          </a:p>
          <a:p>
            <a:pPr lvl="0"/>
            <a:r>
              <a:rPr lang="zh-CN" altLang="zh-CN" sz="2400" dirty="0"/>
              <a:t>费用：</a:t>
            </a:r>
            <a:r>
              <a:rPr lang="en-US" altLang="zh-CN" sz="2400" dirty="0"/>
              <a:t>34947.36</a:t>
            </a:r>
            <a:r>
              <a:rPr lang="zh-CN" altLang="zh-CN" sz="2400" dirty="0"/>
              <a:t>元</a:t>
            </a:r>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p>
        </p:txBody>
      </p:sp>
      <p:graphicFrame>
        <p:nvGraphicFramePr>
          <p:cNvPr id="6" name="表格 5"/>
          <p:cNvGraphicFramePr>
            <a:graphicFrameLocks noGrp="1"/>
          </p:cNvGraphicFramePr>
          <p:nvPr/>
        </p:nvGraphicFramePr>
        <p:xfrm>
          <a:off x="478582" y="2258497"/>
          <a:ext cx="5544617" cy="3674612"/>
        </p:xfrm>
        <a:graphic>
          <a:graphicData uri="http://schemas.openxmlformats.org/drawingml/2006/table">
            <a:tbl>
              <a:tblPr/>
              <a:tblGrid>
                <a:gridCol w="1388346">
                  <a:extLst>
                    <a:ext uri="{9D8B030D-6E8A-4147-A177-3AD203B41FA5}">
                      <a16:colId xmlns:a16="http://schemas.microsoft.com/office/drawing/2014/main" val="20000"/>
                    </a:ext>
                  </a:extLst>
                </a:gridCol>
                <a:gridCol w="1388346">
                  <a:extLst>
                    <a:ext uri="{9D8B030D-6E8A-4147-A177-3AD203B41FA5}">
                      <a16:colId xmlns:a16="http://schemas.microsoft.com/office/drawing/2014/main" val="20001"/>
                    </a:ext>
                  </a:extLst>
                </a:gridCol>
                <a:gridCol w="1385841">
                  <a:extLst>
                    <a:ext uri="{9D8B030D-6E8A-4147-A177-3AD203B41FA5}">
                      <a16:colId xmlns:a16="http://schemas.microsoft.com/office/drawing/2014/main" val="20002"/>
                    </a:ext>
                  </a:extLst>
                </a:gridCol>
                <a:gridCol w="1382084">
                  <a:extLst>
                    <a:ext uri="{9D8B030D-6E8A-4147-A177-3AD203B41FA5}">
                      <a16:colId xmlns:a16="http://schemas.microsoft.com/office/drawing/2014/main" val="20003"/>
                    </a:ext>
                  </a:extLst>
                </a:gridCol>
              </a:tblGrid>
              <a:tr h="56498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加班时薪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00"/>
                  </a:ext>
                </a:extLst>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0674">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12" name="图片 11"/>
          <p:cNvPicPr>
            <a:picLocks noChangeAspect="1"/>
          </p:cNvPicPr>
          <p:nvPr/>
        </p:nvPicPr>
        <p:blipFill>
          <a:blip r:embed="rId2"/>
          <a:stretch>
            <a:fillRect/>
          </a:stretch>
        </p:blipFill>
        <p:spPr>
          <a:xfrm>
            <a:off x="6455246" y="1585072"/>
            <a:ext cx="5492999" cy="5021461"/>
          </a:xfrm>
          <a:prstGeom prst="rect">
            <a:avLst/>
          </a:prstGeom>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a:solidFill>
                  <a:srgbClr val="183A5D"/>
                </a:solidFill>
                <a:latin typeface="微软雅黑" panose="020B0503020204020204" pitchFamily="34" charset="-122"/>
                <a:ea typeface="微软雅黑" panose="020B0503020204020204" pitchFamily="34" charset="-122"/>
                <a:sym typeface="+mn-ea"/>
              </a:rPr>
              <a:t>——</a:t>
            </a:r>
            <a:r>
              <a:rPr lang="zh-CN" altLang="en-US" sz="2660" dirty="0">
                <a:solidFill>
                  <a:srgbClr val="183A5D"/>
                </a:solidFill>
                <a:latin typeface="微软雅黑" panose="020B0503020204020204" pitchFamily="34" charset="-122"/>
                <a:ea typeface="微软雅黑" panose="020B0503020204020204" pitchFamily="34" charset="-122"/>
                <a:sym typeface="+mn-ea"/>
              </a:rPr>
              <a:t>管理机构</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extLst>
                    <a:ext uri="{9D8B030D-6E8A-4147-A177-3AD203B41FA5}">
                      <a16:colId xmlns:a16="http://schemas.microsoft.com/office/drawing/2014/main" val="20000"/>
                    </a:ext>
                  </a:extLst>
                </a:gridCol>
                <a:gridCol w="2000866">
                  <a:extLst>
                    <a:ext uri="{9D8B030D-6E8A-4147-A177-3AD203B41FA5}">
                      <a16:colId xmlns:a16="http://schemas.microsoft.com/office/drawing/2014/main" val="20001"/>
                    </a:ext>
                  </a:extLst>
                </a:gridCol>
                <a:gridCol w="3093063">
                  <a:extLst>
                    <a:ext uri="{9D8B030D-6E8A-4147-A177-3AD203B41FA5}">
                      <a16:colId xmlns:a16="http://schemas.microsoft.com/office/drawing/2014/main" val="20002"/>
                    </a:ext>
                  </a:extLst>
                </a:gridCol>
                <a:gridCol w="2547606">
                  <a:extLst>
                    <a:ext uri="{9D8B030D-6E8A-4147-A177-3AD203B41FA5}">
                      <a16:colId xmlns:a16="http://schemas.microsoft.com/office/drawing/2014/main" val="20003"/>
                    </a:ext>
                  </a:extLst>
                </a:gridCol>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00"/>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项目范围管理</a:t>
            </a: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extLst>
                    <a:ext uri="{9D8B030D-6E8A-4147-A177-3AD203B41FA5}">
                      <a16:colId xmlns:a16="http://schemas.microsoft.com/office/drawing/2014/main" val="20000"/>
                    </a:ext>
                  </a:extLst>
                </a:gridCol>
                <a:gridCol w="5617210">
                  <a:extLst>
                    <a:ext uri="{9D8B030D-6E8A-4147-A177-3AD203B41FA5}">
                      <a16:colId xmlns:a16="http://schemas.microsoft.com/office/drawing/2014/main" val="20001"/>
                    </a:ext>
                  </a:extLst>
                </a:gridCol>
              </a:tblGrid>
              <a:tr h="411480">
                <a:tc>
                  <a:txBody>
                    <a:bodyPr/>
                    <a:lstStyle/>
                    <a:p>
                      <a:pPr>
                        <a:buNone/>
                      </a:pPr>
                      <a:r>
                        <a:rPr lang="zh-CN" altLang="en-US"/>
                        <a:t>阶段</a:t>
                      </a:r>
                    </a:p>
                  </a:txBody>
                  <a:tcPr/>
                </a:tc>
                <a:tc>
                  <a:txBody>
                    <a:bodyPr/>
                    <a:lstStyle/>
                    <a:p>
                      <a:pPr>
                        <a:buNone/>
                      </a:pPr>
                      <a:r>
                        <a:rPr lang="zh-CN" altLang="en-US"/>
                        <a:t>交付物</a:t>
                      </a:r>
                    </a:p>
                  </a:txBody>
                  <a:tcPr/>
                </a:tc>
                <a:extLst>
                  <a:ext uri="{0D108BD9-81ED-4DB2-BD59-A6C34878D82A}">
                    <a16:rowId xmlns:a16="http://schemas.microsoft.com/office/drawing/2014/main" val="10000"/>
                  </a:ext>
                </a:extLst>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01"/>
                  </a:ext>
                </a:extLst>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p>
                  </a:txBody>
                  <a:tcPr/>
                </a:tc>
                <a:extLst>
                  <a:ext uri="{0D108BD9-81ED-4DB2-BD59-A6C34878D82A}">
                    <a16:rowId xmlns:a16="http://schemas.microsoft.com/office/drawing/2014/main" val="10002"/>
                  </a:ext>
                </a:extLst>
              </a:tr>
              <a:tr h="365760">
                <a:tc vMerge="1">
                  <a:txBody>
                    <a:bodyPr/>
                    <a:lstStyle/>
                    <a:p>
                      <a:endParaRPr lang="zh-CN"/>
                    </a:p>
                  </a:txBody>
                  <a:tcPr/>
                </a:tc>
                <a:tc>
                  <a:txBody>
                    <a:bodyPr/>
                    <a:lstStyle/>
                    <a:p>
                      <a:pPr>
                        <a:buNone/>
                      </a:pPr>
                      <a:r>
                        <a:rPr lang="zh-CN" altLang="en-US" sz="1800"/>
                        <a:t>编制《总体项目计划》</a:t>
                      </a:r>
                    </a:p>
                  </a:txBody>
                  <a:tcPr/>
                </a:tc>
                <a:extLst>
                  <a:ext uri="{0D108BD9-81ED-4DB2-BD59-A6C34878D82A}">
                    <a16:rowId xmlns:a16="http://schemas.microsoft.com/office/drawing/2014/main" val="10003"/>
                  </a:ext>
                </a:extLst>
              </a:tr>
              <a:tr h="365760">
                <a:tc vMerge="1">
                  <a:txBody>
                    <a:bodyPr/>
                    <a:lstStyle/>
                    <a:p>
                      <a:endParaRPr lang="zh-CN"/>
                    </a:p>
                  </a:txBody>
                  <a:tcPr/>
                </a:tc>
                <a:tc>
                  <a:txBody>
                    <a:bodyPr/>
                    <a:lstStyle/>
                    <a:p>
                      <a:pPr>
                        <a:buNone/>
                      </a:pPr>
                      <a:r>
                        <a:rPr lang="zh-CN" altLang="en-US" sz="1800"/>
                        <a:t>编制《质量保证计划》</a:t>
                      </a:r>
                    </a:p>
                  </a:txBody>
                  <a:tcPr/>
                </a:tc>
                <a:extLst>
                  <a:ext uri="{0D108BD9-81ED-4DB2-BD59-A6C34878D82A}">
                    <a16:rowId xmlns:a16="http://schemas.microsoft.com/office/drawing/2014/main" val="10004"/>
                  </a:ext>
                </a:extLst>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p>
                  </a:txBody>
                  <a:tcPr/>
                </a:tc>
                <a:extLst>
                  <a:ext uri="{0D108BD9-81ED-4DB2-BD59-A6C34878D82A}">
                    <a16:rowId xmlns:a16="http://schemas.microsoft.com/office/drawing/2014/main" val="10005"/>
                  </a:ext>
                </a:extLst>
              </a:tr>
              <a:tr h="640080">
                <a:tc vMerge="1">
                  <a:txBody>
                    <a:bodyPr/>
                    <a:lstStyle/>
                    <a:p>
                      <a:endParaRPr lang="zh-CN"/>
                    </a:p>
                  </a:txBody>
                  <a:tcPr/>
                </a:tc>
                <a:tc>
                  <a:txBody>
                    <a:bodyPr/>
                    <a:lstStyle/>
                    <a:p>
                      <a:pPr>
                        <a:buNone/>
                      </a:pPr>
                      <a:r>
                        <a:rPr lang="zh-CN" altLang="en-US" sz="1800"/>
                        <a:t>完成本项目《愿景与范围文档》</a:t>
                      </a:r>
                    </a:p>
                    <a:p>
                      <a:pPr>
                        <a:buNone/>
                      </a:pPr>
                      <a:r>
                        <a:rPr lang="zh-CN" altLang="en-US" sz="1800"/>
                        <a:t>	</a:t>
                      </a:r>
                    </a:p>
                  </a:txBody>
                  <a:tcPr/>
                </a:tc>
                <a:extLst>
                  <a:ext uri="{0D108BD9-81ED-4DB2-BD59-A6C34878D82A}">
                    <a16:rowId xmlns:a16="http://schemas.microsoft.com/office/drawing/2014/main" val="10006"/>
                  </a:ext>
                </a:extLst>
              </a:tr>
              <a:tr h="365760">
                <a:tc vMerge="1">
                  <a:txBody>
                    <a:bodyPr/>
                    <a:lstStyle/>
                    <a:p>
                      <a:endParaRPr lang="zh-CN"/>
                    </a:p>
                  </a:txBody>
                  <a:tcPr/>
                </a:tc>
                <a:tc>
                  <a:txBody>
                    <a:bodyPr/>
                    <a:lstStyle/>
                    <a:p>
                      <a:pPr>
                        <a:buNone/>
                      </a:pPr>
                      <a:r>
                        <a:rPr lang="zh-CN" altLang="en-US" sz="1800"/>
                        <a:t>完成本项目《软件需求规格说明书》</a:t>
                      </a:r>
                    </a:p>
                  </a:txBody>
                  <a:tcPr/>
                </a:tc>
                <a:extLst>
                  <a:ext uri="{0D108BD9-81ED-4DB2-BD59-A6C34878D82A}">
                    <a16:rowId xmlns:a16="http://schemas.microsoft.com/office/drawing/2014/main" val="10007"/>
                  </a:ext>
                </a:extLst>
              </a:tr>
              <a:tr h="365760">
                <a:tc vMerge="1">
                  <a:txBody>
                    <a:bodyPr/>
                    <a:lstStyle/>
                    <a:p>
                      <a:endParaRPr lang="zh-CN"/>
                    </a:p>
                  </a:txBody>
                  <a:tcPr/>
                </a:tc>
                <a:tc>
                  <a:txBody>
                    <a:bodyPr/>
                    <a:lstStyle/>
                    <a:p>
                      <a:pPr>
                        <a:buNone/>
                      </a:pPr>
                      <a:r>
                        <a:rPr lang="zh-CN" altLang="en-US" sz="1800"/>
                        <a:t>完成本项目《测试用例》</a:t>
                      </a:r>
                    </a:p>
                  </a:txBody>
                  <a:tcPr/>
                </a:tc>
                <a:extLst>
                  <a:ext uri="{0D108BD9-81ED-4DB2-BD59-A6C34878D82A}">
                    <a16:rowId xmlns:a16="http://schemas.microsoft.com/office/drawing/2014/main" val="10008"/>
                  </a:ext>
                </a:extLst>
              </a:tr>
              <a:tr h="365760">
                <a:tc vMerge="1">
                  <a:txBody>
                    <a:bodyPr/>
                    <a:lstStyle/>
                    <a:p>
                      <a:endParaRPr lang="zh-CN"/>
                    </a:p>
                  </a:txBody>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09"/>
                  </a:ext>
                </a:extLst>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10"/>
                  </a:ext>
                </a:extLst>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11"/>
                  </a:ext>
                </a:extLst>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12"/>
                  </a:ext>
                </a:extLst>
              </a:tr>
            </a:tbl>
          </a:graphicData>
        </a:graphic>
      </p:graphicFrame>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a:t>
            </a:r>
          </a:p>
        </p:txBody>
      </p:sp>
      <p:pic>
        <p:nvPicPr>
          <p:cNvPr id="5" name="图片 4"/>
          <p:cNvPicPr>
            <a:picLocks noChangeAspect="1"/>
          </p:cNvPicPr>
          <p:nvPr/>
        </p:nvPicPr>
        <p:blipFill>
          <a:blip r:embed="rId2"/>
          <a:stretch>
            <a:fillRect/>
          </a:stretch>
        </p:blipFill>
        <p:spPr>
          <a:xfrm>
            <a:off x="1434465" y="965200"/>
            <a:ext cx="9565005" cy="5619115"/>
          </a:xfrm>
          <a:prstGeom prst="rect">
            <a:avLst/>
          </a:prstGeom>
        </p:spPr>
      </p:pic>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WBS-io</a:t>
            </a:r>
            <a:r>
              <a:rPr lang="zh-CN" altLang="en-US" sz="2665" dirty="0">
                <a:solidFill>
                  <a:srgbClr val="183A5D"/>
                </a:solidFill>
                <a:latin typeface="微软雅黑" panose="020B0503020204020204" pitchFamily="34" charset="-122"/>
                <a:ea typeface="微软雅黑" panose="020B0503020204020204" pitchFamily="34" charset="-122"/>
              </a:rPr>
              <a:t>（部分）</a:t>
            </a:r>
          </a:p>
        </p:txBody>
      </p:sp>
      <p:pic>
        <p:nvPicPr>
          <p:cNvPr id="5" name="图片 4"/>
          <p:cNvPicPr>
            <a:picLocks noChangeAspect="1"/>
          </p:cNvPicPr>
          <p:nvPr/>
        </p:nvPicPr>
        <p:blipFill>
          <a:blip r:embed="rId2"/>
          <a:stretch>
            <a:fillRect/>
          </a:stretch>
        </p:blipFill>
        <p:spPr>
          <a:xfrm>
            <a:off x="434975" y="1363345"/>
            <a:ext cx="11050905" cy="4326255"/>
          </a:xfrm>
          <a:prstGeom prst="rect">
            <a:avLst/>
          </a:prstGeom>
        </p:spPr>
      </p:pic>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附录</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14686" y="909514"/>
            <a:ext cx="7920880" cy="4455066"/>
          </a:xfrm>
          <a:prstGeom prst="rect">
            <a:avLst/>
          </a:prstGeom>
          <a:noFill/>
        </p:spPr>
        <p:txBody>
          <a:bodyPr wrap="square" rtlCol="0">
            <a:spAutoFit/>
          </a:bodyPr>
          <a:lstStyle/>
          <a:p>
            <a:pPr>
              <a:lnSpc>
                <a:spcPct val="150000"/>
              </a:lnSpc>
            </a:pPr>
            <a:r>
              <a:rPr lang="en-US" altLang="zh-CN" dirty="0">
                <a:hlinkClick r:id="rId2" action="ppaction://hlinkfile"/>
              </a:rPr>
              <a:t>《PRD2018-G11-</a:t>
            </a:r>
            <a:r>
              <a:rPr lang="zh-CN" altLang="en-US" dirty="0">
                <a:hlinkClick r:id="rId2" action="ppaction://hlinkfile"/>
              </a:rPr>
              <a:t>可行性分析报告</a:t>
            </a:r>
            <a:r>
              <a:rPr lang="en-US" altLang="zh-CN" dirty="0">
                <a:hlinkClick r:id="rId2" action="ppaction://hlinkfile"/>
              </a:rPr>
              <a:t>》</a:t>
            </a:r>
            <a:endParaRPr lang="en-US" altLang="zh-CN" dirty="0"/>
          </a:p>
          <a:p>
            <a:pPr>
              <a:lnSpc>
                <a:spcPct val="150000"/>
              </a:lnSpc>
            </a:pPr>
            <a:r>
              <a:rPr lang="en-US" altLang="zh-CN" dirty="0">
                <a:hlinkClick r:id="rId3" action="ppaction://hlinkfile"/>
              </a:rPr>
              <a:t>《PRD2018-G11-</a:t>
            </a:r>
            <a:r>
              <a:rPr lang="zh-CN" altLang="en-US" dirty="0">
                <a:hlinkClick r:id="rId3" action="ppaction://hlinkfile"/>
              </a:rPr>
              <a:t>项目章程</a:t>
            </a:r>
            <a:r>
              <a:rPr lang="en-US" altLang="zh-CN" dirty="0">
                <a:hlinkClick r:id="rId3" action="ppaction://hlinkfile"/>
              </a:rPr>
              <a:t>》</a:t>
            </a:r>
            <a:endParaRPr lang="en-US" altLang="zh-CN" dirty="0"/>
          </a:p>
          <a:p>
            <a:pPr>
              <a:lnSpc>
                <a:spcPct val="150000"/>
              </a:lnSpc>
            </a:pPr>
            <a:r>
              <a:rPr lang="en-US" altLang="zh-CN" dirty="0">
                <a:hlinkClick r:id="rId4" action="ppaction://hlinkfile"/>
              </a:rPr>
              <a:t>《PRD2018-G11-</a:t>
            </a:r>
            <a:r>
              <a:rPr lang="zh-CN" altLang="en-US" dirty="0">
                <a:hlinkClick r:id="rId4" action="ppaction://hlinkfile"/>
              </a:rPr>
              <a:t>需求工程项目计划</a:t>
            </a:r>
            <a:r>
              <a:rPr lang="en-US" altLang="zh-CN" dirty="0">
                <a:hlinkClick r:id="rId4" action="ppaction://hlinkfile"/>
              </a:rPr>
              <a:t>》</a:t>
            </a:r>
            <a:endParaRPr lang="en-US" altLang="zh-CN" dirty="0"/>
          </a:p>
          <a:p>
            <a:pPr>
              <a:lnSpc>
                <a:spcPct val="150000"/>
              </a:lnSpc>
            </a:pPr>
            <a:r>
              <a:rPr lang="en-US" altLang="zh-CN" dirty="0">
                <a:hlinkClick r:id="rId5" action="ppaction://hlinkfile"/>
              </a:rPr>
              <a:t>《PRD2018-G11-</a:t>
            </a:r>
            <a:r>
              <a:rPr lang="zh-CN" altLang="en-US" dirty="0">
                <a:hlinkClick r:id="rId5" action="ppaction://hlinkfile"/>
              </a:rPr>
              <a:t>会议记录</a:t>
            </a:r>
            <a:r>
              <a:rPr lang="en-US" altLang="zh-CN" dirty="0">
                <a:hlinkClick r:id="rId5" action="ppaction://hlinkfile"/>
              </a:rPr>
              <a:t>》</a:t>
            </a:r>
            <a:endParaRPr lang="en-US" altLang="zh-CN" dirty="0"/>
          </a:p>
          <a:p>
            <a:pPr>
              <a:lnSpc>
                <a:spcPct val="150000"/>
              </a:lnSpc>
            </a:pPr>
            <a:r>
              <a:rPr lang="en-US" altLang="zh-CN" dirty="0">
                <a:hlinkClick r:id="rId6" action="ppaction://hlinkfile"/>
              </a:rPr>
              <a:t>《PRD2018-G11-</a:t>
            </a:r>
            <a:r>
              <a:rPr lang="zh-CN" altLang="en-US" dirty="0">
                <a:hlinkClick r:id="rId6" action="ppaction://hlinkfile"/>
              </a:rPr>
              <a:t>项目总体计划</a:t>
            </a:r>
            <a:r>
              <a:rPr lang="en-US" altLang="zh-CN" dirty="0">
                <a:hlinkClick r:id="rId6" action="ppaction://hlinkfile"/>
              </a:rPr>
              <a:t>WBS》</a:t>
            </a:r>
            <a:endParaRPr lang="en-US" altLang="zh-CN" dirty="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endParaRPr lang="en-US" altLang="zh-CN" dirty="0"/>
          </a:p>
          <a:p>
            <a:pPr>
              <a:lnSpc>
                <a:spcPct val="150000"/>
              </a:lnSpc>
            </a:pPr>
            <a:r>
              <a:rPr lang="en-US" altLang="zh-CN" dirty="0">
                <a:hlinkClick r:id="rId7" action="ppaction://hlinkfile"/>
              </a:rPr>
              <a:t>《PRD2018-G11-</a:t>
            </a:r>
            <a:r>
              <a:rPr lang="zh-CN" altLang="en-US" dirty="0">
                <a:hlinkClick r:id="rId7" action="ppaction://hlinkfile"/>
              </a:rPr>
              <a:t>需求工程项目计划</a:t>
            </a:r>
            <a:r>
              <a:rPr lang="en-US" altLang="zh-CN" dirty="0">
                <a:hlinkClick r:id="rId7" action="ppaction://hlinkfile"/>
              </a:rPr>
              <a:t>WBS-</a:t>
            </a:r>
            <a:r>
              <a:rPr lang="en-US" altLang="zh-CN" dirty="0" err="1">
                <a:hlinkClick r:id="rId7" action="ppaction://hlinkfile"/>
              </a:rPr>
              <a:t>io</a:t>
            </a:r>
            <a:r>
              <a:rPr lang="en-US" altLang="zh-CN" dirty="0">
                <a:hlinkClick r:id="rId7" action="ppaction://hlinkfile"/>
              </a:rPr>
              <a:t>》</a:t>
            </a:r>
            <a:endParaRPr lang="en-US" altLang="zh-CN" dirty="0"/>
          </a:p>
          <a:p>
            <a:pPr>
              <a:lnSpc>
                <a:spcPct val="150000"/>
              </a:lnSpc>
            </a:pPr>
            <a:r>
              <a:rPr lang="en-US" altLang="zh-CN" dirty="0">
                <a:hlinkClick r:id="rId8" action="ppaction://hlinkfile"/>
              </a:rPr>
              <a:t>《PRD2018-G11-</a:t>
            </a:r>
            <a:r>
              <a:rPr lang="zh-CN" altLang="en-US" dirty="0">
                <a:hlinkClick r:id="rId8" action="ppaction://hlinkfile"/>
              </a:rPr>
              <a:t>需求工程计划甘特图</a:t>
            </a:r>
            <a:r>
              <a:rPr lang="en-US" altLang="zh-CN" dirty="0">
                <a:hlinkClick r:id="rId8" action="ppaction://hlinkfile"/>
              </a:rPr>
              <a:t>》</a:t>
            </a:r>
            <a:endParaRPr lang="en-US" altLang="zh-CN" dirty="0"/>
          </a:p>
          <a:p>
            <a:pPr>
              <a:lnSpc>
                <a:spcPct val="150000"/>
              </a:lnSpc>
            </a:pPr>
            <a:r>
              <a:rPr lang="en-US" altLang="zh-CN" dirty="0">
                <a:hlinkClick r:id="rId9" action="ppaction://hlinkfile"/>
              </a:rPr>
              <a:t>《PRD2018-G11-OBS-v1.0.0》</a:t>
            </a:r>
            <a:endParaRPr lang="zh-CN" altLang="en-US" dirty="0"/>
          </a:p>
        </p:txBody>
      </p:sp>
    </p:spTree>
  </p:cSld>
  <p:clrMapOvr>
    <a:masterClrMapping/>
  </p:clrMapOvr>
  <p:transition spd="slow" advClick="0" advTm="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p>
        </p:txBody>
      </p:sp>
      <p:pic>
        <p:nvPicPr>
          <p:cNvPr id="6" name="图片 5">
            <a:extLst>
              <a:ext uri="{FF2B5EF4-FFF2-40B4-BE49-F238E27FC236}">
                <a16:creationId xmlns:a16="http://schemas.microsoft.com/office/drawing/2014/main" id="{19929E1D-092B-F74C-96E4-41717527B00D}"/>
              </a:ext>
            </a:extLst>
          </p:cNvPr>
          <p:cNvPicPr>
            <a:picLocks noChangeAspect="1"/>
          </p:cNvPicPr>
          <p:nvPr/>
        </p:nvPicPr>
        <p:blipFill>
          <a:blip r:embed="rId2"/>
          <a:stretch>
            <a:fillRect/>
          </a:stretch>
        </p:blipFill>
        <p:spPr>
          <a:xfrm>
            <a:off x="4727054" y="0"/>
            <a:ext cx="6636512" cy="6859588"/>
          </a:xfrm>
          <a:prstGeom prst="rect">
            <a:avLst/>
          </a:prstGeom>
        </p:spPr>
      </p:pic>
    </p:spTree>
  </p:cSld>
  <p:clrMapOvr>
    <a:masterClrMapping/>
  </p:clrMapOvr>
  <p:transition spd="slow" advClick="0" advTm="0">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a:t>
                      </a:r>
                      <a:r>
                        <a:rPr lang="zh-CN" altLang="en-US" sz="2400" b="0" dirty="0">
                          <a:solidFill>
                            <a:schemeClr val="tx1"/>
                          </a:solidFill>
                        </a:rPr>
                        <a:t>风险评估：理论方法与应用</a:t>
                      </a:r>
                      <a:r>
                        <a:rPr lang="en-US" altLang="zh-CN" sz="2400" b="0" dirty="0">
                          <a:solidFill>
                            <a:schemeClr val="tx1"/>
                          </a:solidFill>
                        </a:rPr>
                        <a:t>》</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:Marvin </a:t>
                      </a:r>
                      <a:r>
                        <a:rPr lang="en-US" altLang="zh-CN" sz="2400" b="0" dirty="0" err="1">
                          <a:solidFill>
                            <a:schemeClr val="tx1"/>
                          </a:solidFill>
                        </a:rPr>
                        <a:t>Rausand</a:t>
                      </a:r>
                      <a:r>
                        <a:rPr lang="en-US" altLang="zh-CN" sz="2400" b="0" dirty="0">
                          <a:solidFill>
                            <a:schemeClr val="tx1"/>
                          </a:solidFill>
                        </a:rPr>
                        <a:t>     </a:t>
                      </a:r>
                    </a:p>
                    <a:p>
                      <a:pPr algn="l"/>
                      <a:r>
                        <a:rPr lang="zh-CN" altLang="en-US" sz="2400" b="0" dirty="0">
                          <a:solidFill>
                            <a:schemeClr val="tx1"/>
                          </a:solidFill>
                        </a:rPr>
                        <a:t>清华大学出版社</a:t>
                      </a:r>
                      <a:endParaRPr lang="en-US" altLang="zh-CN" sz="2400" b="0" dirty="0">
                        <a:solidFill>
                          <a:schemeClr val="tx1"/>
                        </a:solidFill>
                      </a:endParaRPr>
                    </a:p>
                    <a:p>
                      <a:pPr algn="l"/>
                      <a:r>
                        <a:rPr lang="en-US" altLang="zh-CN" sz="2400" b="0" dirty="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0"/>
                  </a:ext>
                </a:extLst>
              </a:tr>
              <a:tr h="1270000">
                <a:tc>
                  <a:txBody>
                    <a:bodyPr/>
                    <a:lstStyle/>
                    <a:p>
                      <a:pPr algn="l">
                        <a:buNone/>
                      </a:pPr>
                      <a:r>
                        <a:rPr lang="en-US" altLang="zh-CN" dirty="0">
                          <a:solidFill>
                            <a:schemeClr val="tx1"/>
                          </a:solidFill>
                        </a:rPr>
                        <a:t>《</a:t>
                      </a:r>
                      <a:r>
                        <a:rPr lang="zh-CN" altLang="en-US" dirty="0">
                          <a:solidFill>
                            <a:schemeClr val="tx1"/>
                          </a:solidFill>
                        </a:rPr>
                        <a:t>软件需求（第</a:t>
                      </a:r>
                      <a:r>
                        <a:rPr lang="en-US" altLang="zh-CN" dirty="0">
                          <a:solidFill>
                            <a:schemeClr val="tx1"/>
                          </a:solidFill>
                        </a:rPr>
                        <a:t>3</a:t>
                      </a:r>
                      <a:r>
                        <a:rPr lang="zh-CN" altLang="en-US" dirty="0">
                          <a:solidFill>
                            <a:schemeClr val="tx1"/>
                          </a:solidFill>
                        </a:rPr>
                        <a:t>版）</a:t>
                      </a:r>
                      <a:r>
                        <a:rPr lang="en-US" altLang="zh-CN" dirty="0">
                          <a:solidFill>
                            <a:schemeClr val="tx1"/>
                          </a:solidFill>
                        </a:rPr>
                        <a:t>》</a:t>
                      </a:r>
                    </a:p>
                    <a:p>
                      <a:pPr algn="l">
                        <a:buNone/>
                      </a:pPr>
                      <a:r>
                        <a:rPr lang="zh-CN" altLang="en-US" dirty="0">
                          <a:solidFill>
                            <a:schemeClr val="tx1"/>
                          </a:solidFill>
                        </a:rPr>
                        <a:t>（第</a:t>
                      </a:r>
                      <a:r>
                        <a:rPr lang="en-US" altLang="zh-CN" dirty="0">
                          <a:solidFill>
                            <a:schemeClr val="tx1"/>
                          </a:solidFill>
                        </a:rPr>
                        <a:t>6</a:t>
                      </a:r>
                      <a:r>
                        <a:rPr lang="zh-CN" altLang="en-US" dirty="0">
                          <a:solidFill>
                            <a:schemeClr val="tx1"/>
                          </a:solidFill>
                        </a:rPr>
                        <a:t>版）</a:t>
                      </a:r>
                    </a:p>
                  </a:txBody>
                  <a:tcPr/>
                </a:tc>
                <a:tc>
                  <a:txBody>
                    <a:bodyPr/>
                    <a:lstStyle/>
                    <a:p>
                      <a:pPr algn="l">
                        <a:buNone/>
                      </a:pPr>
                      <a:r>
                        <a:rPr lang="zh-CN" altLang="en-US" dirty="0">
                          <a:solidFill>
                            <a:schemeClr val="tx1"/>
                          </a:solidFill>
                        </a:rPr>
                        <a:t>作者：</a:t>
                      </a:r>
                      <a:r>
                        <a:rPr lang="en-US" altLang="zh-CN" dirty="0">
                          <a:solidFill>
                            <a:schemeClr val="tx1"/>
                          </a:solidFill>
                        </a:rPr>
                        <a:t>Karl </a:t>
                      </a:r>
                      <a:r>
                        <a:rPr lang="en-US" altLang="zh-CN" dirty="0" err="1">
                          <a:solidFill>
                            <a:schemeClr val="tx1"/>
                          </a:solidFill>
                        </a:rPr>
                        <a:t>Wigers</a:t>
                      </a:r>
                      <a:r>
                        <a:rPr lang="en-US" altLang="zh-CN" baseline="0" dirty="0">
                          <a:solidFill>
                            <a:schemeClr val="tx1"/>
                          </a:solidFill>
                        </a:rPr>
                        <a:t>   Joy Beatty</a:t>
                      </a: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2013</a:t>
                      </a:r>
                      <a:r>
                        <a:rPr lang="zh-CN" altLang="en-US" baseline="0" dirty="0">
                          <a:solidFill>
                            <a:schemeClr val="tx1"/>
                          </a:solidFill>
                        </a:rPr>
                        <a:t>年</a:t>
                      </a:r>
                      <a:r>
                        <a:rPr lang="en-US" altLang="zh-CN" baseline="0" dirty="0">
                          <a:solidFill>
                            <a:schemeClr val="tx1"/>
                          </a:solidFill>
                        </a:rPr>
                        <a:t>8</a:t>
                      </a:r>
                      <a:r>
                        <a:rPr lang="zh-CN" altLang="en-US" baseline="0" dirty="0">
                          <a:solidFill>
                            <a:schemeClr val="tx1"/>
                          </a:solidFill>
                        </a:rPr>
                        <a:t>月第</a:t>
                      </a:r>
                      <a:r>
                        <a:rPr lang="en-US" altLang="zh-CN" baseline="0" dirty="0">
                          <a:solidFill>
                            <a:schemeClr val="tx1"/>
                          </a:solidFill>
                        </a:rPr>
                        <a:t>6</a:t>
                      </a:r>
                      <a:r>
                        <a:rPr lang="zh-CN" altLang="en-US" baseline="0" dirty="0">
                          <a:solidFill>
                            <a:schemeClr val="tx1"/>
                          </a:solidFill>
                        </a:rPr>
                        <a:t>版</a:t>
                      </a:r>
                      <a:endParaRPr lang="en-US" altLang="zh-CN" dirty="0">
                        <a:solidFill>
                          <a:schemeClr val="tx1"/>
                        </a:solidFill>
                      </a:endParaRPr>
                    </a:p>
                  </a:txBody>
                  <a:tcPr/>
                </a:tc>
                <a:extLst>
                  <a:ext uri="{0D108BD9-81ED-4DB2-BD59-A6C34878D82A}">
                    <a16:rowId xmlns:a16="http://schemas.microsoft.com/office/drawing/2014/main" val="10001"/>
                  </a:ext>
                </a:extLst>
              </a:tr>
              <a:tr h="1271270">
                <a:tc>
                  <a:txBody>
                    <a:bodyPr/>
                    <a:lstStyle/>
                    <a:p>
                      <a:pPr algn="l">
                        <a:buNone/>
                      </a:pPr>
                      <a:r>
                        <a:rPr lang="en-US" altLang="zh-CN" dirty="0">
                          <a:solidFill>
                            <a:schemeClr val="tx1"/>
                          </a:solidFill>
                        </a:rPr>
                        <a:t>《</a:t>
                      </a:r>
                      <a:r>
                        <a:rPr lang="zh-CN" altLang="en-US" dirty="0">
                          <a:solidFill>
                            <a:schemeClr val="tx1"/>
                          </a:solidFill>
                        </a:rPr>
                        <a:t>软件开发的过程与管理</a:t>
                      </a:r>
                      <a:r>
                        <a:rPr lang="en-US" altLang="zh-CN" dirty="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作者：张湘辉</a:t>
                      </a:r>
                      <a:endParaRPr lang="en-US" altLang="zh-CN" dirty="0">
                        <a:solidFill>
                          <a:schemeClr val="tx1"/>
                        </a:solidFill>
                      </a:endParaRPr>
                    </a:p>
                    <a:p>
                      <a:pPr algn="l">
                        <a:buNone/>
                      </a:pPr>
                      <a:r>
                        <a:rPr lang="zh-CN" altLang="en-US" dirty="0">
                          <a:solidFill>
                            <a:schemeClr val="tx1"/>
                          </a:solidFill>
                        </a:rPr>
                        <a:t>清华大学出版社</a:t>
                      </a:r>
                      <a:endParaRPr lang="en-US" altLang="zh-CN" dirty="0">
                        <a:solidFill>
                          <a:schemeClr val="tx1"/>
                        </a:solidFill>
                      </a:endParaRPr>
                    </a:p>
                    <a:p>
                      <a:pPr algn="l">
                        <a:buNone/>
                      </a:pPr>
                      <a:r>
                        <a:rPr lang="en-US" altLang="zh-CN" dirty="0">
                          <a:solidFill>
                            <a:schemeClr val="tx1"/>
                          </a:solidFill>
                        </a:rPr>
                        <a:t>2005</a:t>
                      </a:r>
                      <a:r>
                        <a:rPr lang="zh-CN" altLang="en-US" dirty="0">
                          <a:solidFill>
                            <a:schemeClr val="tx1"/>
                          </a:solidFill>
                        </a:rPr>
                        <a:t>年</a:t>
                      </a: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extLst>
                    <a:ext uri="{9D8B030D-6E8A-4147-A177-3AD203B41FA5}">
                      <a16:colId xmlns:a16="http://schemas.microsoft.com/office/drawing/2014/main" val="20000"/>
                    </a:ext>
                  </a:extLst>
                </a:gridCol>
                <a:gridCol w="2049145">
                  <a:extLst>
                    <a:ext uri="{9D8B030D-6E8A-4147-A177-3AD203B41FA5}">
                      <a16:colId xmlns:a16="http://schemas.microsoft.com/office/drawing/2014/main" val="20001"/>
                    </a:ext>
                  </a:extLst>
                </a:gridCol>
                <a:gridCol w="3168015">
                  <a:extLst>
                    <a:ext uri="{9D8B030D-6E8A-4147-A177-3AD203B41FA5}">
                      <a16:colId xmlns:a16="http://schemas.microsoft.com/office/drawing/2014/main" val="20002"/>
                    </a:ext>
                  </a:extLst>
                </a:gridCol>
                <a:gridCol w="1623060">
                  <a:extLst>
                    <a:ext uri="{9D8B030D-6E8A-4147-A177-3AD203B41FA5}">
                      <a16:colId xmlns:a16="http://schemas.microsoft.com/office/drawing/2014/main" val="20003"/>
                    </a:ext>
                  </a:extLst>
                </a:gridCol>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0"/>
                  </a:ext>
                </a:extLst>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理四504</a:t>
                      </a:r>
                      <a:endParaRPr lang="en-US" sz="18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63575">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13071858629</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houhl@zucc.edu.cn</a:t>
                      </a:r>
                    </a:p>
                  </a:txBody>
                  <a:tcPr marL="68580" marR="68580" marT="0" marB="0" anchor="ctr"/>
                </a:tc>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理四</a:t>
                      </a:r>
                      <a:r>
                        <a:rPr lang="en-US" altLang="zh-CN" sz="1800" kern="100" dirty="0">
                          <a:effectLst/>
                          <a:latin typeface="+mn-ea"/>
                          <a:ea typeface="+mn-ea"/>
                          <a:cs typeface="Times New Roman" panose="02020603050405020304" pitchFamily="18" charset="0"/>
                        </a:rPr>
                        <a:t>501</a:t>
                      </a:r>
                      <a:endParaRPr lang="en-US" sz="18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a:t>
            </a: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tblGrid>
              <a:tr h="638555">
                <a:tc>
                  <a:txBody>
                    <a:bodyPr/>
                    <a:lstStyle/>
                    <a:p>
                      <a:r>
                        <a:rPr lang="zh-CN" altLang="en-US" sz="2400" dirty="0"/>
                        <a:t>组员</a:t>
                      </a:r>
                    </a:p>
                  </a:txBody>
                  <a:tcPr/>
                </a:tc>
                <a:tc>
                  <a:txBody>
                    <a:bodyPr/>
                    <a:lstStyle/>
                    <a:p>
                      <a:r>
                        <a:rPr lang="zh-CN" altLang="en-US" sz="2400" dirty="0"/>
                        <a:t>工作内容</a:t>
                      </a:r>
                    </a:p>
                  </a:txBody>
                  <a:tcPr/>
                </a:tc>
                <a:tc>
                  <a:txBody>
                    <a:bodyPr/>
                    <a:lstStyle/>
                    <a:p>
                      <a:r>
                        <a:rPr lang="zh-CN" altLang="en-US" sz="2400" dirty="0"/>
                        <a:t>总评</a:t>
                      </a:r>
                    </a:p>
                  </a:txBody>
                  <a:tcPr/>
                </a:tc>
                <a:extLst>
                  <a:ext uri="{0D108BD9-81ED-4DB2-BD59-A6C34878D82A}">
                    <a16:rowId xmlns:a16="http://schemas.microsoft.com/office/drawing/2014/main" val="10000"/>
                  </a:ext>
                </a:extLst>
              </a:tr>
              <a:tr h="1420761">
                <a:tc>
                  <a:txBody>
                    <a:bodyPr/>
                    <a:lstStyle/>
                    <a:p>
                      <a:pPr algn="ctr"/>
                      <a:r>
                        <a:rPr lang="zh-CN" altLang="en-US" sz="2400" dirty="0"/>
                        <a:t>黄为波</a:t>
                      </a:r>
                    </a:p>
                  </a:txBody>
                  <a:tcPr/>
                </a:tc>
                <a:tc>
                  <a:txBody>
                    <a:bodyPr/>
                    <a:lstStyle/>
                    <a:p>
                      <a:r>
                        <a:rPr lang="zh-CN" altLang="en-US" sz="2400" dirty="0"/>
                        <a:t>甘特图</a:t>
                      </a:r>
                      <a:r>
                        <a:rPr lang="en-US" altLang="zh-CN" sz="2400" dirty="0"/>
                        <a:t>,wbs,</a:t>
                      </a:r>
                      <a:r>
                        <a:rPr lang="zh-CN" altLang="en-US" sz="2400" dirty="0"/>
                        <a:t> 需求工程项目计划书起草，完善可行性分析报告</a:t>
                      </a:r>
                    </a:p>
                  </a:txBody>
                  <a:tcPr/>
                </a:tc>
                <a:tc>
                  <a:txBody>
                    <a:bodyPr/>
                    <a:lstStyle/>
                    <a:p>
                      <a:pPr algn="ctr"/>
                      <a:r>
                        <a:rPr lang="en-US" altLang="zh-CN" sz="2400" dirty="0"/>
                        <a:t>97</a:t>
                      </a:r>
                      <a:endParaRPr lang="zh-CN" altLang="en-US" sz="2400" dirty="0"/>
                    </a:p>
                  </a:txBody>
                  <a:tcPr/>
                </a:tc>
                <a:extLst>
                  <a:ext uri="{0D108BD9-81ED-4DB2-BD59-A6C34878D82A}">
                    <a16:rowId xmlns:a16="http://schemas.microsoft.com/office/drawing/2014/main" val="10001"/>
                  </a:ext>
                </a:extLst>
              </a:tr>
              <a:tr h="1135207">
                <a:tc>
                  <a:txBody>
                    <a:bodyPr/>
                    <a:lstStyle/>
                    <a:p>
                      <a:pPr algn="ctr"/>
                      <a:r>
                        <a:rPr lang="zh-CN" altLang="en-US" sz="2400" dirty="0"/>
                        <a:t>江亮儒</a:t>
                      </a:r>
                    </a:p>
                  </a:txBody>
                  <a:tcPr/>
                </a:tc>
                <a:tc>
                  <a:txBody>
                    <a:bodyPr/>
                    <a:lstStyle/>
                    <a:p>
                      <a:r>
                        <a:rPr lang="zh-CN" altLang="en-US" sz="2400" dirty="0"/>
                        <a:t>可行性分析报告，</a:t>
                      </a:r>
                      <a:r>
                        <a:rPr lang="en-US" altLang="zh-CN" sz="2400" dirty="0"/>
                        <a:t>GIT</a:t>
                      </a:r>
                      <a:r>
                        <a:rPr lang="zh-CN" altLang="en-US" sz="2400" dirty="0"/>
                        <a:t>管理，支持条件，</a:t>
                      </a:r>
                    </a:p>
                  </a:txBody>
                  <a:tcPr/>
                </a:tc>
                <a:tc>
                  <a:txBody>
                    <a:bodyPr/>
                    <a:lstStyle/>
                    <a:p>
                      <a:pPr algn="ctr"/>
                      <a:r>
                        <a:rPr lang="en-US" altLang="zh-CN" sz="2400" dirty="0"/>
                        <a:t>96</a:t>
                      </a:r>
                      <a:endParaRPr lang="zh-CN" altLang="en-US" sz="2400" dirty="0"/>
                    </a:p>
                  </a:txBody>
                  <a:tcPr/>
                </a:tc>
                <a:extLst>
                  <a:ext uri="{0D108BD9-81ED-4DB2-BD59-A6C34878D82A}">
                    <a16:rowId xmlns:a16="http://schemas.microsoft.com/office/drawing/2014/main" val="10002"/>
                  </a:ext>
                </a:extLst>
              </a:tr>
              <a:tr h="978746">
                <a:tc>
                  <a:txBody>
                    <a:bodyPr/>
                    <a:lstStyle/>
                    <a:p>
                      <a:pPr algn="ctr"/>
                      <a:r>
                        <a:rPr lang="zh-CN" altLang="en-US" sz="2400" dirty="0"/>
                        <a:t>陈子卿</a:t>
                      </a:r>
                    </a:p>
                  </a:txBody>
                  <a:tcPr/>
                </a:tc>
                <a:tc>
                  <a:txBody>
                    <a:bodyPr/>
                    <a:lstStyle/>
                    <a:p>
                      <a:r>
                        <a:rPr lang="zh-CN" altLang="en-US" sz="2400"/>
                        <a:t>项目预算，成本管理，风险计划</a:t>
                      </a:r>
                    </a:p>
                  </a:txBody>
                  <a:tcPr/>
                </a:tc>
                <a:tc>
                  <a:txBody>
                    <a:bodyPr/>
                    <a:lstStyle/>
                    <a:p>
                      <a:pPr algn="ctr"/>
                      <a:r>
                        <a:rPr lang="en-US" altLang="zh-CN" sz="2400" dirty="0"/>
                        <a:t>95</a:t>
                      </a:r>
                      <a:endParaRPr lang="zh-CN" altLang="en-US" sz="2400" dirty="0"/>
                    </a:p>
                  </a:txBody>
                  <a:tcPr/>
                </a:tc>
                <a:extLst>
                  <a:ext uri="{0D108BD9-81ED-4DB2-BD59-A6C34878D82A}">
                    <a16:rowId xmlns:a16="http://schemas.microsoft.com/office/drawing/2014/main" val="10003"/>
                  </a:ext>
                </a:extLst>
              </a:tr>
              <a:tr h="1135207">
                <a:tc>
                  <a:txBody>
                    <a:bodyPr/>
                    <a:lstStyle/>
                    <a:p>
                      <a:pPr algn="ctr"/>
                      <a:r>
                        <a:rPr lang="zh-CN" altLang="en-US" sz="2400" dirty="0"/>
                        <a:t>蔡峰</a:t>
                      </a:r>
                    </a:p>
                  </a:txBody>
                  <a:tcPr/>
                </a:tc>
                <a:tc>
                  <a:txBody>
                    <a:bodyPr/>
                    <a:lstStyle/>
                    <a:p>
                      <a:r>
                        <a:rPr lang="en-US" altLang="zh-CN" sz="2400" dirty="0"/>
                        <a:t>OBS</a:t>
                      </a:r>
                      <a:r>
                        <a:rPr lang="zh-CN" altLang="en-US" sz="2400" dirty="0"/>
                        <a:t>，人力资源管理，沟通管理</a:t>
                      </a:r>
                    </a:p>
                  </a:txBody>
                  <a:tcPr/>
                </a:tc>
                <a:tc>
                  <a:txBody>
                    <a:bodyPr/>
                    <a:lstStyle/>
                    <a:p>
                      <a:pPr algn="ctr"/>
                      <a:r>
                        <a:rPr lang="en-US" altLang="zh-CN" sz="2400" dirty="0"/>
                        <a:t>94</a:t>
                      </a:r>
                      <a:endParaRPr lang="zh-CN" altLang="en-US" sz="2400" dirty="0"/>
                    </a:p>
                  </a:txBody>
                  <a:tcPr/>
                </a:tc>
                <a:extLst>
                  <a:ext uri="{0D108BD9-81ED-4DB2-BD59-A6C34878D82A}">
                    <a16:rowId xmlns:a16="http://schemas.microsoft.com/office/drawing/2014/main" val="10004"/>
                  </a:ext>
                </a:extLst>
              </a:tr>
              <a:tr h="1135207">
                <a:tc>
                  <a:txBody>
                    <a:bodyPr/>
                    <a:lstStyle/>
                    <a:p>
                      <a:pPr algn="ctr"/>
                      <a:r>
                        <a:rPr lang="zh-CN" altLang="en-US" sz="2400" dirty="0"/>
                        <a:t>苏雨豪</a:t>
                      </a:r>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的制作，项目章程</a:t>
                      </a:r>
                    </a:p>
                  </a:txBody>
                  <a:tcPr/>
                </a:tc>
                <a:tc>
                  <a:txBody>
                    <a:bodyPr/>
                    <a:lstStyle/>
                    <a:p>
                      <a:pPr algn="ctr"/>
                      <a:r>
                        <a:rPr lang="en-US" altLang="zh-CN" sz="2400" dirty="0"/>
                        <a:t>93</a:t>
                      </a:r>
                      <a:endParaRPr lang="zh-CN" altLang="en-US" sz="2400" dirty="0"/>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110680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实际分工以及总评</a:t>
            </a: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extLst>
                    <a:ext uri="{9D8B030D-6E8A-4147-A177-3AD203B41FA5}">
                      <a16:colId xmlns:a16="http://schemas.microsoft.com/office/drawing/2014/main" val="20000"/>
                    </a:ext>
                  </a:extLst>
                </a:gridCol>
                <a:gridCol w="2216785">
                  <a:extLst>
                    <a:ext uri="{9D8B030D-6E8A-4147-A177-3AD203B41FA5}">
                      <a16:colId xmlns:a16="http://schemas.microsoft.com/office/drawing/2014/main" val="20001"/>
                    </a:ext>
                  </a:extLst>
                </a:gridCol>
                <a:gridCol w="1205230">
                  <a:extLst>
                    <a:ext uri="{9D8B030D-6E8A-4147-A177-3AD203B41FA5}">
                      <a16:colId xmlns:a16="http://schemas.microsoft.com/office/drawing/2014/main" val="20002"/>
                    </a:ext>
                  </a:extLst>
                </a:gridCol>
                <a:gridCol w="2357120">
                  <a:extLst>
                    <a:ext uri="{9D8B030D-6E8A-4147-A177-3AD203B41FA5}">
                      <a16:colId xmlns:a16="http://schemas.microsoft.com/office/drawing/2014/main" val="20003"/>
                    </a:ext>
                  </a:extLst>
                </a:gridCol>
                <a:gridCol w="1604010">
                  <a:extLst>
                    <a:ext uri="{9D8B030D-6E8A-4147-A177-3AD203B41FA5}">
                      <a16:colId xmlns:a16="http://schemas.microsoft.com/office/drawing/2014/main" val="20004"/>
                    </a:ext>
                  </a:extLst>
                </a:gridCol>
              </a:tblGrid>
              <a:tr h="421640">
                <a:tc>
                  <a:txBody>
                    <a:bodyPr/>
                    <a:lstStyle/>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0"/>
                  </a:ext>
                </a:extLst>
              </a:tr>
              <a:tr h="464820">
                <a:tc>
                  <a:txBody>
                    <a:bodyPr/>
                    <a:lstStyle/>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1"/>
                  </a:ext>
                </a:extLst>
              </a:tr>
              <a:tr h="464185">
                <a:tc>
                  <a:txBody>
                    <a:bodyPr/>
                    <a:lstStyle/>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2"/>
                  </a:ext>
                </a:extLst>
              </a:tr>
              <a:tr h="697865">
                <a:tc>
                  <a:txBody>
                    <a:bodyPr/>
                    <a:lstStyle/>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3"/>
                  </a:ext>
                </a:extLst>
              </a:tr>
              <a:tr h="463550">
                <a:tc>
                  <a:txBody>
                    <a:bodyPr/>
                    <a:lstStyle/>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4"/>
                  </a:ext>
                </a:extLst>
              </a:tr>
              <a:tr h="465455">
                <a:tc>
                  <a:txBody>
                    <a:bodyPr/>
                    <a:lstStyle/>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5"/>
                  </a:ext>
                </a:extLst>
              </a:tr>
              <a:tr h="464185">
                <a:tc>
                  <a:txBody>
                    <a:bodyPr/>
                    <a:lstStyle/>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6"/>
                  </a:ext>
                </a:extLst>
              </a:tr>
              <a:tr h="673100">
                <a:tc>
                  <a:txBody>
                    <a:bodyPr/>
                    <a:lstStyle/>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7"/>
                  </a:ext>
                </a:extLst>
              </a:tr>
              <a:tr h="464185">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8"/>
                  </a:ext>
                </a:extLst>
              </a:tr>
              <a:tr h="464820">
                <a:tc>
                  <a:txBody>
                    <a:bodyPr/>
                    <a:lstStyle/>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9"/>
                  </a:ext>
                </a:extLst>
              </a:tr>
              <a:tr h="464185">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10"/>
                  </a:ext>
                </a:extLst>
              </a:tr>
              <a:tr h="464185">
                <a:tc>
                  <a:txBody>
                    <a:bodyPr/>
                    <a:lstStyle/>
                    <a:p>
                      <a:pPr indent="0" algn="ctr">
                        <a:buNone/>
                      </a:pP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考评</a:t>
            </a: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extLst>
                    <a:ext uri="{9D8B030D-6E8A-4147-A177-3AD203B41FA5}">
                      <a16:colId xmlns:a16="http://schemas.microsoft.com/office/drawing/2014/main" val="20000"/>
                    </a:ext>
                  </a:extLst>
                </a:gridCol>
                <a:gridCol w="2031736">
                  <a:extLst>
                    <a:ext uri="{9D8B030D-6E8A-4147-A177-3AD203B41FA5}">
                      <a16:colId xmlns:a16="http://schemas.microsoft.com/office/drawing/2014/main" val="20001"/>
                    </a:ext>
                  </a:extLst>
                </a:gridCol>
                <a:gridCol w="2031736">
                  <a:extLst>
                    <a:ext uri="{9D8B030D-6E8A-4147-A177-3AD203B41FA5}">
                      <a16:colId xmlns:a16="http://schemas.microsoft.com/office/drawing/2014/main" val="20002"/>
                    </a:ext>
                  </a:extLst>
                </a:gridCol>
                <a:gridCol w="2031736">
                  <a:extLst>
                    <a:ext uri="{9D8B030D-6E8A-4147-A177-3AD203B41FA5}">
                      <a16:colId xmlns:a16="http://schemas.microsoft.com/office/drawing/2014/main" val="20003"/>
                    </a:ext>
                  </a:extLst>
                </a:gridCol>
              </a:tblGrid>
              <a:tr h="370840">
                <a:tc>
                  <a:txBody>
                    <a:bodyPr/>
                    <a:lstStyle/>
                    <a:p>
                      <a:r>
                        <a:rPr lang="zh-CN" altLang="en-US" dirty="0"/>
                        <a:t>姓名</a:t>
                      </a:r>
                    </a:p>
                  </a:txBody>
                  <a:tcPr/>
                </a:tc>
                <a:tc>
                  <a:txBody>
                    <a:bodyPr/>
                    <a:lstStyle/>
                    <a:p>
                      <a:r>
                        <a:rPr lang="zh-CN" altLang="en-US" dirty="0"/>
                        <a:t>学号</a:t>
                      </a:r>
                    </a:p>
                  </a:txBody>
                  <a:tcPr/>
                </a:tc>
                <a:tc>
                  <a:txBody>
                    <a:bodyPr/>
                    <a:lstStyle/>
                    <a:p>
                      <a:r>
                        <a:rPr lang="zh-CN" altLang="en-US" dirty="0"/>
                        <a:t>联系方式</a:t>
                      </a:r>
                    </a:p>
                  </a:txBody>
                  <a:tcPr/>
                </a:tc>
                <a:tc>
                  <a:txBody>
                    <a:bodyPr/>
                    <a:lstStyle/>
                    <a:p>
                      <a:r>
                        <a:rPr lang="zh-CN" altLang="en-US" dirty="0"/>
                        <a:t>邮箱</a:t>
                      </a:r>
                    </a:p>
                  </a:txBody>
                  <a:tcPr/>
                </a:tc>
                <a:extLst>
                  <a:ext uri="{0D108BD9-81ED-4DB2-BD59-A6C34878D82A}">
                    <a16:rowId xmlns:a16="http://schemas.microsoft.com/office/drawing/2014/main" val="10000"/>
                  </a:ext>
                </a:extLst>
              </a:tr>
              <a:tr h="370840">
                <a:tc>
                  <a:txBody>
                    <a:bodyPr/>
                    <a:lstStyle/>
                    <a:p>
                      <a:r>
                        <a:rPr lang="zh-CN" altLang="en-US" dirty="0"/>
                        <a:t>黄为波</a:t>
                      </a:r>
                    </a:p>
                  </a:txBody>
                  <a:tcPr/>
                </a:tc>
                <a:tc>
                  <a:txBody>
                    <a:bodyPr/>
                    <a:lstStyle/>
                    <a:p>
                      <a:r>
                        <a:rPr lang="en-US" altLang="zh-CN" dirty="0"/>
                        <a:t>31601351</a:t>
                      </a:r>
                      <a:endParaRPr lang="zh-CN" altLang="en-US" dirty="0"/>
                    </a:p>
                  </a:txBody>
                  <a:tcPr/>
                </a:tc>
                <a:tc>
                  <a:txBody>
                    <a:bodyPr/>
                    <a:lstStyle/>
                    <a:p>
                      <a:r>
                        <a:rPr lang="en-US" altLang="zh-CN" dirty="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31601351.stu.zucc.edu.cn</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a:t>江亮儒</a:t>
                      </a:r>
                    </a:p>
                  </a:txBody>
                  <a:tcPr/>
                </a:tc>
                <a:tc>
                  <a:txBody>
                    <a:bodyPr/>
                    <a:lstStyle/>
                    <a:p>
                      <a:r>
                        <a:rPr lang="en-US" altLang="zh-CN" dirty="0"/>
                        <a:t>31601352</a:t>
                      </a:r>
                      <a:endParaRPr lang="zh-CN" altLang="en-US" dirty="0"/>
                    </a:p>
                  </a:txBody>
                  <a:tcPr/>
                </a:tc>
                <a:tc>
                  <a:txBody>
                    <a:bodyPr/>
                    <a:lstStyle/>
                    <a:p>
                      <a:r>
                        <a:rPr lang="en-US" altLang="zh-CN" dirty="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31601352.stu.zucc.edu.cn</a:t>
                      </a:r>
                      <a:endParaRPr lang="zh-CN" altLang="en-US" dirty="0"/>
                    </a:p>
                  </a:txBody>
                  <a:tcPr/>
                </a:tc>
                <a:extLst>
                  <a:ext uri="{0D108BD9-81ED-4DB2-BD59-A6C34878D82A}">
                    <a16:rowId xmlns:a16="http://schemas.microsoft.com/office/drawing/2014/main" val="10002"/>
                  </a:ext>
                </a:extLst>
              </a:tr>
              <a:tr h="370840">
                <a:tc>
                  <a:txBody>
                    <a:bodyPr/>
                    <a:lstStyle/>
                    <a:p>
                      <a:r>
                        <a:rPr lang="zh-CN" altLang="en-US" dirty="0"/>
                        <a:t>陈子卿</a:t>
                      </a:r>
                    </a:p>
                  </a:txBody>
                  <a:tcPr/>
                </a:tc>
                <a:tc>
                  <a:txBody>
                    <a:bodyPr/>
                    <a:lstStyle/>
                    <a:p>
                      <a:r>
                        <a:rPr lang="en-US" altLang="zh-CN" dirty="0"/>
                        <a:t>31601347</a:t>
                      </a:r>
                      <a:endParaRPr lang="zh-CN" altLang="en-US" dirty="0"/>
                    </a:p>
                  </a:txBody>
                  <a:tcPr/>
                </a:tc>
                <a:tc>
                  <a:txBody>
                    <a:bodyPr/>
                    <a:lstStyle/>
                    <a:p>
                      <a:r>
                        <a:rPr lang="en-US" altLang="zh-CN" dirty="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31601347.stu.zucc.edu.cn</a:t>
                      </a:r>
                      <a:endParaRPr lang="zh-CN" altLang="en-US" dirty="0"/>
                    </a:p>
                  </a:txBody>
                  <a:tcPr/>
                </a:tc>
                <a:extLst>
                  <a:ext uri="{0D108BD9-81ED-4DB2-BD59-A6C34878D82A}">
                    <a16:rowId xmlns:a16="http://schemas.microsoft.com/office/drawing/2014/main" val="10003"/>
                  </a:ext>
                </a:extLst>
              </a:tr>
              <a:tr h="370840">
                <a:tc>
                  <a:txBody>
                    <a:bodyPr/>
                    <a:lstStyle/>
                    <a:p>
                      <a:r>
                        <a:rPr lang="zh-CN" altLang="en-US" dirty="0"/>
                        <a:t>蔡峰</a:t>
                      </a:r>
                    </a:p>
                  </a:txBody>
                  <a:tcPr/>
                </a:tc>
                <a:tc>
                  <a:txBody>
                    <a:bodyPr/>
                    <a:lstStyle/>
                    <a:p>
                      <a:r>
                        <a:rPr lang="en-US" altLang="zh-CN" dirty="0"/>
                        <a:t>31601344</a:t>
                      </a:r>
                      <a:endParaRPr lang="zh-CN" altLang="en-US" dirty="0"/>
                    </a:p>
                  </a:txBody>
                  <a:tcPr/>
                </a:tc>
                <a:tc>
                  <a:txBody>
                    <a:bodyPr/>
                    <a:lstStyle/>
                    <a:p>
                      <a:r>
                        <a:rPr lang="en-US" altLang="zh-CN" dirty="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31601344.stu.zucc.edu.cn</a:t>
                      </a:r>
                      <a:endParaRPr lang="zh-CN" altLang="en-US" dirty="0"/>
                    </a:p>
                  </a:txBody>
                  <a:tcPr/>
                </a:tc>
                <a:extLst>
                  <a:ext uri="{0D108BD9-81ED-4DB2-BD59-A6C34878D82A}">
                    <a16:rowId xmlns:a16="http://schemas.microsoft.com/office/drawing/2014/main" val="10004"/>
                  </a:ext>
                </a:extLst>
              </a:tr>
              <a:tr h="370840">
                <a:tc>
                  <a:txBody>
                    <a:bodyPr/>
                    <a:lstStyle/>
                    <a:p>
                      <a:r>
                        <a:rPr lang="zh-CN" altLang="en-US" dirty="0"/>
                        <a:t>苏雨豪</a:t>
                      </a:r>
                    </a:p>
                  </a:txBody>
                  <a:tcPr/>
                </a:tc>
                <a:tc>
                  <a:txBody>
                    <a:bodyPr/>
                    <a:lstStyle/>
                    <a:p>
                      <a:r>
                        <a:rPr lang="en-US" altLang="zh-CN" dirty="0"/>
                        <a:t>31501166</a:t>
                      </a:r>
                      <a:endParaRPr lang="zh-CN" altLang="en-US" dirty="0"/>
                    </a:p>
                  </a:txBody>
                  <a:tcPr/>
                </a:tc>
                <a:tc>
                  <a:txBody>
                    <a:bodyPr/>
                    <a:lstStyle/>
                    <a:p>
                      <a:r>
                        <a:rPr lang="en-US" altLang="zh-CN" dirty="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31501166.stu.zucc.edu.cn</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实施计划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4378325" y="255270"/>
            <a:ext cx="6946900" cy="6125845"/>
          </a:xfrm>
          <a:prstGeom prst="rect">
            <a:avLst/>
          </a:prstGeom>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项目章程</a:t>
            </a:r>
          </a:p>
        </p:txBody>
      </p:sp>
      <p:pic>
        <p:nvPicPr>
          <p:cNvPr id="6" name="图片 5"/>
          <p:cNvPicPr>
            <a:picLocks noChangeAspect="1"/>
          </p:cNvPicPr>
          <p:nvPr/>
        </p:nvPicPr>
        <p:blipFill>
          <a:blip r:embed="rId2"/>
          <a:stretch>
            <a:fillRect/>
          </a:stretch>
        </p:blipFill>
        <p:spPr>
          <a:xfrm>
            <a:off x="550590" y="1053530"/>
            <a:ext cx="5682007" cy="5352812"/>
          </a:xfrm>
          <a:prstGeom prst="rect">
            <a:avLst/>
          </a:prstGeom>
        </p:spPr>
      </p:pic>
      <p:pic>
        <p:nvPicPr>
          <p:cNvPr id="5" name="图片 4"/>
          <p:cNvPicPr>
            <a:picLocks noChangeAspect="1"/>
          </p:cNvPicPr>
          <p:nvPr/>
        </p:nvPicPr>
        <p:blipFill>
          <a:blip r:embed="rId3"/>
          <a:stretch>
            <a:fillRect/>
          </a:stretch>
        </p:blipFill>
        <p:spPr>
          <a:xfrm>
            <a:off x="5951190" y="1065124"/>
            <a:ext cx="6135786" cy="5624660"/>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extLst>
                    <a:ext uri="{9D8B030D-6E8A-4147-A177-3AD203B41FA5}">
                      <a16:colId xmlns:a16="http://schemas.microsoft.com/office/drawing/2014/main" val="20000"/>
                    </a:ext>
                  </a:extLst>
                </a:gridCol>
                <a:gridCol w="3288365">
                  <a:extLst>
                    <a:ext uri="{9D8B030D-6E8A-4147-A177-3AD203B41FA5}">
                      <a16:colId xmlns:a16="http://schemas.microsoft.com/office/drawing/2014/main" val="20001"/>
                    </a:ext>
                  </a:extLst>
                </a:gridCol>
                <a:gridCol w="3288365">
                  <a:extLst>
                    <a:ext uri="{9D8B030D-6E8A-4147-A177-3AD203B41FA5}">
                      <a16:colId xmlns:a16="http://schemas.microsoft.com/office/drawing/2014/main" val="20002"/>
                    </a:ext>
                  </a:extLst>
                </a:gridCol>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58257">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分析（安卓版本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20000"/>
                    </a:ext>
                  </a:extLst>
                </a:gridCol>
                <a:gridCol w="3408379">
                  <a:extLst>
                    <a:ext uri="{9D8B030D-6E8A-4147-A177-3AD203B41FA5}">
                      <a16:colId xmlns:a16="http://schemas.microsoft.com/office/drawing/2014/main" val="20001"/>
                    </a:ext>
                  </a:extLst>
                </a:gridCol>
                <a:gridCol w="3408379">
                  <a:extLst>
                    <a:ext uri="{9D8B030D-6E8A-4147-A177-3AD203B41FA5}">
                      <a16:colId xmlns:a16="http://schemas.microsoft.com/office/drawing/2014/main" val="20002"/>
                    </a:ext>
                  </a:extLst>
                </a:gridCol>
              </a:tblGrid>
              <a:tr h="348962">
                <a:tc rowSpan="2">
                  <a:txBody>
                    <a:bodyPr/>
                    <a:lstStyle/>
                    <a:p>
                      <a:pPr indent="762000"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4064</Words>
  <Application>Microsoft Macintosh PowerPoint</Application>
  <PresentationFormat>自定义</PresentationFormat>
  <Paragraphs>837</Paragraphs>
  <Slides>43</Slides>
  <Notes>10</Notes>
  <HiddenSlides>0</HiddenSlides>
  <MMClips>2</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+中文标题</vt:lpstr>
      <vt:lpstr>等线</vt:lpstr>
      <vt:lpstr>宋体</vt:lpstr>
      <vt:lpstr>微软雅黑</vt:lpstr>
      <vt:lpstr>Arial Unicode MS</vt:lpstr>
      <vt:lpstr>Eras Bold ITC</vt:lpstr>
      <vt:lpstr>Arial</vt:lpstr>
      <vt:lpstr>Calibri</vt:lpstr>
      <vt:lpstr>Cambria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Microsoft Office 用户</cp:lastModifiedBy>
  <cp:revision>322</cp:revision>
  <dcterms:created xsi:type="dcterms:W3CDTF">2015-04-23T03:04:00Z</dcterms:created>
  <dcterms:modified xsi:type="dcterms:W3CDTF">2018-12-05T02:58:44Z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13</vt:lpwstr>
  </property>
</Properties>
</file>