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76" r:id="rId20"/>
    <p:sldId id="577" r:id="rId21"/>
    <p:sldId id="578" r:id="rId22"/>
    <p:sldId id="579" r:id="rId23"/>
    <p:sldId id="580" r:id="rId24"/>
    <p:sldId id="581" r:id="rId25"/>
    <p:sldId id="584" r:id="rId26"/>
    <p:sldId id="585" r:id="rId27"/>
    <p:sldId id="586" r:id="rId28"/>
    <p:sldId id="587" r:id="rId29"/>
    <p:sldId id="588" r:id="rId30"/>
    <p:sldId id="590" r:id="rId31"/>
    <p:sldId id="561" r:id="rId32"/>
    <p:sldId id="562" r:id="rId33"/>
    <p:sldId id="592" r:id="rId34"/>
    <p:sldId id="564" r:id="rId35"/>
    <p:sldId id="566" r:id="rId36"/>
    <p:sldId id="582" r:id="rId37"/>
    <p:sldId id="594" r:id="rId38"/>
    <p:sldId id="593" r:id="rId39"/>
    <p:sldId id="583" r:id="rId40"/>
    <p:sldId id="591" r:id="rId41"/>
    <p:sldId id="455" r:id="rId42"/>
    <p:sldId id="532" r:id="rId43"/>
    <p:sldId id="436" r:id="rId4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pos="3839">
          <p15:clr>
            <a:srgbClr val="A4A3A4"/>
          </p15:clr>
        </p15:guide>
        <p15:guide id="4" pos="7170">
          <p15:clr>
            <a:srgbClr val="A4A3A4"/>
          </p15:clr>
        </p15:guide>
        <p15:guide id="5" pos="5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94660"/>
  </p:normalViewPr>
  <p:slideViewPr>
    <p:cSldViewPr>
      <p:cViewPr varScale="1">
        <p:scale>
          <a:sx n="87" d="100"/>
          <a:sy n="87" d="100"/>
        </p:scale>
        <p:origin x="686" y="77"/>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solidFill>
                  <a:prstClr val="black"/>
                </a:solidFill>
              </a:rPr>
              <a:t>40</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4.png"/><Relationship Id="rId4"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a:solidFill>
                  <a:srgbClr val="38B1BF"/>
                </a:solidFill>
                <a:latin typeface="微软雅黑" panose="020B0503020204020204" pitchFamily="34" charset="-122"/>
                <a:ea typeface="微软雅黑" panose="020B0503020204020204" pitchFamily="34" charset="-122"/>
              </a:rPr>
              <a:t>UML</a:t>
            </a:r>
            <a:r>
              <a:rPr lang="zh-CN" altLang="en-US" sz="5400" dirty="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a:t>
              </a:r>
              <a:r>
                <a:rPr lang="zh-CN" altLang="en-US" b="0" i="0" dirty="0">
                  <a:solidFill>
                    <a:srgbClr val="FF0000"/>
                  </a:solidFill>
                  <a:effectLst/>
                  <a:latin typeface="Verdana" panose="020B0604030504040204" pitchFamily="34" charset="0"/>
                </a:rPr>
                <a:t>名称</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角色</a:t>
              </a:r>
              <a:r>
                <a:rPr lang="zh-CN" altLang="en-US" b="0" i="0" dirty="0">
                  <a:solidFill>
                    <a:srgbClr val="000000"/>
                  </a:solidFill>
                  <a:effectLst/>
                  <a:latin typeface="Verdana" panose="020B0604030504040204" pitchFamily="34" charset="0"/>
                </a:rPr>
                <a:t>，即玩家可以名为拥有者，英雄可以为被拥有者，学生为学习者，教师为教学者。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a:t>
            </a:r>
            <a:r>
              <a:rPr lang="zh-CN" altLang="en-US">
                <a:solidFill>
                  <a:srgbClr val="FF0000"/>
                </a:solidFill>
              </a:rPr>
              <a:t>一个对象只归属于一个聚集对象</a:t>
            </a:r>
            <a:r>
              <a:rPr lang="zh-CN" altLang="en-US"/>
              <a:t>，那么它和聚集对象之间的关系就称为组合（composition）。例如：“一个学生有一个名字”就是组合关系，“一个学生有一个地址”就是聚集关系，因为一个地址可以被几个学生所共享。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164840" y="2363470"/>
            <a:ext cx="2777490" cy="3557905"/>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a:t>
            </a:r>
            <a:r>
              <a:rPr lang="zh-CN" altLang="en-US" dirty="0">
                <a:solidFill>
                  <a:srgbClr val="FF0000"/>
                </a:solidFill>
              </a:rPr>
              <a:t>表示用例中的行为顺序</a:t>
            </a:r>
            <a:r>
              <a:rPr lang="zh-CN" altLang="en-US" dirty="0"/>
              <a:t>。当执行一个用例行为时，顺序图中的每条消息对应了一个类操作或状态机中引起转换的触发事件。它</a:t>
            </a:r>
            <a:r>
              <a:rPr lang="zh-CN" altLang="en-US" dirty="0">
                <a:solidFill>
                  <a:srgbClr val="FF0000"/>
                </a:solidFill>
              </a:rPr>
              <a:t>着重显示了参与相互作用的对象和所交换消息的顺序</a:t>
            </a:r>
            <a:r>
              <a:rPr lang="zh-CN" altLang="en-US" dirty="0"/>
              <a:t>。</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组件图</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&amp;</a:t>
              </a: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a:t>
            </a:r>
            <a:r>
              <a:rPr lang="zh-CN" altLang="en-US" dirty="0">
                <a:solidFill>
                  <a:srgbClr val="FF0000"/>
                </a:solidFill>
              </a:rPr>
              <a:t>纵轴是时间轴</a:t>
            </a:r>
            <a:r>
              <a:rPr lang="zh-CN" altLang="en-US" dirty="0"/>
              <a:t>，时间沿竖线向下延伸，</a:t>
            </a:r>
            <a:r>
              <a:rPr lang="zh-CN" altLang="en-US" dirty="0">
                <a:solidFill>
                  <a:srgbClr val="FF0000"/>
                </a:solidFill>
              </a:rPr>
              <a:t>横轴代表了参与相互作用的对象</a:t>
            </a:r>
            <a:r>
              <a:rPr lang="zh-CN" altLang="en-US" dirty="0"/>
              <a:t>。当对象存在时，生命线由一条虚线表示，当对象的过程处于激活状态时，生命线是一道双线。消息用从一个对象到另一个对象生命线的箭头表示。</a:t>
            </a:r>
            <a:r>
              <a:rPr lang="zh-CN" altLang="en-US" dirty="0">
                <a:solidFill>
                  <a:srgbClr val="FF0000"/>
                </a:solidFill>
              </a:rPr>
              <a:t>箭头以时间顺序在图中从上到下排列。</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a:t>
            </a:r>
            <a:r>
              <a:rPr lang="zh-CN" altLang="en-US" dirty="0">
                <a:solidFill>
                  <a:srgbClr val="FF0000"/>
                </a:solidFill>
              </a:rPr>
              <a:t>特定行为与属性</a:t>
            </a:r>
            <a:r>
              <a:rPr lang="zh-CN" altLang="en-US" dirty="0"/>
              <a:t>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包括对象名和类名</a:t>
            </a:r>
            <a:endParaRPr lang="en-US" altLang="zh-CN" dirty="0"/>
          </a:p>
          <a:p>
            <a:pPr>
              <a:lnSpc>
                <a:spcPct val="150000"/>
              </a:lnSpc>
            </a:pPr>
            <a:r>
              <a:rPr lang="en-US" altLang="zh-CN" dirty="0"/>
              <a:t>2.</a:t>
            </a:r>
            <a:r>
              <a:rPr lang="zh-CN" altLang="en-US" dirty="0"/>
              <a:t>只有类名</a:t>
            </a:r>
            <a:endParaRPr lang="en-US" altLang="zh-CN" dirty="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生命线</a:t>
                </a: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a:t>
            </a:r>
            <a:r>
              <a:rPr lang="zh-CN" altLang="en-US" dirty="0">
                <a:solidFill>
                  <a:srgbClr val="FF0000"/>
                </a:solidFill>
              </a:rPr>
              <a:t>用于描述对象的存在周期</a:t>
            </a:r>
            <a:r>
              <a:rPr lang="zh-CN" altLang="en-US" dirty="0"/>
              <a:t>，对象下方的虚线就是改对象的生命线。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05603" y="1600890"/>
            <a:ext cx="10369152" cy="4892675"/>
          </a:xfrm>
          <a:prstGeom prst="rect">
            <a:avLst/>
          </a:prstGeom>
          <a:noFill/>
        </p:spPr>
        <p:txBody>
          <a:bodyPr wrap="square" rtlCol="0">
            <a:spAutoFit/>
          </a:bodyPr>
          <a:lstStyle/>
          <a:p>
            <a:r>
              <a:rPr lang="zh-CN" altLang="en-US" sz="2000" dirty="0"/>
              <a:t>消息用于描述对象间交互的方式及内容。</a:t>
            </a:r>
          </a:p>
          <a:p>
            <a:r>
              <a:rPr lang="zh-CN" altLang="en-US" sz="2000" dirty="0"/>
              <a:t>消息分为四种：同步消息、异步消息、返回消息、自关联消息</a:t>
            </a:r>
          </a:p>
          <a:p>
            <a:r>
              <a:rPr lang="en-US" altLang="zh-CN" sz="2000" dirty="0"/>
              <a:t>1.</a:t>
            </a:r>
            <a:r>
              <a:rPr lang="zh-CN" altLang="en-US" sz="2000" dirty="0"/>
              <a:t>同步消息：一个对象向另一个对象发出同步消息后，将处于阻塞状态，一直等到另一个对象的回应。</a:t>
            </a:r>
          </a:p>
          <a:p>
            <a:r>
              <a:rPr lang="zh-CN" altLang="en-US" sz="2000" dirty="0"/>
              <a:t>表示方式：</a:t>
            </a:r>
            <a:endParaRPr lang="en-US" altLang="zh-CN" sz="2000" dirty="0"/>
          </a:p>
          <a:p>
            <a:endParaRPr lang="en-US" altLang="zh-CN" sz="2000" dirty="0"/>
          </a:p>
          <a:p>
            <a:r>
              <a:rPr lang="en-US" altLang="zh-CN" sz="2000" dirty="0"/>
              <a:t>2.</a:t>
            </a:r>
            <a:r>
              <a:rPr lang="zh-CN" altLang="en-US" sz="2000" dirty="0"/>
              <a:t>异步消息：一个对象向另一个对象发出异步消息后，这个对象可以进行其他的操作，不需要等到另一个对象的响应。</a:t>
            </a:r>
          </a:p>
          <a:p>
            <a:r>
              <a:rPr lang="zh-CN" altLang="en-US" sz="2000" dirty="0"/>
              <a:t>表示方式：</a:t>
            </a:r>
            <a:endParaRPr lang="en-US" altLang="zh-CN" sz="2000" dirty="0"/>
          </a:p>
          <a:p>
            <a:endParaRPr lang="zh-CN" altLang="en-US" sz="2000" dirty="0"/>
          </a:p>
          <a:p>
            <a:r>
              <a:rPr lang="en-US" altLang="zh-CN" sz="2000" dirty="0"/>
              <a:t>3.</a:t>
            </a:r>
            <a:r>
              <a:rPr lang="zh-CN" altLang="en-US" sz="2000" dirty="0"/>
              <a:t>返回消息：同步消息的返回消息</a:t>
            </a:r>
          </a:p>
          <a:p>
            <a:r>
              <a:rPr lang="zh-CN" altLang="en-US" sz="2000" dirty="0"/>
              <a:t>表示方式：</a:t>
            </a:r>
            <a:endParaRPr lang="en-US" altLang="zh-CN" sz="2000" dirty="0"/>
          </a:p>
          <a:p>
            <a:endParaRPr lang="zh-CN" altLang="en-US" sz="2000" dirty="0"/>
          </a:p>
          <a:p>
            <a:r>
              <a:rPr lang="en-US" altLang="zh-CN" sz="2000" dirty="0"/>
              <a:t>4.</a:t>
            </a:r>
            <a:r>
              <a:rPr lang="zh-CN" altLang="en-US" sz="2000" dirty="0"/>
              <a:t>自关联消息：用来描述对象内部函数的互相调用。</a:t>
            </a:r>
            <a:endParaRPr lang="zh-CN" altLang="en-US" sz="1600" dirty="0"/>
          </a:p>
          <a:p>
            <a:r>
              <a:rPr lang="zh-CN" altLang="en-US" sz="1600" dirty="0"/>
              <a:t>表示方式：</a:t>
            </a:r>
            <a:endParaRPr lang="en-US" altLang="zh-CN" sz="1600" dirty="0"/>
          </a:p>
          <a:p>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588" y="2794551"/>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968" y="3644265"/>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499" y="4304303"/>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a:t>
            </a:r>
            <a:r>
              <a:rPr lang="zh-CN" altLang="en-US" dirty="0">
                <a:solidFill>
                  <a:srgbClr val="FF0000"/>
                </a:solidFill>
              </a:rPr>
              <a:t>范围</a:t>
            </a:r>
            <a:endParaRPr lang="zh-CN" altLang="en-US" dirty="0"/>
          </a:p>
          <a:p>
            <a:endParaRPr lang="zh-CN" altLang="en-US" dirty="0"/>
          </a:p>
          <a:p>
            <a:r>
              <a:rPr lang="en-US" altLang="zh-CN" dirty="0"/>
              <a:t>2.      </a:t>
            </a:r>
            <a:r>
              <a:rPr lang="zh-CN" altLang="en-US" dirty="0"/>
              <a:t>确定参与交互的</a:t>
            </a:r>
            <a:r>
              <a:rPr lang="zh-CN" altLang="en-US" dirty="0">
                <a:solidFill>
                  <a:srgbClr val="FF0000"/>
                </a:solidFill>
              </a:rPr>
              <a:t>活动者与对象</a:t>
            </a:r>
          </a:p>
          <a:p>
            <a:endParaRPr lang="zh-CN" altLang="en-US" dirty="0"/>
          </a:p>
          <a:p>
            <a:r>
              <a:rPr lang="en-US" altLang="zh-CN" dirty="0"/>
              <a:t>3.      </a:t>
            </a:r>
            <a:r>
              <a:rPr lang="zh-CN" altLang="en-US" dirty="0"/>
              <a:t>确定活动者、对象的</a:t>
            </a:r>
            <a:r>
              <a:rPr lang="zh-CN" altLang="en-US" dirty="0">
                <a:solidFill>
                  <a:srgbClr val="FF0000"/>
                </a:solidFill>
              </a:rPr>
              <a:t>生存周期</a:t>
            </a:r>
            <a:endParaRPr lang="zh-CN" altLang="en-US" dirty="0"/>
          </a:p>
          <a:p>
            <a:endParaRPr lang="zh-CN" altLang="en-US" dirty="0"/>
          </a:p>
          <a:p>
            <a:r>
              <a:rPr lang="en-US" altLang="zh-CN" dirty="0"/>
              <a:t>4.      </a:t>
            </a:r>
            <a:r>
              <a:rPr lang="zh-CN" altLang="en-US" dirty="0"/>
              <a:t>确定交互中</a:t>
            </a:r>
            <a:r>
              <a:rPr lang="zh-CN" altLang="en-US" dirty="0">
                <a:solidFill>
                  <a:srgbClr val="FF0000"/>
                </a:solidFill>
              </a:rPr>
              <a:t>产生的消息</a:t>
            </a:r>
          </a:p>
          <a:p>
            <a:endParaRPr lang="zh-CN" altLang="en-US" dirty="0"/>
          </a:p>
          <a:p>
            <a:r>
              <a:rPr lang="en-US" altLang="zh-CN" dirty="0"/>
              <a:t>5.      </a:t>
            </a:r>
            <a:r>
              <a:rPr lang="zh-CN" altLang="en-US" dirty="0"/>
              <a:t>细化</a:t>
            </a:r>
            <a:r>
              <a:rPr lang="zh-CN" altLang="en-US" dirty="0">
                <a:solidFill>
                  <a:srgbClr val="FF0000"/>
                </a:solidFill>
              </a:rPr>
              <a:t>消息的内容</a:t>
            </a:r>
          </a:p>
        </p:txBody>
      </p:sp>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a:solidFill>
                    <a:srgbClr val="000000"/>
                  </a:solidFill>
                  <a:latin typeface="Verdana" panose="020B0604030504040204" pitchFamily="34" charset="0"/>
                </a:rPr>
                <a:t>状态机（</a:t>
              </a:r>
              <a:r>
                <a:rPr lang="en-US" altLang="zh-CN" sz="2000" dirty="0">
                  <a:solidFill>
                    <a:srgbClr val="000000"/>
                  </a:solidFill>
                  <a:latin typeface="Verdana" panose="020B0604030504040204" pitchFamily="34" charset="0"/>
                </a:rPr>
                <a:t>state machine</a:t>
              </a:r>
              <a:r>
                <a:rPr lang="zh-CN" altLang="en-US" sz="2000" dirty="0">
                  <a:solidFill>
                    <a:srgbClr val="000000"/>
                  </a:solidFill>
                  <a:latin typeface="Verdana" panose="020B0604030504040204" pitchFamily="34" charset="0"/>
                </a:rPr>
                <a:t>）是一种行为，它说明对象在它的</a:t>
              </a:r>
              <a:r>
                <a:rPr lang="zh-CN" altLang="en-US" sz="2000" dirty="0">
                  <a:solidFill>
                    <a:srgbClr val="FF0000"/>
                  </a:solidFill>
                  <a:latin typeface="Verdana" panose="020B0604030504040204" pitchFamily="34" charset="0"/>
                </a:rPr>
                <a:t>生命期</a:t>
              </a:r>
              <a:r>
                <a:rPr lang="zh-CN" altLang="en-US" sz="2000" dirty="0">
                  <a:solidFill>
                    <a:srgbClr val="000000"/>
                  </a:solidFill>
                  <a:latin typeface="Verdana" panose="020B0604030504040204" pitchFamily="34" charset="0"/>
                </a:rPr>
                <a:t>中相应事件所经历的</a:t>
              </a:r>
              <a:r>
                <a:rPr lang="zh-CN" altLang="en-US" sz="2000" dirty="0">
                  <a:solidFill>
                    <a:srgbClr val="FF0000"/>
                  </a:solidFill>
                  <a:latin typeface="Verdana" panose="020B0604030504040204" pitchFamily="34" charset="0"/>
                </a:rPr>
                <a:t>状态序列</a:t>
              </a:r>
              <a:r>
                <a:rPr lang="zh-CN" altLang="en-US" sz="2000" dirty="0">
                  <a:solidFill>
                    <a:srgbClr val="000000"/>
                  </a:solidFill>
                  <a:latin typeface="Verdana" panose="020B0604030504040204" pitchFamily="34" charset="0"/>
                </a:rPr>
                <a:t>以及它们对那些事件的响应。</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状态（</a:t>
              </a:r>
              <a:r>
                <a:rPr lang="en-US" altLang="zh-CN" sz="2000" dirty="0">
                  <a:solidFill>
                    <a:srgbClr val="000000"/>
                  </a:solidFill>
                  <a:latin typeface="Verdana" panose="020B0604030504040204" pitchFamily="34" charset="0"/>
                </a:rPr>
                <a:t>state</a:t>
              </a:r>
              <a:r>
                <a:rPr lang="zh-CN" altLang="en-US" sz="2000" dirty="0">
                  <a:solidFill>
                    <a:srgbClr val="000000"/>
                  </a:solidFill>
                  <a:latin typeface="Verdana" panose="020B0604030504040204" pitchFamily="34" charset="0"/>
                </a:rPr>
                <a:t>）是指对象的生命期中的</a:t>
              </a:r>
              <a:r>
                <a:rPr lang="zh-CN" altLang="en-US" sz="2000" dirty="0">
                  <a:solidFill>
                    <a:srgbClr val="FF0000"/>
                  </a:solidFill>
                  <a:latin typeface="Verdana" panose="020B0604030504040204" pitchFamily="34" charset="0"/>
                </a:rPr>
                <a:t>条件或状态</a:t>
              </a:r>
              <a:r>
                <a:rPr lang="zh-CN" altLang="en-US" sz="2000" dirty="0">
                  <a:solidFill>
                    <a:srgbClr val="000000"/>
                  </a:solidFill>
                  <a:latin typeface="Verdana" panose="020B0604030504040204" pitchFamily="34" charset="0"/>
                </a:rPr>
                <a:t>，在此期间对象将满足某些条件、执行某些活动或等待某些时间。</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事件（</a:t>
              </a:r>
              <a:r>
                <a:rPr lang="en-US" altLang="zh-CN" sz="2000" dirty="0">
                  <a:solidFill>
                    <a:srgbClr val="000000"/>
                  </a:solidFill>
                  <a:latin typeface="Verdana" panose="020B0604030504040204" pitchFamily="34" charset="0"/>
                </a:rPr>
                <a:t>event</a:t>
              </a:r>
              <a:r>
                <a:rPr lang="zh-CN" altLang="en-US" sz="2000" dirty="0">
                  <a:solidFill>
                    <a:srgbClr val="000000"/>
                  </a:solidFill>
                  <a:latin typeface="Verdana" panose="020B0604030504040204" pitchFamily="34" charset="0"/>
                </a:rPr>
                <a:t>）是对一个在时间和空间上占有一定位置的</a:t>
              </a:r>
              <a:r>
                <a:rPr lang="zh-CN" altLang="en-US" sz="2000" dirty="0">
                  <a:solidFill>
                    <a:srgbClr val="FF0000"/>
                  </a:solidFill>
                  <a:latin typeface="Verdana" panose="020B0604030504040204" pitchFamily="34" charset="0"/>
                </a:rPr>
                <a:t>有意义的发生的规约</a:t>
              </a:r>
              <a:r>
                <a:rPr lang="zh-CN" altLang="en-US" sz="2000" dirty="0">
                  <a:solidFill>
                    <a:srgbClr val="000000"/>
                  </a:solidFill>
                  <a:latin typeface="Verdana" panose="020B0604030504040204" pitchFamily="34" charset="0"/>
                </a:rPr>
                <a:t>。在状态机的语境中，一个事件是一个激励的发生，它能够触发一个状态转移。</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转移（</a:t>
              </a:r>
              <a:r>
                <a:rPr lang="en-US" altLang="zh-CN" sz="2000" dirty="0">
                  <a:solidFill>
                    <a:srgbClr val="000000"/>
                  </a:solidFill>
                  <a:latin typeface="Verdana" panose="020B0604030504040204" pitchFamily="34" charset="0"/>
                </a:rPr>
                <a:t>transition</a:t>
              </a:r>
              <a:r>
                <a:rPr lang="zh-CN" altLang="en-US" sz="2000" dirty="0">
                  <a:solidFill>
                    <a:srgbClr val="000000"/>
                  </a:solidFill>
                  <a:latin typeface="Verdana" panose="020B0604030504040204" pitchFamily="34" charset="0"/>
                </a:rPr>
                <a:t>）是两个状态之间的一种关系，它指明对象在第一个状态中执行一定的动作，并当</a:t>
              </a:r>
              <a:r>
                <a:rPr lang="zh-CN" altLang="en-US" sz="2000" dirty="0">
                  <a:solidFill>
                    <a:srgbClr val="FF0000"/>
                  </a:solidFill>
                  <a:latin typeface="Verdana" panose="020B0604030504040204" pitchFamily="34" charset="0"/>
                </a:rPr>
                <a:t>特定事件发生</a:t>
              </a:r>
              <a:r>
                <a:rPr lang="zh-CN" altLang="en-US" sz="2000" dirty="0">
                  <a:solidFill>
                    <a:srgbClr val="000000"/>
                  </a:solidFill>
                  <a:latin typeface="Verdana" panose="020B0604030504040204" pitchFamily="34" charset="0"/>
                </a:rPr>
                <a:t>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a:t>活动（</a:t>
            </a:r>
            <a:r>
              <a:rPr lang="en-US" altLang="zh-CN" dirty="0"/>
              <a:t>activity</a:t>
            </a:r>
            <a:r>
              <a:rPr lang="zh-CN" altLang="en-US" dirty="0"/>
              <a:t>）是状态机中进行的</a:t>
            </a:r>
            <a:r>
              <a:rPr lang="zh-CN" altLang="en-US" dirty="0">
                <a:solidFill>
                  <a:srgbClr val="FF0000"/>
                </a:solidFill>
              </a:rPr>
              <a:t>非原子执行</a:t>
            </a:r>
            <a:r>
              <a:rPr lang="zh-CN" altLang="en-US" dirty="0"/>
              <a:t>。动作（</a:t>
            </a:r>
            <a:r>
              <a:rPr lang="en-US" altLang="zh-CN" dirty="0"/>
              <a:t>action</a:t>
            </a:r>
            <a:r>
              <a:rPr lang="zh-CN" altLang="en-US" dirty="0"/>
              <a:t>）是一个可执行的</a:t>
            </a:r>
            <a:r>
              <a:rPr lang="zh-CN" altLang="en-US" dirty="0">
                <a:solidFill>
                  <a:srgbClr val="FF0000"/>
                </a:solidFill>
              </a:rPr>
              <a:t>原子计算</a:t>
            </a:r>
            <a:r>
              <a:rPr lang="zh-CN" altLang="en-US" dirty="0"/>
              <a:t>，它引起模型状态改变或值的返回。在图形上，状态用一个圆角的矩形表示，转移用一条从源状态指向新状态的</a:t>
            </a:r>
            <a:r>
              <a:rPr lang="zh-CN" altLang="en-US" dirty="0">
                <a:solidFill>
                  <a:srgbClr val="FF0000"/>
                </a:solidFill>
              </a:rPr>
              <a:t>有向实线</a:t>
            </a:r>
            <a:r>
              <a:rPr lang="zh-CN" altLang="en-US" dirty="0"/>
              <a:t>表示。</a:t>
            </a:r>
          </a:p>
        </p:txBody>
      </p:sp>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状态是对象的生命期中的</a:t>
              </a:r>
              <a:r>
                <a:rPr lang="zh-CN" altLang="en-US" dirty="0">
                  <a:solidFill>
                    <a:srgbClr val="FF0000"/>
                  </a:solidFill>
                  <a:latin typeface="Verdana" panose="020B0604030504040204" pitchFamily="34" charset="0"/>
                </a:rPr>
                <a:t>一个条件或状况</a:t>
              </a:r>
              <a:r>
                <a:rPr lang="zh-CN" altLang="en-US" dirty="0">
                  <a:solidFill>
                    <a:srgbClr val="000000"/>
                  </a:solidFill>
                  <a:latin typeface="Verdana" panose="020B0604030504040204" pitchFamily="34" charset="0"/>
                </a:rPr>
                <a:t>，在此期间对象将满足</a:t>
              </a:r>
              <a:r>
                <a:rPr lang="zh-CN" altLang="en-US" dirty="0">
                  <a:solidFill>
                    <a:srgbClr val="FF0000"/>
                  </a:solidFill>
                  <a:latin typeface="Verdana" panose="020B0604030504040204" pitchFamily="34" charset="0"/>
                </a:rPr>
                <a:t>某些条件</a:t>
              </a:r>
              <a:r>
                <a:rPr lang="zh-CN" altLang="en-US" dirty="0">
                  <a:solidFill>
                    <a:srgbClr val="000000"/>
                  </a:solidFill>
                  <a:latin typeface="Verdana" panose="020B0604030504040204" pitchFamily="34" charset="0"/>
                </a:rPr>
                <a:t>、执行某些活动或等待某些事件。</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一个状态有以下几个部分：</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、名称</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、进入</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退出效应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、内部转移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、延迟时间</a:t>
              </a:r>
              <a:endParaRPr lang="en-US" alt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01" t="31107" r="46161" b="52955"/>
          <a:stretch>
            <a:fillRect/>
          </a:stretch>
        </p:blipFill>
        <p:spPr bwMode="auto">
          <a:xfrm>
            <a:off x="8299341" y="2205658"/>
            <a:ext cx="1790172" cy="101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92" t="31093" r="36346" b="55810"/>
          <a:stretch>
            <a:fillRect/>
          </a:stretch>
        </p:blipFill>
        <p:spPr bwMode="auto">
          <a:xfrm>
            <a:off x="7103318" y="3457524"/>
            <a:ext cx="4043156" cy="975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一个转移由以下</a:t>
              </a:r>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部分组成：</a:t>
              </a:r>
              <a:endParaRPr lang="en-US" altLang="zh-CN" b="0" i="0" dirty="0">
                <a:solidFill>
                  <a:srgbClr val="000000"/>
                </a:solidFill>
                <a:effectLst/>
                <a:latin typeface="Verdana" panose="020B0604030504040204" pitchFamily="34" charset="0"/>
              </a:endParaRPr>
            </a:p>
            <a:p>
              <a:r>
                <a:rPr lang="en-US" altLang="zh-CN" dirty="0">
                  <a:solidFill>
                    <a:srgbClr val="FF0000"/>
                  </a:solidFill>
                  <a:latin typeface="Verdana" panose="020B0604030504040204" pitchFamily="34" charset="0"/>
                </a:rPr>
                <a:t>1</a:t>
              </a:r>
              <a:r>
                <a:rPr lang="zh-CN" altLang="en-US" dirty="0">
                  <a:solidFill>
                    <a:srgbClr val="FF0000"/>
                  </a:solidFill>
                  <a:latin typeface="Verdana" panose="020B0604030504040204" pitchFamily="34" charset="0"/>
                </a:rPr>
                <a:t>、源状态</a:t>
              </a:r>
              <a:endParaRPr lang="en-US" altLang="zh-CN" dirty="0">
                <a:solidFill>
                  <a:srgbClr val="FF0000"/>
                </a:solidFill>
                <a:latin typeface="Verdana" panose="020B0604030504040204" pitchFamily="34" charset="0"/>
              </a:endParaRPr>
            </a:p>
            <a:p>
              <a:r>
                <a:rPr lang="en-US" altLang="zh-CN" b="0" i="0" dirty="0">
                  <a:solidFill>
                    <a:srgbClr val="FF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、事件触发器</a:t>
              </a:r>
              <a:endParaRPr lang="en-US" altLang="zh-CN" b="0" i="0" dirty="0">
                <a:solidFill>
                  <a:srgbClr val="FF0000"/>
                </a:solidFill>
                <a:effectLst/>
                <a:latin typeface="Verdana" panose="020B0604030504040204" pitchFamily="34" charset="0"/>
              </a:endParaRPr>
            </a:p>
            <a:p>
              <a:r>
                <a:rPr lang="en-US" altLang="zh-CN" dirty="0">
                  <a:solidFill>
                    <a:srgbClr val="FF0000"/>
                  </a:solidFill>
                  <a:latin typeface="Verdana" panose="020B0604030504040204" pitchFamily="34" charset="0"/>
                </a:rPr>
                <a:t>3</a:t>
              </a:r>
              <a:r>
                <a:rPr lang="zh-CN" altLang="en-US" dirty="0">
                  <a:solidFill>
                    <a:srgbClr val="FF0000"/>
                  </a:solidFill>
                  <a:latin typeface="Verdana" panose="020B0604030504040204" pitchFamily="34" charset="0"/>
                </a:rPr>
                <a:t>、监护条件</a:t>
              </a:r>
              <a:endParaRPr lang="en-US" altLang="zh-CN" dirty="0">
                <a:solidFill>
                  <a:srgbClr val="FF0000"/>
                </a:solidFill>
                <a:latin typeface="Verdana" panose="020B0604030504040204" pitchFamily="34" charset="0"/>
              </a:endParaRPr>
            </a:p>
            <a:p>
              <a:r>
                <a:rPr lang="en-US" altLang="zh-CN" b="0" i="0" dirty="0">
                  <a:solidFill>
                    <a:srgbClr val="FF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、效应</a:t>
              </a:r>
              <a:endParaRPr lang="en-US" altLang="zh-CN" b="0" i="0" dirty="0">
                <a:solidFill>
                  <a:srgbClr val="FF0000"/>
                </a:solidFill>
                <a:effectLst/>
                <a:latin typeface="Verdana" panose="020B0604030504040204" pitchFamily="34" charset="0"/>
              </a:endParaRPr>
            </a:p>
            <a:p>
              <a:r>
                <a:rPr lang="en-US" altLang="zh-CN" dirty="0">
                  <a:solidFill>
                    <a:srgbClr val="FF0000"/>
                  </a:solidFill>
                  <a:latin typeface="Verdana" panose="020B0604030504040204" pitchFamily="34" charset="0"/>
                </a:rPr>
                <a:t>5</a:t>
              </a:r>
              <a:r>
                <a:rPr lang="zh-CN" altLang="en-US" dirty="0">
                  <a:solidFill>
                    <a:srgbClr val="FF0000"/>
                  </a:solidFill>
                  <a:latin typeface="Verdana" panose="020B0604030504040204" pitchFamily="34" charset="0"/>
                </a:rPr>
                <a:t>、目标状态</a:t>
              </a:r>
              <a:endParaRPr lang="zh-CN" altLang="en-US" b="0" i="0" dirty="0">
                <a:solidFill>
                  <a:srgbClr val="FF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107" t="31194" r="19643" b="53325"/>
          <a:stretch>
            <a:fillRect/>
          </a:stretch>
        </p:blipFill>
        <p:spPr bwMode="auto">
          <a:xfrm>
            <a:off x="7112014" y="2853729"/>
            <a:ext cx="5112568" cy="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状态与转移的这些高级特征解决了许多常见的状态机建模问题。然而，</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状态机还有另一个特征，即子状态，它更能帮助简化对复杂行为的建模。</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zh-CN" altLang="en-US" dirty="0">
                  <a:solidFill>
                    <a:srgbClr val="FF0000"/>
                  </a:solidFill>
                  <a:latin typeface="Verdana" panose="020B0604030504040204" pitchFamily="34" charset="0"/>
                </a:rPr>
                <a:t>非正交子状态</a:t>
              </a:r>
              <a:endParaRPr lang="en-US" altLang="zh-CN" dirty="0">
                <a:solidFill>
                  <a:srgbClr val="FF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像</a:t>
              </a:r>
              <a:r>
                <a:rPr lang="en-US" altLang="zh-CN" dirty="0">
                  <a:solidFill>
                    <a:srgbClr val="000000"/>
                  </a:solidFill>
                  <a:latin typeface="Verdana" panose="020B0604030504040204" pitchFamily="34" charset="0"/>
                </a:rPr>
                <a:t>Validating</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Processing</a:t>
              </a:r>
              <a:r>
                <a:rPr lang="zh-CN" altLang="en-US" dirty="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42" t="14993" r="37387" b="37772"/>
          <a:stretch>
            <a:fillRect/>
          </a:stretch>
        </p:blipFill>
        <p:spPr bwMode="auto">
          <a:xfrm>
            <a:off x="7463358" y="1758725"/>
            <a:ext cx="3556486" cy="35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、历史状态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历史状态允许一个</a:t>
              </a:r>
              <a:r>
                <a:rPr lang="zh-CN" altLang="en-US" dirty="0">
                  <a:solidFill>
                    <a:srgbClr val="FF0000"/>
                  </a:solidFill>
                  <a:latin typeface="Verdana" panose="020B0604030504040204" pitchFamily="34" charset="0"/>
                </a:rPr>
                <a:t>包含非正交子状态</a:t>
              </a:r>
              <a:r>
                <a:rPr lang="zh-CN" altLang="en-US" dirty="0">
                  <a:solidFill>
                    <a:srgbClr val="000000"/>
                  </a:solidFill>
                  <a:latin typeface="Verdana" panose="020B0604030504040204" pitchFamily="34" charset="0"/>
                </a:rPr>
                <a:t>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88" t="22440" r="24385" b="38780"/>
          <a:stretch>
            <a:fillRect/>
          </a:stretch>
        </p:blipFill>
        <p:spPr bwMode="auto">
          <a:xfrm>
            <a:off x="6383238" y="2205658"/>
            <a:ext cx="5807175" cy="288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、分岔和汇合</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进入一个带正交区域的组合状态通常就是进入每个正交区域的</a:t>
              </a:r>
              <a:r>
                <a:rPr lang="zh-CN" altLang="en-US" dirty="0">
                  <a:solidFill>
                    <a:srgbClr val="FF0000"/>
                  </a:solidFill>
                  <a:latin typeface="Verdana" panose="020B0604030504040204" pitchFamily="34" charset="0"/>
                </a:rPr>
                <a:t>初试状态</a:t>
              </a:r>
              <a:r>
                <a:rPr lang="zh-CN" altLang="en-US" dirty="0">
                  <a:solidFill>
                    <a:srgbClr val="000000"/>
                  </a:solidFill>
                  <a:latin typeface="Verdana" panose="020B0604030504040204" pitchFamily="34" charset="0"/>
                </a:rPr>
                <a:t>。也可能从一个外部状态直接转移到</a:t>
              </a:r>
              <a:r>
                <a:rPr lang="zh-CN" altLang="en-US" dirty="0">
                  <a:solidFill>
                    <a:srgbClr val="FF0000"/>
                  </a:solidFill>
                  <a:latin typeface="Verdana" panose="020B0604030504040204" pitchFamily="34" charset="0"/>
                </a:rPr>
                <a:t>一个或多个</a:t>
              </a:r>
              <a:r>
                <a:rPr lang="zh-CN" altLang="en-US" dirty="0">
                  <a:solidFill>
                    <a:srgbClr val="000000"/>
                  </a:solidFill>
                  <a:latin typeface="Verdana" panose="020B0604030504040204" pitchFamily="34" charset="0"/>
                </a:rPr>
                <a:t>正交状态，这叫做分岔。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汇合是具有</a:t>
              </a:r>
              <a:r>
                <a:rPr lang="zh-CN" altLang="en-US" dirty="0">
                  <a:solidFill>
                    <a:srgbClr val="FF0000"/>
                  </a:solidFill>
                  <a:latin typeface="Verdana" panose="020B0604030504040204" pitchFamily="34" charset="0"/>
                </a:rPr>
                <a:t>两个或两个以上</a:t>
              </a:r>
              <a:r>
                <a:rPr lang="zh-CN" altLang="en-US" dirty="0">
                  <a:solidFill>
                    <a:srgbClr val="000000"/>
                  </a:solidFill>
                  <a:latin typeface="Verdana" panose="020B0604030504040204" pitchFamily="34" charset="0"/>
                </a:rPr>
                <a:t>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35" t="21131" r="18529" b="43010"/>
          <a:stretch>
            <a:fillRect/>
          </a:stretch>
        </p:blipFill>
        <p:spPr bwMode="auto">
          <a:xfrm>
            <a:off x="6426180" y="1701675"/>
            <a:ext cx="5759317" cy="241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5707891"/>
            <a:chOff x="158574" y="1269554"/>
            <a:chExt cx="7972600" cy="5841556"/>
          </a:xfrm>
        </p:grpSpPr>
        <p:sp>
          <p:nvSpPr>
            <p:cNvPr id="7" name="矩形 6"/>
            <p:cNvSpPr/>
            <p:nvPr/>
          </p:nvSpPr>
          <p:spPr>
            <a:xfrm>
              <a:off x="158574" y="1724885"/>
              <a:ext cx="7972600" cy="5386225"/>
            </a:xfrm>
            <a:prstGeom prst="rect">
              <a:avLst/>
            </a:prstGeom>
          </p:spPr>
          <p:txBody>
            <a:bodyPr wrap="square">
              <a:spAutoFit/>
            </a:bodyPr>
            <a:lstStyle/>
            <a:p>
              <a:r>
                <a:rPr lang="zh-CN" altLang="en-US" dirty="0"/>
                <a:t>用例图与通信图的区别：</a:t>
              </a:r>
              <a:endParaRPr lang="en-US" altLang="zh-CN" dirty="0"/>
            </a:p>
            <a:p>
              <a:r>
                <a:rPr lang="en-US" altLang="zh-CN" dirty="0"/>
                <a:t>	</a:t>
              </a:r>
              <a:r>
                <a:rPr lang="zh-CN" altLang="en-US" dirty="0">
                  <a:solidFill>
                    <a:srgbClr val="FF0000"/>
                  </a:solidFill>
                </a:rPr>
                <a:t>用例图</a:t>
              </a:r>
              <a:r>
                <a:rPr lang="en-US" altLang="zh-CN" dirty="0">
                  <a:solidFill>
                    <a:srgbClr val="FF0000"/>
                  </a:solidFill>
                </a:rPr>
                <a:t>(Use Case Diagram)</a:t>
              </a:r>
              <a:r>
                <a:rPr lang="zh-CN" altLang="en-US" dirty="0"/>
                <a:t>是由软件需求分析到最终实现的第一步，</a:t>
              </a:r>
              <a:r>
                <a:rPr lang="zh-CN" altLang="en-US" dirty="0">
                  <a:solidFill>
                    <a:srgbClr val="FF0000"/>
                  </a:solidFill>
                </a:rPr>
                <a:t>它描述人们如何使用一个系统</a:t>
              </a:r>
              <a:r>
                <a:rPr lang="zh-CN" altLang="en-US" dirty="0"/>
                <a:t>。用例视图显示谁是相关的用户、用户希望系统提供什么样的服务，以及用户需要为系统提供的服务，以便使系统的用户更容易理解这些元素的用途，也便于软件开发人员最终实现这些元素。用例图在各种开发活动中被广泛的应用，但是它最常用来描述系统及子系统。</a:t>
              </a:r>
              <a:endParaRPr lang="en-US" altLang="zh-CN" dirty="0"/>
            </a:p>
            <a:p>
              <a:r>
                <a:rPr lang="en-US" altLang="zh-CN" dirty="0"/>
                <a:t>	</a:t>
              </a:r>
              <a:r>
                <a:rPr lang="zh-CN" altLang="en-US" dirty="0">
                  <a:solidFill>
                    <a:srgbClr val="FF0000"/>
                  </a:solidFill>
                </a:rPr>
                <a:t>通信图</a:t>
              </a:r>
              <a:r>
                <a:rPr lang="zh-CN" altLang="en-US" dirty="0"/>
                <a:t>强调参与一个交互对象的组织。</a:t>
              </a:r>
              <a:r>
                <a:rPr lang="zh-CN" altLang="en-US" dirty="0">
                  <a:solidFill>
                    <a:srgbClr val="FF0000"/>
                  </a:solidFill>
                </a:rPr>
                <a:t>与用例图使用阶段不同，</a:t>
              </a:r>
              <a:r>
                <a:rPr lang="zh-CN" altLang="en-US" dirty="0"/>
                <a:t>用例图主要使用在开始业务定义的阶段，而通信图使用在系统设计阶段，描述的是功能和用户的信息交互。</a:t>
              </a:r>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8" name="矩形 7"/>
          <p:cNvSpPr/>
          <p:nvPr/>
        </p:nvSpPr>
        <p:spPr>
          <a:xfrm>
            <a:off x="5326253" y="3221251"/>
            <a:ext cx="1536318" cy="415498"/>
          </a:xfrm>
          <a:prstGeom prst="rect">
            <a:avLst/>
          </a:prstGeom>
        </p:spPr>
        <p:txBody>
          <a:bodyPr wrap="none">
            <a:spAutoFit/>
          </a:bodyPr>
          <a:lstStyle/>
          <a:p>
            <a:r>
              <a:rPr lang="zh-CN" altLang="en-US" dirty="0"/>
              <a:t>get_variable</a:t>
            </a:r>
          </a:p>
        </p:txBody>
      </p:sp>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053530"/>
            <a:ext cx="7658551" cy="5328781"/>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36855" y="1634380"/>
            <a:ext cx="7442527" cy="4672048"/>
          </a:xfrm>
          <a:prstGeom prst="rect">
            <a:avLst/>
          </a:prstGeom>
        </p:spPr>
        <p:txBody>
          <a:bodyPr wrap="square">
            <a:spAutoFit/>
          </a:bodyPr>
          <a:lstStyle/>
          <a:p>
            <a:pPr>
              <a:lnSpc>
                <a:spcPct val="120000"/>
              </a:lnSpc>
              <a:buFont typeface="Arial" panose="020B0604020202020204" pitchFamily="34" charset="0"/>
              <a:buNone/>
            </a:pPr>
            <a:r>
              <a:rPr lang="zh-CN" altLang="en-US" sz="2400" b="1" dirty="0">
                <a:solidFill>
                  <a:srgbClr val="FF0000"/>
                </a:solidFill>
              </a:rPr>
              <a:t>组件</a:t>
            </a:r>
            <a:r>
              <a:rPr lang="zh-CN" altLang="en-US" sz="2400" b="1" dirty="0" smtClean="0">
                <a:solidFill>
                  <a:srgbClr val="FF0000"/>
                </a:solidFill>
              </a:rPr>
              <a:t>图</a:t>
            </a:r>
            <a:endParaRPr lang="en-US" altLang="zh-CN" sz="2400" b="1" dirty="0">
              <a:solidFill>
                <a:srgbClr val="FF0000"/>
              </a:solidFill>
            </a:endParaRPr>
          </a:p>
          <a:p>
            <a:pPr>
              <a:lnSpc>
                <a:spcPct val="120000"/>
              </a:lnSpc>
              <a:buFont typeface="Arial" panose="020B0604020202020204" pitchFamily="34" charset="0"/>
              <a:buNone/>
            </a:pPr>
            <a:r>
              <a:rPr lang="zh-CN" altLang="en-US" sz="2000" dirty="0" smtClean="0"/>
              <a:t>组件图主要用于描述各种组件之间的依赖关系</a:t>
            </a:r>
            <a:endParaRPr lang="en-US" altLang="zh-CN" sz="2000" dirty="0" smtClean="0"/>
          </a:p>
          <a:p>
            <a:pPr>
              <a:lnSpc>
                <a:spcPct val="120000"/>
              </a:lnSpc>
              <a:buFont typeface="Arial" panose="020B0604020202020204" pitchFamily="34" charset="0"/>
              <a:buNone/>
            </a:pPr>
            <a:r>
              <a:rPr lang="zh-CN" altLang="en-US" sz="2000" dirty="0" smtClean="0"/>
              <a:t>所设计的系统中的组件以及这些组件之间的关系形成了组件图</a:t>
            </a:r>
            <a:endParaRPr lang="en-US" altLang="zh-CN" sz="2000" dirty="0"/>
          </a:p>
          <a:p>
            <a:pPr>
              <a:lnSpc>
                <a:spcPct val="120000"/>
              </a:lnSpc>
            </a:pPr>
            <a:r>
              <a:rPr lang="zh-CN" altLang="en-US" sz="2400" b="1" dirty="0" smtClean="0">
                <a:solidFill>
                  <a:srgbClr val="FF0000"/>
                </a:solidFill>
              </a:rPr>
              <a:t>组件图的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solidFill>
                  <a:srgbClr val="FF0000"/>
                </a:solidFill>
              </a:rPr>
              <a:t>组件</a:t>
            </a:r>
            <a:r>
              <a:rPr lang="zh-CN" altLang="en-US" sz="2000" dirty="0" smtClean="0"/>
              <a:t>：组件是系统的可替代的物理部分，他表示的是实际的事物，组件是定义了良好接口的物理实现单元</a:t>
            </a:r>
            <a:endParaRPr lang="en-US" altLang="zh-CN" sz="2000" dirty="0" smtClean="0"/>
          </a:p>
          <a:p>
            <a:pPr>
              <a:lnSpc>
                <a:spcPct val="120000"/>
              </a:lnSpc>
            </a:pPr>
            <a:r>
              <a:rPr lang="zh-CN" altLang="en-US" sz="2000" dirty="0">
                <a:solidFill>
                  <a:srgbClr val="FF0000"/>
                </a:solidFill>
              </a:rPr>
              <a:t>接口</a:t>
            </a:r>
            <a:r>
              <a:rPr lang="zh-CN" altLang="en-US" sz="2000" dirty="0" smtClean="0"/>
              <a:t>：</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示出接口：构件实现的接口</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示入接口：构件使用的接口</a:t>
            </a:r>
            <a:endParaRPr lang="en-US" altLang="zh-CN" sz="2000" dirty="0" smtClean="0"/>
          </a:p>
          <a:p>
            <a:pPr>
              <a:lnSpc>
                <a:spcPct val="120000"/>
              </a:lnSpc>
            </a:pPr>
            <a:r>
              <a:rPr lang="zh-CN" altLang="en-US" sz="2000" dirty="0">
                <a:solidFill>
                  <a:srgbClr val="FF0000"/>
                </a:solidFill>
              </a:rPr>
              <a:t>关系</a:t>
            </a:r>
            <a:r>
              <a:rPr lang="zh-CN" altLang="en-US" sz="2000" dirty="0" smtClean="0"/>
              <a:t>：</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实现：组件和接口之间的连线，代表着谁实现了这个接口</a:t>
            </a:r>
            <a:endParaRPr lang="en-US" altLang="zh-CN" sz="2000" dirty="0"/>
          </a:p>
          <a:p>
            <a:pPr>
              <a:lnSpc>
                <a:spcPct val="120000"/>
              </a:lnSpc>
            </a:pPr>
            <a:r>
              <a:rPr lang="en-US" altLang="zh-CN" sz="2000" dirty="0" smtClean="0"/>
              <a:t>         </a:t>
            </a:r>
            <a:r>
              <a:rPr lang="zh-CN" altLang="en-US" sz="2000" dirty="0" smtClean="0"/>
              <a:t>依赖：使用了另一个组件的接口，依赖另一个接口的存在</a:t>
            </a:r>
            <a:endParaRPr lang="en-US" altLang="zh-CN" sz="2000" dirty="0" smtClean="0"/>
          </a:p>
        </p:txBody>
      </p:sp>
      <p:pic>
        <p:nvPicPr>
          <p:cNvPr id="5" name="图片 4"/>
          <p:cNvPicPr>
            <a:picLocks noChangeAspect="1"/>
          </p:cNvPicPr>
          <p:nvPr/>
        </p:nvPicPr>
        <p:blipFill>
          <a:blip r:embed="rId2"/>
          <a:stretch>
            <a:fillRect/>
          </a:stretch>
        </p:blipFill>
        <p:spPr>
          <a:xfrm>
            <a:off x="7991206" y="2061642"/>
            <a:ext cx="4191000" cy="275272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422798" y="1269554"/>
            <a:ext cx="7353300" cy="4991100"/>
          </a:xfrm>
          <a:prstGeom prst="rect">
            <a:avLst/>
          </a:prstGeom>
        </p:spPr>
      </p:pic>
    </p:spTree>
    <p:extLst>
      <p:ext uri="{BB962C8B-B14F-4D97-AF65-F5344CB8AC3E}">
        <p14:creationId xmlns:p14="http://schemas.microsoft.com/office/powerpoint/2010/main" val="4294149885"/>
      </p:ext>
    </p:extLst>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panose="020B0604020202020204" pitchFamily="34" charset="0"/>
              <a:buNone/>
            </a:pPr>
            <a:r>
              <a:rPr lang="zh-CN" altLang="en-US" sz="2400" b="1" dirty="0">
                <a:solidFill>
                  <a:srgbClr val="FF0000"/>
                </a:solidFill>
              </a:rPr>
              <a:t>部署</a:t>
            </a:r>
            <a:r>
              <a:rPr lang="zh-CN" altLang="en-US" sz="2400" b="1" dirty="0" smtClean="0">
                <a:solidFill>
                  <a:srgbClr val="FF0000"/>
                </a:solidFill>
              </a:rPr>
              <a:t>图</a:t>
            </a:r>
            <a:endParaRPr lang="en-US" altLang="zh-CN" sz="2400" b="1" dirty="0">
              <a:solidFill>
                <a:srgbClr val="FF0000"/>
              </a:solidFill>
            </a:endParaRPr>
          </a:p>
          <a:p>
            <a:pPr>
              <a:lnSpc>
                <a:spcPct val="120000"/>
              </a:lnSpc>
              <a:buFont typeface="Arial" panose="020B0604020202020204" pitchFamily="34" charset="0"/>
              <a:buNone/>
            </a:pPr>
            <a:r>
              <a:rPr lang="zh-CN" altLang="en-US" sz="2000" dirty="0"/>
              <a:t>用于静态建模，表示运行时过程结点、组件实例以及对象结构的图。可显示计算结点的拓扑结构，通信路径，结点上运行的软件，软件包含的逻辑单元等。</a:t>
            </a:r>
            <a:endParaRPr lang="en-US" altLang="zh-CN" sz="2000" dirty="0"/>
          </a:p>
          <a:p>
            <a:pPr>
              <a:lnSpc>
                <a:spcPct val="120000"/>
              </a:lnSpc>
              <a:buFont typeface="Arial" panose="020B0604020202020204" pitchFamily="34" charset="0"/>
              <a:buNone/>
            </a:pPr>
            <a:endParaRPr lang="en-US" altLang="zh-CN" sz="2000" dirty="0"/>
          </a:p>
          <a:p>
            <a:pPr>
              <a:lnSpc>
                <a:spcPct val="120000"/>
              </a:lnSpc>
            </a:pPr>
            <a:r>
              <a:rPr lang="zh-CN" altLang="en-US" sz="2400" b="1" dirty="0">
                <a:solidFill>
                  <a:srgbClr val="FF0000"/>
                </a:solidFill>
              </a:rPr>
              <a:t>部署图的基本内容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1822761400"/>
      </p:ext>
    </p:extLst>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383194" y="1557586"/>
            <a:ext cx="3119214" cy="3323987"/>
          </a:xfrm>
          <a:prstGeom prst="rect">
            <a:avLst/>
          </a:prstGeom>
        </p:spPr>
        <p:txBody>
          <a:bodyPr wrap="square">
            <a:spAutoFit/>
          </a:bodyPr>
          <a:lstStyle/>
          <a:p>
            <a:pPr>
              <a:spcBef>
                <a:spcPct val="50000"/>
              </a:spcBef>
            </a:pPr>
            <a:r>
              <a:rPr lang="en-US" altLang="zh-CN" dirty="0"/>
              <a:t>        </a:t>
            </a:r>
            <a:r>
              <a:rPr lang="zh-CN" altLang="en-US" dirty="0"/>
              <a:t>部署图显示</a:t>
            </a:r>
            <a:r>
              <a:rPr lang="zh-CN" altLang="en-US" dirty="0">
                <a:solidFill>
                  <a:srgbClr val="FF0000"/>
                </a:solidFill>
              </a:rPr>
              <a:t>网络的物理布局</a:t>
            </a:r>
            <a:r>
              <a:rPr lang="zh-CN" altLang="en-US" dirty="0"/>
              <a:t>，系统中涉及的处理器、设备、连接和过程。处理器是网络中处理功能所在的机器，包括服务器和工作站，不包括打印机扫描仪之类的设备。处理器用来运行进程（执行代码）。一个项目只有一个部署图。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7" name="图片 6"/>
          <p:cNvPicPr>
            <a:picLocks noChangeAspect="1"/>
          </p:cNvPicPr>
          <p:nvPr/>
        </p:nvPicPr>
        <p:blipFill>
          <a:blip r:embed="rId2"/>
          <a:stretch>
            <a:fillRect/>
          </a:stretch>
        </p:blipFill>
        <p:spPr>
          <a:xfrm>
            <a:off x="3596640" y="255905"/>
            <a:ext cx="8594090" cy="63684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a:t>
              </a:r>
              <a:r>
                <a:rPr lang="zh-CN" altLang="en-US" dirty="0">
                  <a:solidFill>
                    <a:srgbClr val="FF0000"/>
                  </a:solidFill>
                  <a:latin typeface="Verdana" panose="020B0604030504040204" pitchFamily="34" charset="0"/>
                </a:rPr>
                <a:t>用例图</a:t>
              </a:r>
              <a:r>
                <a:rPr lang="zh-CN" altLang="en-US" dirty="0">
                  <a:solidFill>
                    <a:srgbClr val="000000"/>
                  </a:solidFill>
                  <a:latin typeface="Verdana" panose="020B0604030504040204" pitchFamily="34" charset="0"/>
                </a:rPr>
                <a:t>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FF0000"/>
                  </a:solidFill>
                  <a:effectLst/>
                  <a:latin typeface="Verdana" panose="020B0604030504040204" pitchFamily="34" charset="0"/>
                </a:rPr>
                <a:t>参与者</a:t>
              </a:r>
              <a:r>
                <a:rPr lang="zh-CN" altLang="en-US" b="0" i="0" dirty="0">
                  <a:solidFill>
                    <a:srgbClr val="000000"/>
                  </a:solidFill>
                  <a:effectLst/>
                  <a:latin typeface="Verdana" panose="020B0604030504040204" pitchFamily="34" charset="0"/>
                </a:rPr>
                <a:t>，也称为角色代表系统的用户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系统边界</a:t>
              </a:r>
              <a:r>
                <a:rPr lang="zh-CN" altLang="en-US" b="0" i="0" dirty="0">
                  <a:solidFill>
                    <a:srgbClr val="000000"/>
                  </a:solidFill>
                  <a:effectLst/>
                  <a:latin typeface="Verdana" panose="020B0604030504040204" pitchFamily="34" charset="0"/>
                </a:rPr>
                <a:t>，确定系统的范围</a:t>
              </a:r>
            </a:p>
            <a:p>
              <a:r>
                <a:rPr lang="en-US" altLang="zh-CN" b="0" i="0" dirty="0">
                  <a:solidFill>
                    <a:srgbClr val="000000"/>
                  </a:solidFill>
                  <a:effectLst/>
                  <a:latin typeface="Verdana" panose="020B0604030504040204" pitchFamily="34" charset="0"/>
                </a:rPr>
                <a:t>3.</a:t>
              </a:r>
              <a:r>
                <a:rPr lang="zh-CN" altLang="en-US" b="0" i="0" dirty="0">
                  <a:solidFill>
                    <a:srgbClr val="FF0000"/>
                  </a:solidFill>
                  <a:effectLst/>
                  <a:latin typeface="Verdana" panose="020B0604030504040204" pitchFamily="34" charset="0"/>
                </a:rPr>
                <a:t>用例</a:t>
              </a:r>
              <a:r>
                <a:rPr lang="zh-CN" altLang="en-US" b="0" i="0" dirty="0">
                  <a:solidFill>
                    <a:srgbClr val="000000"/>
                  </a:solidFill>
                  <a:effectLst/>
                  <a:latin typeface="Verdana" panose="020B0604030504040204" pitchFamily="34" charset="0"/>
                </a:rPr>
                <a:t>，代表系统提供的服务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关联</a:t>
              </a:r>
              <a:r>
                <a:rPr lang="zh-CN" altLang="en-US" b="0" i="0" dirty="0">
                  <a:solidFill>
                    <a:srgbClr val="000000"/>
                  </a:solidFill>
                  <a:effectLst/>
                  <a:latin typeface="Verdana" panose="020B0604030504040204" pitchFamily="34" charset="0"/>
                </a:rPr>
                <a:t>，表示参与者与用例的关系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endParaRPr>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prstClr val="white"/>
                </a:solidFill>
                <a:latin typeface="微软雅黑" panose="020B0503020204020204" pitchFamily="34" charset="-122"/>
                <a:ea typeface="微软雅黑" panose="020B0503020204020204" pitchFamily="34" charset="-122"/>
              </a:rPr>
              <a:t>提问</a:t>
            </a:r>
          </a:p>
        </p:txBody>
      </p:sp>
      <p:sp>
        <p:nvSpPr>
          <p:cNvPr id="2" name="TextBox 1"/>
          <p:cNvSpPr txBox="1"/>
          <p:nvPr/>
        </p:nvSpPr>
        <p:spPr>
          <a:xfrm>
            <a:off x="4078982" y="1341562"/>
            <a:ext cx="7416824" cy="1077218"/>
          </a:xfrm>
          <a:prstGeom prst="rect">
            <a:avLst/>
          </a:prstGeom>
          <a:noFill/>
        </p:spPr>
        <p:txBody>
          <a:bodyPr wrap="square" rtlCol="0">
            <a:spAutoFit/>
          </a:bodyPr>
          <a:lstStyle/>
          <a:p>
            <a:r>
              <a:rPr lang="en-US" altLang="zh-CN" sz="3200" dirty="0"/>
              <a:t>1.</a:t>
            </a:r>
            <a:r>
              <a:rPr lang="zh-CN" altLang="en-US" sz="3200" dirty="0"/>
              <a:t>顺序图中的消息分为四种，分别是哪四种</a:t>
            </a:r>
            <a:r>
              <a:rPr lang="zh-CN" altLang="en-US" sz="2800" dirty="0"/>
              <a:t>？</a:t>
            </a:r>
          </a:p>
        </p:txBody>
      </p:sp>
      <p:sp>
        <p:nvSpPr>
          <p:cNvPr id="4" name="TextBox 3"/>
          <p:cNvSpPr txBox="1"/>
          <p:nvPr/>
        </p:nvSpPr>
        <p:spPr>
          <a:xfrm>
            <a:off x="4056957" y="2997948"/>
            <a:ext cx="5400600" cy="1077218"/>
          </a:xfrm>
          <a:prstGeom prst="rect">
            <a:avLst/>
          </a:prstGeom>
          <a:noFill/>
        </p:spPr>
        <p:txBody>
          <a:bodyPr wrap="square" rtlCol="0">
            <a:spAutoFit/>
          </a:bodyPr>
          <a:lstStyle/>
          <a:p>
            <a:r>
              <a:rPr lang="en-US" altLang="zh-CN" sz="3200" dirty="0"/>
              <a:t>2.</a:t>
            </a:r>
            <a:r>
              <a:rPr lang="zh-CN" altLang="en-US" sz="3200" dirty="0"/>
              <a:t>类图中关联关系的组合关系是什么？请用自己的话描述。</a:t>
            </a:r>
          </a:p>
        </p:txBody>
      </p:sp>
      <p:sp>
        <p:nvSpPr>
          <p:cNvPr id="5" name="TextBox 4"/>
          <p:cNvSpPr txBox="1"/>
          <p:nvPr/>
        </p:nvSpPr>
        <p:spPr>
          <a:xfrm>
            <a:off x="4078982" y="4725938"/>
            <a:ext cx="7056784" cy="584775"/>
          </a:xfrm>
          <a:prstGeom prst="rect">
            <a:avLst/>
          </a:prstGeom>
          <a:noFill/>
        </p:spPr>
        <p:txBody>
          <a:bodyPr wrap="square" rtlCol="0">
            <a:spAutoFit/>
          </a:bodyPr>
          <a:lstStyle/>
          <a:p>
            <a:r>
              <a:rPr lang="en-US" altLang="zh-CN" sz="3200" dirty="0"/>
              <a:t>3.</a:t>
            </a:r>
            <a:r>
              <a:rPr lang="zh-CN" altLang="en-US" sz="3200" dirty="0"/>
              <a:t>通信图的基本元素组成是什么？</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:Grady Booch</a:t>
                      </a:r>
                      <a:r>
                        <a:rPr lang="zh-CN" altLang="en-US" sz="2400" b="0" dirty="0">
                          <a:solidFill>
                            <a:schemeClr val="tx1"/>
                          </a:solidFill>
                        </a:rPr>
                        <a:t>、</a:t>
                      </a:r>
                      <a:r>
                        <a:rPr lang="en-US" altLang="zh-CN" sz="2400" b="0" dirty="0">
                          <a:solidFill>
                            <a:schemeClr val="tx1"/>
                          </a:solidFill>
                        </a:rPr>
                        <a:t> James Rumbaugh </a:t>
                      </a:r>
                      <a:r>
                        <a:rPr lang="zh-CN" altLang="en-US" sz="2400" b="0" dirty="0">
                          <a:solidFill>
                            <a:schemeClr val="tx1"/>
                          </a:solidFill>
                        </a:rPr>
                        <a:t>、</a:t>
                      </a:r>
                      <a:r>
                        <a:rPr lang="en-US" altLang="zh-CN" sz="2400" b="0" dirty="0">
                          <a:solidFill>
                            <a:schemeClr val="tx1"/>
                          </a:solidFill>
                        </a:rPr>
                        <a:t>Ivar Jacobson</a:t>
                      </a:r>
                    </a:p>
                    <a:p>
                      <a:pPr algn="l"/>
                      <a:r>
                        <a:rPr lang="zh-CN" altLang="en-US" sz="2400" b="0" dirty="0">
                          <a:solidFill>
                            <a:schemeClr val="tx1"/>
                          </a:solidFill>
                        </a:rPr>
                        <a:t>人民邮电出版社</a:t>
                      </a:r>
                      <a:endParaRPr lang="en-US" altLang="zh-CN" sz="2400" b="0" dirty="0">
                        <a:solidFill>
                          <a:schemeClr val="tx1"/>
                        </a:solidFill>
                      </a:endParaRPr>
                    </a:p>
                    <a:p>
                      <a:pPr algn="l"/>
                      <a:r>
                        <a:rPr lang="en-US" altLang="zh-CN" sz="2400" b="0" dirty="0">
                          <a:solidFill>
                            <a:schemeClr val="tx1"/>
                          </a:solidFill>
                        </a:rPr>
                        <a:t>2013</a:t>
                      </a:r>
                      <a:r>
                        <a:rPr lang="zh-CN" altLang="en-US" sz="2400" b="0" dirty="0">
                          <a:solidFill>
                            <a:schemeClr val="tx1"/>
                          </a:solidFill>
                        </a:rPr>
                        <a:t>年</a:t>
                      </a:r>
                      <a:r>
                        <a:rPr lang="en-US" altLang="zh-CN" sz="2400" b="0" dirty="0">
                          <a:solidFill>
                            <a:schemeClr val="tx1"/>
                          </a:solidFill>
                        </a:rPr>
                        <a:t>1</a:t>
                      </a:r>
                      <a:r>
                        <a:rPr lang="zh-CN" altLang="en-US" sz="2400" b="0" dirty="0">
                          <a:solidFill>
                            <a:schemeClr val="tx1"/>
                          </a:solidFill>
                        </a:rPr>
                        <a:t>月第</a:t>
                      </a:r>
                      <a:r>
                        <a:rPr lang="en-US" altLang="zh-CN" sz="2400" b="0" dirty="0">
                          <a:solidFill>
                            <a:schemeClr val="tx1"/>
                          </a:solidFill>
                        </a:rPr>
                        <a:t>1</a:t>
                      </a:r>
                      <a:r>
                        <a:rPr lang="zh-CN" altLang="en-US" sz="2400" b="0" dirty="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a:solidFill>
                            <a:schemeClr val="tx1"/>
                          </a:solidFill>
                        </a:rPr>
                        <a:t>UML2基础、建模与设计教程</a:t>
                      </a:r>
                    </a:p>
                  </a:txBody>
                  <a:tcPr/>
                </a:tc>
                <a:tc>
                  <a:txBody>
                    <a:bodyPr/>
                    <a:lstStyle/>
                    <a:p>
                      <a:pPr algn="l">
                        <a:buNone/>
                      </a:pPr>
                      <a:r>
                        <a:rPr lang="zh-CN" altLang="en-US" dirty="0">
                          <a:solidFill>
                            <a:schemeClr val="tx1"/>
                          </a:solidFill>
                        </a:rPr>
                        <a:t>作者：杨弘平 等</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2015</a:t>
                      </a:r>
                      <a:r>
                        <a:rPr lang="zh-CN" altLang="en-US" baseline="0" dirty="0">
                          <a:solidFill>
                            <a:schemeClr val="tx1"/>
                          </a:solidFill>
                        </a:rPr>
                        <a:t>年</a:t>
                      </a:r>
                      <a:endParaRPr lang="en-US" altLang="zh-CN" dirty="0">
                        <a:solidFill>
                          <a:schemeClr val="tx1"/>
                        </a:solidFill>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214886" y="1341562"/>
          <a:ext cx="7771130" cy="374650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a:solidFill>
                            <a:schemeClr val="tx1"/>
                          </a:solidFill>
                        </a:rPr>
                        <a:t>负责类图，用例图</a:t>
                      </a:r>
                    </a:p>
                  </a:txBody>
                  <a:tcPr>
                    <a:solidFill>
                      <a:schemeClr val="accent1">
                        <a:lumMod val="40000"/>
                        <a:lumOff val="60000"/>
                      </a:schemeClr>
                    </a:solidFill>
                  </a:tcPr>
                </a:tc>
                <a:tc>
                  <a:txBody>
                    <a:bodyPr/>
                    <a:lstStyle/>
                    <a:p>
                      <a:pPr algn="l">
                        <a:buNone/>
                      </a:pPr>
                      <a:r>
                        <a:rPr lang="en-US" altLang="zh-CN" sz="2400" b="0" dirty="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a:solidFill>
                            <a:schemeClr val="tx1"/>
                          </a:solidFill>
                        </a:rPr>
                        <a:t>苏雨豪</a:t>
                      </a:r>
                    </a:p>
                  </a:txBody>
                  <a:tcPr/>
                </a:tc>
                <a:tc>
                  <a:txBody>
                    <a:bodyPr/>
                    <a:lstStyle/>
                    <a:p>
                      <a:pPr algn="l">
                        <a:buNone/>
                      </a:pPr>
                      <a:r>
                        <a:rPr lang="en-US" altLang="zh-CN" dirty="0">
                          <a:solidFill>
                            <a:schemeClr val="tx1"/>
                          </a:solidFill>
                        </a:rPr>
                        <a:t>负责 </a:t>
                      </a:r>
                      <a:r>
                        <a:rPr lang="zh-CN" altLang="en-US" dirty="0">
                          <a:solidFill>
                            <a:schemeClr val="tx1"/>
                          </a:solidFill>
                        </a:rPr>
                        <a:t>状态机图</a:t>
                      </a:r>
                    </a:p>
                  </a:txBody>
                  <a:tcPr/>
                </a:tc>
                <a:tc>
                  <a:txBody>
                    <a:bodyPr/>
                    <a:lstStyle/>
                    <a:p>
                      <a:pPr algn="l">
                        <a:buNone/>
                      </a:pPr>
                      <a:r>
                        <a:rPr lang="en-US" altLang="zh-CN" sz="2400" dirty="0">
                          <a:solidFill>
                            <a:schemeClr val="tx1"/>
                          </a:solidFill>
                        </a:rPr>
                        <a:t>9.3</a:t>
                      </a:r>
                    </a:p>
                  </a:txBody>
                  <a:tcPr/>
                </a:tc>
                <a:extLst>
                  <a:ext uri="{0D108BD9-81ED-4DB2-BD59-A6C34878D82A}">
                    <a16:rowId xmlns:a16="http://schemas.microsoft.com/office/drawing/2014/main" val="10001"/>
                  </a:ext>
                </a:extLst>
              </a:tr>
              <a:tr h="805815">
                <a:tc>
                  <a:txBody>
                    <a:bodyPr/>
                    <a:lstStyle/>
                    <a:p>
                      <a:pPr algn="l">
                        <a:buNone/>
                      </a:pPr>
                      <a:r>
                        <a:rPr lang="zh-CN" dirty="0">
                          <a:solidFill>
                            <a:schemeClr val="tx1"/>
                          </a:solidFill>
                        </a:rPr>
                        <a:t>陈子卿</a:t>
                      </a:r>
                    </a:p>
                  </a:txBody>
                  <a:tcPr>
                    <a:solidFill>
                      <a:schemeClr val="accent1">
                        <a:lumMod val="40000"/>
                        <a:lumOff val="60000"/>
                      </a:schemeClr>
                    </a:solidFill>
                  </a:tcPr>
                </a:tc>
                <a:tc>
                  <a:txBody>
                    <a:bodyPr/>
                    <a:lstStyle/>
                    <a:p>
                      <a:pPr algn="l">
                        <a:buNone/>
                      </a:pPr>
                      <a:r>
                        <a:rPr lang="zh-CN" altLang="en-US" dirty="0">
                          <a:solidFill>
                            <a:schemeClr val="tx1"/>
                          </a:solidFill>
                        </a:rPr>
                        <a:t>负责协作图（通信图）</a:t>
                      </a:r>
                    </a:p>
                  </a:txBody>
                  <a:tcPr>
                    <a:solidFill>
                      <a:schemeClr val="accent1">
                        <a:lumMod val="40000"/>
                        <a:lumOff val="60000"/>
                      </a:schemeClr>
                    </a:solidFill>
                  </a:tcPr>
                </a:tc>
                <a:tc>
                  <a:txBody>
                    <a:bodyPr/>
                    <a:lstStyle/>
                    <a:p>
                      <a:pPr algn="l">
                        <a:buNone/>
                      </a:pPr>
                      <a:r>
                        <a:rPr lang="en-US" altLang="zh-CN" sz="2400" dirty="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a:solidFill>
                            <a:schemeClr val="tx1"/>
                          </a:solidFill>
                        </a:rPr>
                        <a:t>蔡峰</a:t>
                      </a:r>
                    </a:p>
                  </a:txBody>
                  <a:tcPr>
                    <a:solidFill>
                      <a:schemeClr val="accent1">
                        <a:lumMod val="40000"/>
                        <a:lumOff val="60000"/>
                      </a:schemeClr>
                    </a:solidFill>
                  </a:tcPr>
                </a:tc>
                <a:tc>
                  <a:txBody>
                    <a:bodyPr/>
                    <a:lstStyle/>
                    <a:p>
                      <a:pPr algn="l">
                        <a:buNone/>
                      </a:pPr>
                      <a:r>
                        <a:rPr lang="zh-CN" altLang="en-US" dirty="0">
                          <a:solidFill>
                            <a:schemeClr val="tx1"/>
                          </a:solidFill>
                        </a:rPr>
                        <a:t>负责顺序图</a:t>
                      </a:r>
                    </a:p>
                  </a:txBody>
                  <a:tcPr>
                    <a:solidFill>
                      <a:schemeClr val="accent1">
                        <a:lumMod val="40000"/>
                        <a:lumOff val="60000"/>
                      </a:schemeClr>
                    </a:solidFill>
                  </a:tcPr>
                </a:tc>
                <a:tc>
                  <a:txBody>
                    <a:bodyPr/>
                    <a:lstStyle/>
                    <a:p>
                      <a:pPr algn="l">
                        <a:buNone/>
                      </a:pPr>
                      <a:r>
                        <a:rPr lang="en-US" altLang="zh-CN" sz="2400" dirty="0">
                          <a:solidFill>
                            <a:schemeClr val="tx1"/>
                          </a:solidFill>
                          <a:sym typeface="+mn-ea"/>
                        </a:rPr>
                        <a:t>9.6</a:t>
                      </a:r>
                      <a:endParaRPr lang="en-US" altLang="zh-CN" sz="2400" b="0" dirty="0">
                        <a:solidFill>
                          <a:schemeClr val="tx1"/>
                        </a:solidFill>
                        <a:sym typeface="+mn-ea"/>
                      </a:endParaRPr>
                    </a:p>
                    <a:p>
                      <a:pPr algn="l">
                        <a:buNone/>
                      </a:pP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a:solidFill>
                            <a:schemeClr val="tx1"/>
                          </a:solidFill>
                        </a:rPr>
                        <a:t>江亮儒</a:t>
                      </a:r>
                    </a:p>
                  </a:txBody>
                  <a:tcPr>
                    <a:solidFill>
                      <a:schemeClr val="accent1">
                        <a:lumMod val="40000"/>
                        <a:lumOff val="60000"/>
                      </a:schemeClr>
                    </a:solidFill>
                  </a:tcPr>
                </a:tc>
                <a:tc>
                  <a:txBody>
                    <a:bodyPr/>
                    <a:lstStyle/>
                    <a:p>
                      <a:pPr algn="l">
                        <a:buNone/>
                      </a:pPr>
                      <a:r>
                        <a:rPr lang="zh-CN" altLang="en-US" dirty="0">
                          <a:solidFill>
                            <a:schemeClr val="tx1"/>
                          </a:solidFill>
                        </a:rPr>
                        <a:t>负责部署图</a:t>
                      </a:r>
                    </a:p>
                  </a:txBody>
                  <a:tcPr>
                    <a:solidFill>
                      <a:schemeClr val="accent1">
                        <a:lumMod val="40000"/>
                        <a:lumOff val="60000"/>
                      </a:schemeClr>
                    </a:solidFill>
                  </a:tcPr>
                </a:tc>
                <a:tc>
                  <a:txBody>
                    <a:bodyPr/>
                    <a:lstStyle/>
                    <a:p>
                      <a:pPr algn="l">
                        <a:buNone/>
                      </a:pPr>
                      <a:r>
                        <a:rPr lang="en-US" altLang="zh-CN" sz="2400" dirty="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a:t>
              </a:r>
              <a:r>
                <a:rPr lang="zh-CN" altLang="en-US" b="0" i="0" dirty="0">
                  <a:solidFill>
                    <a:srgbClr val="FF0000"/>
                  </a:solidFill>
                  <a:effectLst/>
                  <a:latin typeface="Verdana" panose="020B0604030504040204" pitchFamily="34" charset="0"/>
                </a:rPr>
                <a:t>外部用户模型</a:t>
              </a:r>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a:t>
              </a:r>
              <a:r>
                <a:rPr lang="zh-CN" altLang="en-US" b="0" i="0" dirty="0">
                  <a:solidFill>
                    <a:srgbClr val="FF0000"/>
                  </a:solidFill>
                  <a:effectLst/>
                  <a:latin typeface="Verdana" panose="020B0604030504040204" pitchFamily="34" charset="0"/>
                </a:rPr>
                <a:t>系统边界之外的对象</a:t>
              </a:r>
              <a:r>
                <a:rPr lang="zh-CN" altLang="en-US" b="0" i="0" dirty="0">
                  <a:solidFill>
                    <a:srgbClr val="000000"/>
                  </a:solidFill>
                  <a:effectLst/>
                  <a:latin typeface="Verdana" panose="020B0604030504040204" pitchFamily="34" charset="0"/>
                </a:rPr>
                <a:t>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a:t>
              </a:r>
              <a:r>
                <a:rPr lang="zh-CN" altLang="en-US" b="0" i="0" dirty="0">
                  <a:solidFill>
                    <a:srgbClr val="FF0000"/>
                  </a:solidFill>
                  <a:effectLst/>
                  <a:latin typeface="Verdana" panose="020B0604030504040204" pitchFamily="34" charset="0"/>
                </a:rPr>
                <a:t>权限</a:t>
              </a:r>
              <a:r>
                <a:rPr lang="zh-CN" altLang="en-US" b="0" i="0" dirty="0">
                  <a:solidFill>
                    <a:srgbClr val="000000"/>
                  </a:solidFill>
                  <a:effectLst/>
                  <a:latin typeface="Verdana" panose="020B0604030504040204" pitchFamily="34" charset="0"/>
                </a:rPr>
                <a:t>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a:t>
              </a:r>
              <a:r>
                <a:rPr lang="zh-CN" altLang="en-US" dirty="0">
                  <a:solidFill>
                    <a:srgbClr val="FF0000"/>
                  </a:solidFill>
                  <a:latin typeface="Verdana" panose="020B0604030504040204" pitchFamily="34" charset="0"/>
                </a:rPr>
                <a:t>系统使用角度</a:t>
              </a:r>
              <a:r>
                <a:rPr lang="zh-CN" altLang="en-US" dirty="0">
                  <a:solidFill>
                    <a:srgbClr val="000000"/>
                  </a:solidFill>
                  <a:latin typeface="Verdana" panose="020B0604030504040204" pitchFamily="34" charset="0"/>
                </a:rPr>
                <a:t>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a:t>
              </a:r>
              <a:r>
                <a:rPr lang="zh-CN" altLang="en-US" dirty="0">
                  <a:solidFill>
                    <a:srgbClr val="FF0000"/>
                  </a:solidFill>
                  <a:latin typeface="Verdana" panose="020B0604030504040204" pitchFamily="34" charset="0"/>
                </a:rPr>
                <a:t>描述的是用户一些可见的需求</a:t>
              </a:r>
              <a:r>
                <a:rPr lang="zh-CN" altLang="en-US" dirty="0">
                  <a:solidFill>
                    <a:srgbClr val="000000"/>
                  </a:solidFill>
                  <a:latin typeface="Verdana" panose="020B0604030504040204" pitchFamily="34" charset="0"/>
                </a:rPr>
                <a:t>，是面向对象分析与设计得七点，是类，对象，操作的来源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a:t>
              </a:r>
              <a:r>
                <a:rPr lang="zh-CN" altLang="en-US" dirty="0">
                  <a:solidFill>
                    <a:srgbClr val="FF0000"/>
                  </a:solidFill>
                  <a:latin typeface="Verdana" panose="020B0604030504040204" pitchFamily="34" charset="0"/>
                </a:rPr>
                <a:t>某个参与者</a:t>
              </a:r>
              <a:r>
                <a:rPr lang="zh-CN" altLang="en-US" dirty="0">
                  <a:solidFill>
                    <a:srgbClr val="000000"/>
                  </a:solidFill>
                  <a:latin typeface="Verdana" panose="020B0604030504040204" pitchFamily="34" charset="0"/>
                </a:rPr>
                <a:t>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a:t>
              </a:r>
              <a:r>
                <a:rPr lang="zh-CN" altLang="en-US" dirty="0">
                  <a:solidFill>
                    <a:srgbClr val="FF0000"/>
                  </a:solidFill>
                  <a:latin typeface="Verdana" panose="020B0604030504040204" pitchFamily="34" charset="0"/>
                </a:rPr>
                <a:t>结果反馈</a:t>
              </a:r>
              <a:r>
                <a:rPr lang="zh-CN" altLang="en-US" dirty="0">
                  <a:solidFill>
                    <a:srgbClr val="000000"/>
                  </a:solidFill>
                  <a:latin typeface="Verdana" panose="020B0604030504040204" pitchFamily="34" charset="0"/>
                </a:rPr>
                <a:t>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a:t>
              </a:r>
              <a:r>
                <a:rPr lang="zh-CN" altLang="en-US" dirty="0">
                  <a:solidFill>
                    <a:srgbClr val="FF0000"/>
                  </a:solidFill>
                  <a:latin typeface="Verdana" panose="020B0604030504040204" pitchFamily="34" charset="0"/>
                </a:rPr>
                <a:t>完整性</a:t>
              </a:r>
              <a:r>
                <a:rPr lang="zh-CN" altLang="en-US" dirty="0">
                  <a:solidFill>
                    <a:srgbClr val="000000"/>
                  </a:solidFill>
                  <a:latin typeface="Verdana" panose="020B0604030504040204" pitchFamily="34" charset="0"/>
                </a:rPr>
                <a:t>，从参与者接受</a:t>
              </a:r>
              <a:r>
                <a:rPr lang="zh-CN" altLang="en-US" dirty="0">
                  <a:solidFill>
                    <a:srgbClr val="FF0000"/>
                  </a:solidFill>
                  <a:latin typeface="Verdana" panose="020B0604030504040204" pitchFamily="34" charset="0"/>
                </a:rPr>
                <a:t>输入</a:t>
              </a:r>
              <a:r>
                <a:rPr lang="zh-CN" altLang="en-US" dirty="0">
                  <a:solidFill>
                    <a:srgbClr val="000000"/>
                  </a:solidFill>
                  <a:latin typeface="Verdana" panose="020B0604030504040204" pitchFamily="34" charset="0"/>
                </a:rPr>
                <a:t>，参与者再接受其</a:t>
              </a:r>
              <a:r>
                <a:rPr lang="zh-CN" altLang="en-US" dirty="0">
                  <a:solidFill>
                    <a:srgbClr val="FF0000"/>
                  </a:solidFill>
                  <a:latin typeface="Verdana" panose="020B0604030504040204" pitchFamily="34" charset="0"/>
                </a:rPr>
                <a:t>输出</a:t>
              </a:r>
              <a:r>
                <a:rPr lang="zh-CN" altLang="en-US" dirty="0">
                  <a:solidFill>
                    <a:srgbClr val="000000"/>
                  </a:solidFill>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a:t>
              </a:r>
              <a:r>
                <a:rPr lang="zh-CN" altLang="en-US" b="0" i="0" dirty="0">
                  <a:solidFill>
                    <a:srgbClr val="FF0000"/>
                  </a:solidFill>
                  <a:effectLst/>
                  <a:latin typeface="Verdana" panose="020B0604030504040204" pitchFamily="34" charset="0"/>
                </a:rPr>
                <a:t>更详细的描述</a:t>
              </a:r>
              <a:r>
                <a:rPr lang="zh-CN" altLang="en-US" b="0" i="0" dirty="0">
                  <a:solidFill>
                    <a:srgbClr val="000000"/>
                  </a:solidFill>
                  <a:effectLst/>
                  <a:latin typeface="Verdana" panose="020B0604030504040204" pitchFamily="34" charset="0"/>
                </a:rPr>
                <a:t>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extLst>
                    <a:ext uri="{9D8B030D-6E8A-4147-A177-3AD203B41FA5}">
                      <a16:colId xmlns:a16="http://schemas.microsoft.com/office/drawing/2014/main" val="20000"/>
                    </a:ext>
                  </a:extLst>
                </a:gridCol>
                <a:gridCol w="3658870">
                  <a:extLst>
                    <a:ext uri="{9D8B030D-6E8A-4147-A177-3AD203B41FA5}">
                      <a16:colId xmlns:a16="http://schemas.microsoft.com/office/drawing/2014/main" val="20001"/>
                    </a:ext>
                  </a:extLst>
                </a:gridCol>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extLst>
                  <a:ext uri="{0D108BD9-81ED-4DB2-BD59-A6C34878D82A}">
                    <a16:rowId xmlns:a16="http://schemas.microsoft.com/office/drawing/2014/main" val="10000"/>
                  </a:ext>
                </a:extLst>
              </a:tr>
              <a:tr h="511175">
                <a:tc>
                  <a:txBody>
                    <a:bodyPr/>
                    <a:lstStyle/>
                    <a:p>
                      <a:pPr>
                        <a:buNone/>
                      </a:pPr>
                      <a:r>
                        <a:rPr lang="zh-CN" altLang="en-US"/>
                        <a:t>用例标识号</a:t>
                      </a:r>
                    </a:p>
                  </a:txBody>
                  <a:tcPr/>
                </a:tc>
                <a:tc>
                  <a:txBody>
                    <a:bodyPr/>
                    <a:lstStyle/>
                    <a:p>
                      <a:pPr>
                        <a:buNone/>
                      </a:pPr>
                      <a:r>
                        <a:rPr lang="en-US" altLang="zh-CN"/>
                        <a:t>A001</a:t>
                      </a:r>
                    </a:p>
                  </a:txBody>
                  <a:tcPr/>
                </a:tc>
                <a:extLst>
                  <a:ext uri="{0D108BD9-81ED-4DB2-BD59-A6C34878D82A}">
                    <a16:rowId xmlns:a16="http://schemas.microsoft.com/office/drawing/2014/main" val="10001"/>
                  </a:ext>
                </a:extLst>
              </a:tr>
              <a:tr h="510540">
                <a:tc>
                  <a:txBody>
                    <a:bodyPr/>
                    <a:lstStyle/>
                    <a:p>
                      <a:pPr>
                        <a:buNone/>
                      </a:pPr>
                      <a:r>
                        <a:rPr lang="zh-CN" altLang="en-US"/>
                        <a:t>简要说明</a:t>
                      </a:r>
                    </a:p>
                  </a:txBody>
                  <a:tcPr/>
                </a:tc>
                <a:tc>
                  <a:txBody>
                    <a:bodyPr/>
                    <a:lstStyle/>
                    <a:p>
                      <a:pPr>
                        <a:buNone/>
                      </a:pPr>
                      <a:r>
                        <a:rPr lang="zh-CN" altLang="en-US"/>
                        <a:t>在书库中新增图书</a:t>
                      </a:r>
                    </a:p>
                  </a:txBody>
                  <a:tcPr/>
                </a:tc>
                <a:extLst>
                  <a:ext uri="{0D108BD9-81ED-4DB2-BD59-A6C34878D82A}">
                    <a16:rowId xmlns:a16="http://schemas.microsoft.com/office/drawing/2014/main" val="10002"/>
                  </a:ext>
                </a:extLst>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extLst>
                  <a:ext uri="{0D108BD9-81ED-4DB2-BD59-A6C34878D82A}">
                    <a16:rowId xmlns:a16="http://schemas.microsoft.com/office/drawing/2014/main" val="10003"/>
                  </a:ext>
                </a:extLst>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extLst>
                  <a:ext uri="{0D108BD9-81ED-4DB2-BD59-A6C34878D82A}">
                    <a16:rowId xmlns:a16="http://schemas.microsoft.com/office/drawing/2014/main" val="10004"/>
                  </a:ext>
                </a:extLst>
              </a:tr>
              <a:tr h="510540">
                <a:tc>
                  <a:txBody>
                    <a:bodyPr/>
                    <a:lstStyle/>
                    <a:p>
                      <a:pPr>
                        <a:buNone/>
                      </a:pPr>
                      <a:r>
                        <a:rPr lang="zh-CN" altLang="en-US"/>
                        <a:t>其他事件流</a:t>
                      </a:r>
                    </a:p>
                  </a:txBody>
                  <a:tcPr/>
                </a:tc>
                <a:tc>
                  <a:txBody>
                    <a:bodyPr/>
                    <a:lstStyle/>
                    <a:p>
                      <a:pPr>
                        <a:buNone/>
                      </a:pPr>
                      <a:r>
                        <a:rPr lang="zh-CN" altLang="en-US"/>
                        <a:t>无</a:t>
                      </a:r>
                    </a:p>
                  </a:txBody>
                  <a:tcPr/>
                </a:tc>
                <a:extLst>
                  <a:ext uri="{0D108BD9-81ED-4DB2-BD59-A6C34878D82A}">
                    <a16:rowId xmlns:a16="http://schemas.microsoft.com/office/drawing/2014/main" val="10005"/>
                  </a:ext>
                </a:extLst>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extLst>
                  <a:ext uri="{0D108BD9-81ED-4DB2-BD59-A6C34878D82A}">
                    <a16:rowId xmlns:a16="http://schemas.microsoft.com/office/drawing/2014/main" val="10006"/>
                  </a:ext>
                </a:extLst>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extLst>
                  <a:ext uri="{0D108BD9-81ED-4DB2-BD59-A6C34878D82A}">
                    <a16:rowId xmlns:a16="http://schemas.microsoft.com/office/drawing/2014/main" val="10007"/>
                  </a:ext>
                </a:extLst>
              </a:tr>
              <a:tr h="510540">
                <a:tc>
                  <a:txBody>
                    <a:bodyPr/>
                    <a:lstStyle/>
                    <a:p>
                      <a:pPr>
                        <a:buNone/>
                      </a:pPr>
                      <a:r>
                        <a:rPr lang="zh-CN" altLang="en-US"/>
                        <a:t>注释</a:t>
                      </a:r>
                    </a:p>
                  </a:txBody>
                  <a:tcPr/>
                </a:tc>
                <a:tc>
                  <a:txBody>
                    <a:bodyPr/>
                    <a:lstStyle/>
                    <a:p>
                      <a:pPr>
                        <a:buNone/>
                      </a:pPr>
                      <a:endParaRPr lang="zh-CN" altLang="en-US"/>
                    </a:p>
                  </a:txBody>
                  <a:tcPr/>
                </a:tc>
                <a:extLst>
                  <a:ext uri="{0D108BD9-81ED-4DB2-BD59-A6C34878D82A}">
                    <a16:rowId xmlns:a16="http://schemas.microsoft.com/office/drawing/2014/main" val="10008"/>
                  </a:ext>
                </a:extLst>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a:t>
              </a:r>
              <a:r>
                <a:rPr lang="zh-CN" dirty="0">
                  <a:solidFill>
                    <a:srgbClr val="FF0000"/>
                  </a:solidFill>
                  <a:latin typeface="Verdana" panose="020B0604030504040204" pitchFamily="34" charset="0"/>
                </a:rPr>
                <a:t>可视化</a:t>
              </a:r>
              <a:r>
                <a:rPr lang="zh-CN" dirty="0">
                  <a:solidFill>
                    <a:srgbClr val="000000"/>
                  </a:solidFill>
                  <a:latin typeface="Verdana" panose="020B0604030504040204" pitchFamily="34" charset="0"/>
                </a:rPr>
                <a:t>表示：</a:t>
              </a:r>
            </a:p>
            <a:p>
              <a:r>
                <a:rPr lang="en-US" altLang="zh-CN" dirty="0">
                  <a:solidFill>
                    <a:srgbClr val="000000"/>
                  </a:solidFill>
                  <a:latin typeface="Verdana" panose="020B0604030504040204" pitchFamily="34" charset="0"/>
                </a:rPr>
                <a:t>1.</a:t>
              </a:r>
              <a:r>
                <a:rPr lang="zh-CN" altLang="en-US" dirty="0">
                  <a:solidFill>
                    <a:srgbClr val="FF0000"/>
                  </a:solidFill>
                  <a:latin typeface="Verdana" panose="020B0604030504040204" pitchFamily="34" charset="0"/>
                </a:rPr>
                <a:t>包含</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2.</a:t>
              </a:r>
              <a:r>
                <a:rPr lang="zh-CN" altLang="en-US" dirty="0">
                  <a:solidFill>
                    <a:srgbClr val="FF0000"/>
                  </a:solidFill>
                  <a:latin typeface="Verdana" panose="020B0604030504040204" pitchFamily="34" charset="0"/>
                </a:rPr>
                <a:t>扩展</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3.</a:t>
              </a:r>
              <a:r>
                <a:rPr lang="zh-CN" altLang="en-US" dirty="0">
                  <a:solidFill>
                    <a:srgbClr val="FF0000"/>
                  </a:solidFill>
                  <a:latin typeface="Verdana" panose="020B0604030504040204" pitchFamily="34" charset="0"/>
                </a:rPr>
                <a:t>泛化</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4.</a:t>
              </a:r>
              <a:r>
                <a:rPr lang="zh-CN" altLang="en-US" dirty="0">
                  <a:solidFill>
                    <a:srgbClr val="FF0000"/>
                  </a:solidFill>
                  <a:latin typeface="Verdana" panose="020B0604030504040204" pitchFamily="34" charset="0"/>
                </a:rPr>
                <a:t>分组</a:t>
              </a:r>
              <a:r>
                <a:rPr lang="zh-CN" altLang="en-US" dirty="0">
                  <a:solidFill>
                    <a:srgbClr val="000000"/>
                  </a:solidFill>
                  <a:latin typeface="Verdana" panose="020B0604030504040204" pitchFamily="34" charset="0"/>
                </a:rPr>
                <a:t>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1813</Words>
  <Application>Microsoft Office PowerPoint</Application>
  <PresentationFormat>自定义</PresentationFormat>
  <Paragraphs>317</Paragraphs>
  <Slides>43</Slides>
  <Notes>6</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+中文标题</vt:lpstr>
      <vt:lpstr>Arial Unicode MS</vt:lpstr>
      <vt:lpstr>宋体</vt:lpstr>
      <vt:lpstr>微软雅黑</vt:lpstr>
      <vt:lpstr>Arial</vt:lpstr>
      <vt:lpstr>Calibri</vt:lpstr>
      <vt:lpstr>Eras Bold ITC</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319</cp:revision>
  <dcterms:created xsi:type="dcterms:W3CDTF">2015-04-23T03:04:00Z</dcterms:created>
  <dcterms:modified xsi:type="dcterms:W3CDTF">2018-11-02T09:34:40Z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