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87" d="100"/>
          <a:sy n="87" d="100"/>
        </p:scale>
        <p:origin x="686" y="77"/>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2018/10/19</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2018/10/19</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5748655"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dirty="0" smtClean="0">
                <a:solidFill>
                  <a:srgbClr val="38B1BF"/>
                </a:solidFill>
                <a:latin typeface="微软雅黑" panose="020B0503020204020204" pitchFamily="34" charset="-122"/>
                <a:ea typeface="微软雅黑" panose="020B0503020204020204" pitchFamily="34" charset="-122"/>
              </a:rPr>
              <a:t>翻转课堂</a:t>
            </a:r>
            <a:r>
              <a:rPr lang="en-US" altLang="zh-CN" sz="5400" dirty="0" smtClean="0">
                <a:solidFill>
                  <a:srgbClr val="38B1BF"/>
                </a:solidFill>
                <a:latin typeface="微软雅黑" panose="020B0503020204020204" pitchFamily="34" charset="-122"/>
                <a:ea typeface="微软雅黑" panose="020B0503020204020204" pitchFamily="34" charset="-122"/>
              </a:rPr>
              <a:t>PPT</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pic>
        <p:nvPicPr>
          <p:cNvPr id="5" name="图片 4"/>
          <p:cNvPicPr>
            <a:picLocks noChangeAspect="1"/>
          </p:cNvPicPr>
          <p:nvPr/>
        </p:nvPicPr>
        <p:blipFill>
          <a:blip r:embed="rId2"/>
          <a:stretch>
            <a:fillRect/>
          </a:stretch>
        </p:blipFill>
        <p:spPr>
          <a:xfrm>
            <a:off x="1395095" y="2668270"/>
            <a:ext cx="2059940" cy="1828800"/>
          </a:xfrm>
          <a:prstGeom prst="rect">
            <a:avLst/>
          </a:prstGeom>
        </p:spPr>
      </p:pic>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pic>
        <p:nvPicPr>
          <p:cNvPr id="10" name="图片 9"/>
          <p:cNvPicPr>
            <a:picLocks noChangeAspect="1"/>
          </p:cNvPicPr>
          <p:nvPr/>
        </p:nvPicPr>
        <p:blipFill>
          <a:blip r:embed="rId3"/>
          <a:stretch>
            <a:fillRect/>
          </a:stretch>
        </p:blipFill>
        <p:spPr>
          <a:xfrm>
            <a:off x="4389120" y="2620645"/>
            <a:ext cx="2980690" cy="1876425"/>
          </a:xfrm>
          <a:prstGeom prst="rect">
            <a:avLst/>
          </a:prstGeom>
        </p:spPr>
      </p:pic>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pic>
        <p:nvPicPr>
          <p:cNvPr id="12" name="图片 11"/>
          <p:cNvPicPr>
            <a:picLocks noChangeAspect="1"/>
          </p:cNvPicPr>
          <p:nvPr/>
        </p:nvPicPr>
        <p:blipFill>
          <a:blip r:embed="rId4"/>
          <a:stretch>
            <a:fillRect/>
          </a:stretch>
        </p:blipFill>
        <p:spPr>
          <a:xfrm>
            <a:off x="8475980" y="2404110"/>
            <a:ext cx="2761615" cy="1447800"/>
          </a:xfrm>
          <a:prstGeom prst="rect">
            <a:avLst/>
          </a:prstGeom>
        </p:spPr>
      </p:pic>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9" name="图片 8"/>
          <p:cNvPicPr>
            <a:picLocks noChangeAspect="1"/>
          </p:cNvPicPr>
          <p:nvPr/>
        </p:nvPicPr>
        <p:blipFill>
          <a:blip r:embed="rId3"/>
          <a:stretch>
            <a:fillRect/>
          </a:stretch>
        </p:blipFill>
        <p:spPr>
          <a:xfrm>
            <a:off x="1040765" y="2620645"/>
            <a:ext cx="2999740" cy="571500"/>
          </a:xfrm>
          <a:prstGeom prst="rect">
            <a:avLst/>
          </a:prstGeom>
        </p:spPr>
      </p:pic>
      <p:pic>
        <p:nvPicPr>
          <p:cNvPr id="16" name="图片 15"/>
          <p:cNvPicPr>
            <a:picLocks noChangeAspect="1"/>
          </p:cNvPicPr>
          <p:nvPr/>
        </p:nvPicPr>
        <p:blipFill>
          <a:blip r:embed="rId4"/>
          <a:stretch>
            <a:fillRect/>
          </a:stretch>
        </p:blipFill>
        <p:spPr>
          <a:xfrm>
            <a:off x="4585970" y="2222500"/>
            <a:ext cx="3018790" cy="1581150"/>
          </a:xfrm>
          <a:prstGeom prst="rect">
            <a:avLst/>
          </a:prstGeom>
        </p:spPr>
      </p:pic>
      <p:pic>
        <p:nvPicPr>
          <p:cNvPr id="17" name="图片 16"/>
          <p:cNvPicPr>
            <a:picLocks noChangeAspect="1"/>
          </p:cNvPicPr>
          <p:nvPr/>
        </p:nvPicPr>
        <p:blipFill>
          <a:blip r:embed="rId5"/>
          <a:stretch>
            <a:fillRect/>
          </a:stretch>
        </p:blipFill>
        <p:spPr>
          <a:xfrm>
            <a:off x="8371205" y="2374900"/>
            <a:ext cx="2933065"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pic>
        <p:nvPicPr>
          <p:cNvPr id="5" name="图片 4"/>
          <p:cNvPicPr>
            <a:picLocks noChangeAspect="1"/>
          </p:cNvPicPr>
          <p:nvPr/>
        </p:nvPicPr>
        <p:blipFill>
          <a:blip r:embed="rId3"/>
          <a:stretch>
            <a:fillRect/>
          </a:stretch>
        </p:blipFill>
        <p:spPr>
          <a:xfrm>
            <a:off x="4544060" y="2777490"/>
            <a:ext cx="2904490" cy="1581150"/>
          </a:xfrm>
          <a:prstGeom prst="rect">
            <a:avLst/>
          </a:prstGeom>
        </p:spPr>
      </p:pic>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7" name="图片 6"/>
          <p:cNvPicPr>
            <a:picLocks noChangeAspect="1"/>
          </p:cNvPicPr>
          <p:nvPr/>
        </p:nvPicPr>
        <p:blipFill>
          <a:blip r:embed="rId3"/>
          <a:stretch>
            <a:fillRect/>
          </a:stretch>
        </p:blipFill>
        <p:spPr>
          <a:xfrm>
            <a:off x="4733290" y="4169410"/>
            <a:ext cx="2723515" cy="12192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551940" y="1497965"/>
            <a:ext cx="10158730" cy="5262245"/>
          </a:xfrm>
          <a:prstGeom prst="rect">
            <a:avLst/>
          </a:prstGeom>
        </p:spPr>
        <p:txBody>
          <a:bodyPr wrap="square">
            <a:spAutoFit/>
          </a:bodyPr>
          <a:lstStyle/>
          <a:p>
            <a:r>
              <a:rPr sz="2400" dirty="0"/>
              <a:t>1.关联关系</a:t>
            </a:r>
          </a:p>
          <a:p>
            <a:r>
              <a:rPr sz="2400" dirty="0"/>
              <a:t>关联关系是一种结构化的关系，表示给定关联的一个类的对象访问另一个类的相关对象。在UML中通过一条实线表示这种关系。关联关系可以有方向表示关联在某一个方向被使用。</a:t>
            </a:r>
          </a:p>
          <a:p>
            <a:r>
              <a:rPr sz="2400" dirty="0"/>
              <a:t>2.依赖关系</a:t>
            </a:r>
          </a:p>
          <a:p>
            <a:r>
              <a:rPr sz="2400" dirty="0"/>
              <a:t>两个对象之间如果一个对象发生变化另外的对象根据前者的变化而变化，所以两者之间具有依赖关系。在UML中通常用过一条带有箭头的虚线表示。</a:t>
            </a:r>
          </a:p>
          <a:p>
            <a:r>
              <a:rPr sz="2400" dirty="0"/>
              <a:t>3.泛化关系</a:t>
            </a:r>
          </a:p>
          <a:p>
            <a:r>
              <a:rPr sz="2400" dirty="0"/>
              <a:t>在UML中泛化关系定义个表示子类和父类之间的集成关系，比如：一个对象为哺乳动物，一个对象为狗，这两个对象之间具有泛化关系，狗具有哺乳动物的一些属性和方法。</a:t>
            </a:r>
          </a:p>
          <a:p>
            <a:r>
              <a:rPr sz="2400" dirty="0"/>
              <a:t>4.实现关系</a:t>
            </a:r>
          </a:p>
          <a:p>
            <a:r>
              <a:rPr sz="2400" dirty="0"/>
              <a:t>实现关系可以把类和接口、类和类之间进行连接起来，接口只是对行为的说明但不是结构。真正的实现通过一条带有箭头的空心实现来表示。</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404620" y="1375410"/>
            <a:ext cx="10158730" cy="4523105"/>
          </a:xfrm>
          <a:prstGeom prst="rect">
            <a:avLst/>
          </a:prstGeom>
        </p:spPr>
        <p:txBody>
          <a:bodyPr wrap="square">
            <a:spAutoFit/>
          </a:bodyPr>
          <a:lstStyle/>
          <a:p>
            <a:r>
              <a:rPr sz="2400" dirty="0"/>
              <a:t>1.用例图</a:t>
            </a:r>
          </a:p>
          <a:p>
            <a:r>
              <a:rPr sz="2400" dirty="0"/>
              <a:t>用例图表示了用例和参与者以及他们之间的关系。用例图中包含角色和用例以及两者之间的关系。</a:t>
            </a:r>
          </a:p>
          <a:p>
            <a:r>
              <a:rPr sz="2400" dirty="0"/>
              <a:t>2.类图</a:t>
            </a:r>
          </a:p>
          <a:p>
            <a:r>
              <a:rPr sz="2400" dirty="0"/>
              <a:t>类图表示了一组类、接口和协作以及他们之间的关系。</a:t>
            </a:r>
          </a:p>
          <a:p>
            <a:r>
              <a:rPr sz="2400" dirty="0"/>
              <a:t>3.对象图</a:t>
            </a:r>
          </a:p>
          <a:p>
            <a:r>
              <a:rPr sz="2400" dirty="0"/>
              <a:t>对象图</a:t>
            </a:r>
            <a:r>
              <a:rPr lang="zh-CN" sz="2400" dirty="0"/>
              <a:t>展示</a:t>
            </a:r>
            <a:r>
              <a:rPr sz="2400" dirty="0"/>
              <a:t>了一组对象以及他们之间关系。用对象图说明类图中所反映的事务实力的数据和静态快照。</a:t>
            </a:r>
          </a:p>
          <a:p>
            <a:r>
              <a:rPr sz="2400" dirty="0"/>
              <a:t>4.组件图</a:t>
            </a:r>
          </a:p>
          <a:p>
            <a:r>
              <a:rPr sz="24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651510" y="1300480"/>
            <a:ext cx="10887075" cy="6000750"/>
          </a:xfrm>
          <a:prstGeom prst="rect">
            <a:avLst/>
          </a:prstGeom>
        </p:spPr>
        <p:txBody>
          <a:bodyPr wrap="square">
            <a:spAutoFit/>
          </a:bodyPr>
          <a:lstStyle/>
          <a:p>
            <a:r>
              <a:rPr sz="2400" dirty="0"/>
              <a:t>5.配置图</a:t>
            </a:r>
          </a:p>
          <a:p>
            <a:r>
              <a:rPr sz="2400" dirty="0"/>
              <a:t>配置图表现了对运行时处理节点以及q起重工组件的配署。描述的是在软件完成之后如何部署局域网等硬件。</a:t>
            </a:r>
          </a:p>
          <a:p>
            <a:r>
              <a:rPr sz="2400" dirty="0"/>
              <a:t>6.时序图</a:t>
            </a:r>
          </a:p>
          <a:p>
            <a:r>
              <a:rPr sz="2400" dirty="0"/>
              <a:t>时序图显示的多个对象之间的动态的协作，对象之间通过发送信息建立通信的时候的时间顺序。</a:t>
            </a:r>
          </a:p>
          <a:p>
            <a:r>
              <a:rPr sz="2400" dirty="0"/>
              <a:t>7.协作图</a:t>
            </a:r>
          </a:p>
          <a:p>
            <a:r>
              <a:rPr sz="2400" dirty="0"/>
              <a:t>协作图在对一次交互中有意义的对象和对象之间的连接建模，强调收发信息对象组织结构，然后按照组织结构进行建模。</a:t>
            </a:r>
          </a:p>
          <a:p>
            <a:r>
              <a:rPr sz="2400" dirty="0"/>
              <a:t>8.状态图</a:t>
            </a:r>
          </a:p>
          <a:p>
            <a:r>
              <a:rPr sz="2400" dirty="0"/>
              <a:t>状态图战士了一个特定的对象的所有可能状态以及各种事件的发生引起的状态见的转移。通过状态图描述系统的动态视图。通过状态图可以描述用例实例的生命周期。</a:t>
            </a:r>
          </a:p>
          <a:p>
            <a:r>
              <a:rPr sz="2400" dirty="0"/>
              <a:t>9.活动图</a:t>
            </a:r>
          </a:p>
          <a:p>
            <a:r>
              <a:rPr sz="2400" dirty="0"/>
              <a:t>活动图是状态图中的一个辩题描述的是系统的一个活动到另外的一个活动的流程。</a:t>
            </a:r>
          </a:p>
          <a:p>
            <a:endParaRPr sz="24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51510" y="1300480"/>
            <a:ext cx="10887075" cy="3046095"/>
          </a:xfrm>
          <a:prstGeom prst="rect">
            <a:avLst/>
          </a:prstGeom>
        </p:spPr>
        <p:txBody>
          <a:bodyPr wrap="square">
            <a:spAutoFit/>
          </a:bodyPr>
          <a:lstStyle/>
          <a:p>
            <a:r>
              <a:rPr sz="2400" dirty="0"/>
              <a:t>不能简单地把UML的构造块按随机的方式放在一起。像任何语言一样，UML有一套规则，这些规则描述了一个</a:t>
            </a:r>
            <a:r>
              <a:rPr lang="zh-CN" sz="2400" dirty="0"/>
              <a:t>形式</a:t>
            </a:r>
            <a:r>
              <a:rPr sz="2400" dirty="0"/>
              <a:t>良好的模型看起来应该</a:t>
            </a:r>
            <a:r>
              <a:rPr lang="zh-CN" sz="2400" dirty="0"/>
              <a:t>是什么样</a:t>
            </a:r>
            <a:r>
              <a:rPr sz="2400" dirty="0"/>
              <a:t>，UML有</a:t>
            </a:r>
            <a:r>
              <a:rPr lang="zh-CN" sz="2400" dirty="0"/>
              <a:t>自己的语法和语义规则，用于：</a:t>
            </a:r>
          </a:p>
          <a:p>
            <a:r>
              <a:rPr lang="en-US" altLang="zh-CN" sz="2400" dirty="0"/>
              <a:t>	</a:t>
            </a:r>
            <a:r>
              <a:rPr lang="zh-CN" sz="2400" dirty="0"/>
              <a:t>①命名：为事物、关系和图起名。</a:t>
            </a:r>
          </a:p>
          <a:p>
            <a:r>
              <a:rPr lang="en-US" altLang="zh-CN" sz="2400" dirty="0"/>
              <a:t>	</a:t>
            </a:r>
            <a:r>
              <a:rPr lang="zh-CN" sz="2400" dirty="0"/>
              <a:t>②范围：给一个名称以特定含义的语境。</a:t>
            </a:r>
          </a:p>
          <a:p>
            <a:r>
              <a:rPr lang="en-US" altLang="zh-CN" sz="2400" dirty="0"/>
              <a:t>	</a:t>
            </a:r>
            <a:r>
              <a:rPr lang="zh-CN" sz="2400" dirty="0"/>
              <a:t>③可见性：怎样让其他人使用或者看见名称。</a:t>
            </a:r>
          </a:p>
          <a:p>
            <a:r>
              <a:rPr lang="en-US" altLang="zh-CN" sz="2400" dirty="0"/>
              <a:t>	</a:t>
            </a:r>
            <a:r>
              <a:rPr lang="zh-CN" sz="2400" dirty="0"/>
              <a:t>④完整性：事物如何正确、一致地相互联系。</a:t>
            </a:r>
          </a:p>
          <a:p>
            <a:r>
              <a:rPr lang="en-US" altLang="zh-CN" sz="2400" dirty="0"/>
              <a:t>	</a:t>
            </a:r>
            <a:r>
              <a:rPr lang="zh-CN" sz="2400" dirty="0"/>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9" name="图片 8"/>
          <p:cNvPicPr>
            <a:picLocks noChangeAspect="1"/>
          </p:cNvPicPr>
          <p:nvPr/>
        </p:nvPicPr>
        <p:blipFill>
          <a:blip r:embed="rId2"/>
          <a:stretch>
            <a:fillRect/>
          </a:stretch>
        </p:blipFill>
        <p:spPr>
          <a:xfrm>
            <a:off x="5087094" y="1210858"/>
            <a:ext cx="6122406" cy="4017441"/>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zh-CN" altLang="en-US" b="1" dirty="0" smtClean="0"/>
              <a:t>系统开发共有五个阶段，它们分别是？</a:t>
            </a:r>
            <a:endParaRPr lang="en-US" altLang="zh-CN" b="1" dirty="0" smtClean="0"/>
          </a:p>
          <a:p>
            <a:endParaRPr lang="zh-CN" altLang="en-US" dirty="0"/>
          </a:p>
        </p:txBody>
      </p:sp>
      <p:sp>
        <p:nvSpPr>
          <p:cNvPr id="9" name="TextBox 8"/>
          <p:cNvSpPr txBox="1"/>
          <p:nvPr/>
        </p:nvSpPr>
        <p:spPr>
          <a:xfrm>
            <a:off x="1702718" y="1989634"/>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marL="457200" indent="-457200">
              <a:lnSpc>
                <a:spcPct val="150000"/>
              </a:lnSpc>
              <a:buFont typeface="Arial" panose="020B0604020202020204" pitchFamily="34" charset="0"/>
              <a:buChar char="•"/>
            </a:pPr>
            <a:r>
              <a:rPr lang="zh-CN" altLang="en-US" dirty="0" smtClean="0"/>
              <a:t>程序实现</a:t>
            </a:r>
            <a:endParaRPr lang="en-US" altLang="zh-CN"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endParaRPr lang="zh-CN" altLang="en-US" dirty="0"/>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4249805462"/>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3269</Words>
  <Application>Microsoft Office PowerPoint</Application>
  <PresentationFormat>自定义</PresentationFormat>
  <Paragraphs>432</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258</cp:revision>
  <dcterms:created xsi:type="dcterms:W3CDTF">2015-04-23T03:04:00Z</dcterms:created>
  <dcterms:modified xsi:type="dcterms:W3CDTF">2018-10-19T12:43:31Z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