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70" r:id="rId2"/>
    <p:sldId id="492" r:id="rId3"/>
    <p:sldId id="506" r:id="rId4"/>
    <p:sldId id="507" r:id="rId5"/>
    <p:sldId id="508" r:id="rId6"/>
    <p:sldId id="509" r:id="rId7"/>
    <p:sldId id="510" r:id="rId8"/>
    <p:sldId id="511" r:id="rId9"/>
    <p:sldId id="512" r:id="rId10"/>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79" d="100"/>
          <a:sy n="79" d="100"/>
        </p:scale>
        <p:origin x="-292" y="-64"/>
      </p:cViewPr>
      <p:guideLst>
        <p:guide orient="horz" pos="2160"/>
        <p:guide orient="horz" pos="3852"/>
        <p:guide pos="3833"/>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1505329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293402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2018/10/27</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2018/10/27</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smtClean="0">
                  <a:solidFill>
                    <a:srgbClr val="000000"/>
                  </a:solidFill>
                  <a:latin typeface="Verdana" panose="020B0604030504040204" pitchFamily="34" charset="0"/>
                </a:rPr>
                <a:t>状态机（</a:t>
              </a:r>
              <a:r>
                <a:rPr lang="en-US" altLang="zh-CN" sz="2000" dirty="0" smtClean="0">
                  <a:solidFill>
                    <a:srgbClr val="000000"/>
                  </a:solidFill>
                  <a:latin typeface="Verdana" panose="020B0604030504040204" pitchFamily="34" charset="0"/>
                </a:rPr>
                <a:t>state machine</a:t>
              </a:r>
              <a:r>
                <a:rPr lang="zh-CN" altLang="en-US" sz="2000" dirty="0" smtClean="0">
                  <a:solidFill>
                    <a:srgbClr val="000000"/>
                  </a:solidFill>
                  <a:latin typeface="Verdana" panose="020B0604030504040204" pitchFamily="34" charset="0"/>
                </a:rPr>
                <a:t>）是一种行为，它说明对象在它的生命期中相应事件所经历的状态序列以及它们对那些事件的响应。</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状态（</a:t>
              </a:r>
              <a:r>
                <a:rPr lang="en-US" altLang="zh-CN" sz="2000" dirty="0" smtClean="0">
                  <a:solidFill>
                    <a:srgbClr val="000000"/>
                  </a:solidFill>
                  <a:latin typeface="Verdana" panose="020B0604030504040204" pitchFamily="34" charset="0"/>
                </a:rPr>
                <a:t>state</a:t>
              </a:r>
              <a:r>
                <a:rPr lang="zh-CN" altLang="en-US" sz="2000" dirty="0" smtClean="0">
                  <a:solidFill>
                    <a:srgbClr val="000000"/>
                  </a:solidFill>
                  <a:latin typeface="Verdana" panose="020B0604030504040204" pitchFamily="34" charset="0"/>
                </a:rPr>
                <a:t>）是指对象的生命期中的条件或状态，在此期间对象将满足某些条件、执行某些活动或等待某些时间。</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事件（</a:t>
              </a:r>
              <a:r>
                <a:rPr lang="en-US" altLang="zh-CN" sz="2000" dirty="0" smtClean="0">
                  <a:solidFill>
                    <a:srgbClr val="000000"/>
                  </a:solidFill>
                  <a:latin typeface="Verdana" panose="020B0604030504040204" pitchFamily="34" charset="0"/>
                </a:rPr>
                <a:t>event</a:t>
              </a:r>
              <a:r>
                <a:rPr lang="zh-CN" altLang="en-US" sz="2000" dirty="0" smtClean="0">
                  <a:solidFill>
                    <a:srgbClr val="000000"/>
                  </a:solidFill>
                  <a:latin typeface="Verdana" panose="020B0604030504040204" pitchFamily="34" charset="0"/>
                </a:rPr>
                <a:t>）是对一个在时间和空间上占有一定位置的有意义的发生的规约。在状态机的语境中，一个事件是一个激励的发生，它能够触发一个状态转移。</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转移（</a:t>
              </a:r>
              <a:r>
                <a:rPr lang="en-US" altLang="zh-CN" sz="2000" dirty="0" smtClean="0">
                  <a:solidFill>
                    <a:srgbClr val="000000"/>
                  </a:solidFill>
                  <a:latin typeface="Verdana" panose="020B0604030504040204" pitchFamily="34" charset="0"/>
                </a:rPr>
                <a:t>transition</a:t>
              </a:r>
              <a:r>
                <a:rPr lang="zh-CN" altLang="en-US" sz="2000" dirty="0" smtClean="0">
                  <a:solidFill>
                    <a:srgbClr val="000000"/>
                  </a:solidFill>
                  <a:latin typeface="Verdana" panose="020B0604030504040204" pitchFamily="34" charset="0"/>
                </a:rPr>
                <a:t>）是两个状态之间的一种关系，它指明对象在第一个状态中执行一定的动作，并当特定事件发生或特定的条件满足时进入第二个状态。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smtClean="0"/>
              <a:t>活动（</a:t>
            </a:r>
            <a:r>
              <a:rPr lang="en-US" altLang="zh-CN" dirty="0" smtClean="0"/>
              <a:t>activity</a:t>
            </a:r>
            <a:r>
              <a:rPr lang="zh-CN" altLang="en-US" dirty="0" smtClean="0"/>
              <a:t>）是状态机中进行的非原子执行。动作（</a:t>
            </a:r>
            <a:r>
              <a:rPr lang="en-US" altLang="zh-CN" dirty="0" smtClean="0"/>
              <a:t>action</a:t>
            </a:r>
            <a:r>
              <a:rPr lang="zh-CN" altLang="en-US" dirty="0" smtClean="0"/>
              <a:t>）是一个可执行的原子计算，它引起模型状态改变或值的返回。在图形上，状态用一个圆角的矩形表示，转移用一条从源状态指向新状态的有向实线表示。</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smtClean="0">
                  <a:solidFill>
                    <a:srgbClr val="000000"/>
                  </a:solidFill>
                  <a:latin typeface="Verdana" panose="020B0604030504040204" pitchFamily="34" charset="0"/>
                </a:rPr>
                <a:t>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状态是对象的生命期中的一个条件或状况，在此期间对象将满足某些条件、执行某些活动或等待某些事件。</a:t>
              </a:r>
              <a:endParaRPr lang="en-US" altLang="zh-CN" dirty="0" smtClean="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a:t>
              </a:r>
              <a:r>
                <a:rPr lang="zh-CN" altLang="en-US" dirty="0" smtClean="0">
                  <a:solidFill>
                    <a:srgbClr val="000000"/>
                  </a:solidFill>
                  <a:latin typeface="Verdana" panose="020B0604030504040204" pitchFamily="34" charset="0"/>
                </a:rPr>
                <a:t>个状态有以下几个部分：</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、名称</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、进入</a:t>
              </a:r>
              <a:r>
                <a:rPr lang="en-US" altLang="zh-CN" dirty="0" smtClean="0">
                  <a:solidFill>
                    <a:srgbClr val="000000"/>
                  </a:solidFill>
                  <a:latin typeface="Verdana" panose="020B0604030504040204" pitchFamily="34" charset="0"/>
                </a:rPr>
                <a:t>/</a:t>
              </a:r>
              <a:r>
                <a:rPr lang="zh-CN" altLang="en-US" dirty="0" smtClean="0">
                  <a:solidFill>
                    <a:srgbClr val="000000"/>
                  </a:solidFill>
                  <a:latin typeface="Verdana" panose="020B0604030504040204" pitchFamily="34" charset="0"/>
                </a:rPr>
                <a:t>退出效应</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、内部转移</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4</a:t>
              </a:r>
              <a:r>
                <a:rPr lang="zh-CN" altLang="en-US" dirty="0" smtClean="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、延迟时间</a:t>
              </a:r>
              <a:endParaRPr lang="en-US" altLang="zh-CN" dirty="0" smtClean="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smtClean="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a:t>
              </a:r>
              <a:r>
                <a:rPr lang="zh-CN" altLang="en-US" b="0" i="0" dirty="0" smtClean="0">
                  <a:solidFill>
                    <a:srgbClr val="000000"/>
                  </a:solidFill>
                  <a:effectLst/>
                  <a:latin typeface="Verdana" panose="020B0604030504040204" pitchFamily="34" charset="0"/>
                </a:rPr>
                <a:t>个转移由以下</a:t>
              </a:r>
              <a:r>
                <a:rPr lang="en-US" altLang="zh-CN" b="0" i="0" dirty="0" smtClean="0">
                  <a:solidFill>
                    <a:srgbClr val="000000"/>
                  </a:solidFill>
                  <a:effectLst/>
                  <a:latin typeface="Verdana" panose="020B0604030504040204" pitchFamily="34" charset="0"/>
                </a:rPr>
                <a:t>5</a:t>
              </a:r>
              <a:r>
                <a:rPr lang="zh-CN" altLang="en-US" b="0" i="0" dirty="0" smtClean="0">
                  <a:solidFill>
                    <a:srgbClr val="000000"/>
                  </a:solidFill>
                  <a:effectLst/>
                  <a:latin typeface="Verdana" panose="020B0604030504040204" pitchFamily="34" charset="0"/>
                </a:rPr>
                <a:t>部分组成：</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、源状态</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2</a:t>
              </a:r>
              <a:r>
                <a:rPr lang="zh-CN" altLang="en-US" b="0" i="0" dirty="0" smtClean="0">
                  <a:solidFill>
                    <a:srgbClr val="000000"/>
                  </a:solidFill>
                  <a:effectLst/>
                  <a:latin typeface="Verdana" panose="020B0604030504040204" pitchFamily="34" charset="0"/>
                </a:rPr>
                <a:t>、事件触发器</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、监护条件</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4</a:t>
              </a:r>
              <a:r>
                <a:rPr lang="zh-CN" altLang="en-US" b="0" i="0" dirty="0" smtClean="0">
                  <a:solidFill>
                    <a:srgbClr val="000000"/>
                  </a:solidFill>
                  <a:effectLst/>
                  <a:latin typeface="Verdana" panose="020B0604030504040204" pitchFamily="34" charset="0"/>
                </a:rPr>
                <a:t>、效应</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、目标状态</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216743596"/>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状态与转移的这些高级特征解决了许多常见的状态机建模问题。然而，</a:t>
              </a:r>
              <a:r>
                <a:rPr lang="en-US" altLang="zh-CN" dirty="0" smtClean="0">
                  <a:solidFill>
                    <a:srgbClr val="000000"/>
                  </a:solidFill>
                  <a:latin typeface="Verdana" panose="020B0604030504040204" pitchFamily="34" charset="0"/>
                </a:rPr>
                <a:t>UML</a:t>
              </a:r>
              <a:r>
                <a:rPr lang="zh-CN" altLang="en-US" dirty="0" smtClean="0">
                  <a:solidFill>
                    <a:srgbClr val="000000"/>
                  </a:solidFill>
                  <a:latin typeface="Verdana" panose="020B0604030504040204" pitchFamily="34" charset="0"/>
                </a:rPr>
                <a:t>状态机还有另一个特征，即子状态，它更能帮助简化对复杂行为的建模。</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、非正交子状态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像</a:t>
              </a:r>
              <a:r>
                <a:rPr lang="en-US" altLang="zh-CN" dirty="0" smtClean="0">
                  <a:solidFill>
                    <a:srgbClr val="000000"/>
                  </a:solidFill>
                  <a:latin typeface="Verdana" panose="020B0604030504040204" pitchFamily="34" charset="0"/>
                </a:rPr>
                <a:t>Validating</a:t>
              </a:r>
              <a:r>
                <a:rPr lang="zh-CN" altLang="en-US" dirty="0" smtClean="0">
                  <a:solidFill>
                    <a:srgbClr val="000000"/>
                  </a:solidFill>
                  <a:latin typeface="Verdana" panose="020B0604030504040204" pitchFamily="34" charset="0"/>
                </a:rPr>
                <a:t>和</a:t>
              </a:r>
              <a:r>
                <a:rPr lang="en-US" altLang="zh-CN" dirty="0" smtClean="0">
                  <a:solidFill>
                    <a:srgbClr val="000000"/>
                  </a:solidFill>
                  <a:latin typeface="Verdana" panose="020B0604030504040204" pitchFamily="34" charset="0"/>
                </a:rPr>
                <a:t>Processing</a:t>
              </a:r>
              <a:r>
                <a:rPr lang="zh-CN" altLang="en-US" dirty="0" smtClean="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905296143"/>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、历史状态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历史状态允许一个包含非正交子状态的组合状态来记住源自组合状态的转移之前最后的活动子状态。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288440921"/>
      </p:ext>
    </p:extLst>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2031349"/>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、正交状态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非正交子状态是一种最常见的嵌套状态机。然而，在某些建模情况下，可能要说明一些正交的区域。这些区域使你可以说明在一个对象的语境中并行执行的两个或多个状态机。</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451162425"/>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smtClean="0">
                  <a:solidFill>
                    <a:srgbClr val="000000"/>
                  </a:solidFill>
                  <a:latin typeface="Verdana" panose="020B0604030504040204" pitchFamily="34" charset="0"/>
                </a:rPr>
                <a:t>4</a:t>
              </a:r>
              <a:r>
                <a:rPr lang="zh-CN" altLang="en-US" dirty="0" smtClean="0">
                  <a:solidFill>
                    <a:srgbClr val="000000"/>
                  </a:solidFill>
                  <a:latin typeface="Verdana" panose="020B0604030504040204" pitchFamily="34" charset="0"/>
                </a:rPr>
                <a:t>、分岔和汇合</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进入一个带正交区域的组合状态通常就是进入每个正交区域的初试状态。也可能从一个外部状态直接转移到一个或多个正交状态，这叫做分岔。</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smtClean="0">
                  <a:solidFill>
                    <a:srgbClr val="000000"/>
                  </a:solidFill>
                  <a:latin typeface="Verdana" panose="020B0604030504040204" pitchFamily="34" charset="0"/>
                </a:rPr>
                <a:t>汇合是具有两个或两个以上的进入箭头而只有一个离去箭头的转移。每个进入箭头必须来自同一个组合状态的不同正交区域中的状态。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635816073"/>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319</Words>
  <Application>Microsoft Office PowerPoint</Application>
  <PresentationFormat>自定义</PresentationFormat>
  <Paragraphs>73</Paragraphs>
  <Slides>9</Slides>
  <Notes>2</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yuhao</cp:lastModifiedBy>
  <cp:revision>283</cp:revision>
  <dcterms:created xsi:type="dcterms:W3CDTF">2015-04-23T03:04:00Z</dcterms:created>
  <dcterms:modified xsi:type="dcterms:W3CDTF">2018-10-27T11:53:23Z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