
<file path=[Content_Types].xml><?xml version="1.0" encoding="utf-8"?>
<Types xmlns="http://schemas.openxmlformats.org/package/2006/content-types">
  <Default Extension="mp3" ContentType="audio/unknown"/>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370" r:id="rId2"/>
    <p:sldId id="411" r:id="rId3"/>
    <p:sldId id="418" r:id="rId4"/>
    <p:sldId id="419" r:id="rId5"/>
    <p:sldId id="420" r:id="rId6"/>
    <p:sldId id="476" r:id="rId7"/>
    <p:sldId id="475" r:id="rId8"/>
    <p:sldId id="477" r:id="rId9"/>
    <p:sldId id="478" r:id="rId10"/>
    <p:sldId id="479" r:id="rId11"/>
    <p:sldId id="480" r:id="rId12"/>
    <p:sldId id="481" r:id="rId13"/>
    <p:sldId id="482" r:id="rId14"/>
    <p:sldId id="485" r:id="rId15"/>
    <p:sldId id="484" r:id="rId16"/>
    <p:sldId id="483" r:id="rId17"/>
    <p:sldId id="450" r:id="rId18"/>
    <p:sldId id="511" r:id="rId19"/>
    <p:sldId id="437" r:id="rId20"/>
    <p:sldId id="456" r:id="rId21"/>
    <p:sldId id="458" r:id="rId22"/>
    <p:sldId id="457" r:id="rId23"/>
    <p:sldId id="459" r:id="rId24"/>
    <p:sldId id="461" r:id="rId25"/>
    <p:sldId id="486" r:id="rId26"/>
    <p:sldId id="487" r:id="rId27"/>
    <p:sldId id="462" r:id="rId28"/>
    <p:sldId id="488" r:id="rId29"/>
    <p:sldId id="464" r:id="rId30"/>
    <p:sldId id="465" r:id="rId31"/>
    <p:sldId id="513" r:id="rId32"/>
    <p:sldId id="514" r:id="rId33"/>
    <p:sldId id="473" r:id="rId34"/>
    <p:sldId id="474" r:id="rId35"/>
    <p:sldId id="472" r:id="rId36"/>
    <p:sldId id="471" r:id="rId37"/>
    <p:sldId id="455" r:id="rId38"/>
    <p:sldId id="451" r:id="rId39"/>
    <p:sldId id="535" r:id="rId40"/>
    <p:sldId id="512" r:id="rId41"/>
    <p:sldId id="436" r:id="rId42"/>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3" autoAdjust="0"/>
    <p:restoredTop sz="84414" autoAdjust="0"/>
  </p:normalViewPr>
  <p:slideViewPr>
    <p:cSldViewPr>
      <p:cViewPr varScale="1">
        <p:scale>
          <a:sx n="76" d="100"/>
          <a:sy n="76" d="100"/>
        </p:scale>
        <p:origin x="-811" y="-100"/>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387485184"/>
        <c:axId val="145384000"/>
      </c:radarChart>
      <c:catAx>
        <c:axId val="387485184"/>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45384000"/>
        <c:crosses val="autoZero"/>
        <c:auto val="1"/>
        <c:lblAlgn val="ctr"/>
        <c:lblOffset val="100"/>
        <c:noMultiLvlLbl val="0"/>
      </c:catAx>
      <c:valAx>
        <c:axId val="14538400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7485184"/>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387706368"/>
        <c:axId val="145389760"/>
      </c:radarChart>
      <c:catAx>
        <c:axId val="38770636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45389760"/>
        <c:crosses val="autoZero"/>
        <c:auto val="1"/>
        <c:lblAlgn val="ctr"/>
        <c:lblOffset val="100"/>
        <c:noMultiLvlLbl val="0"/>
      </c:catAx>
      <c:valAx>
        <c:axId val="14538976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7706368"/>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388784640"/>
        <c:axId val="202467008"/>
      </c:radarChart>
      <c:catAx>
        <c:axId val="38878464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2467008"/>
        <c:crosses val="autoZero"/>
        <c:auto val="1"/>
        <c:lblAlgn val="ctr"/>
        <c:lblOffset val="100"/>
        <c:noMultiLvlLbl val="0"/>
      </c:catAx>
      <c:valAx>
        <c:axId val="20246700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8784640"/>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388472320"/>
        <c:axId val="202468736"/>
      </c:radarChart>
      <c:catAx>
        <c:axId val="38847232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2468736"/>
        <c:crosses val="autoZero"/>
        <c:auto val="1"/>
        <c:lblAlgn val="ctr"/>
        <c:lblOffset val="100"/>
        <c:noMultiLvlLbl val="0"/>
      </c:catAx>
      <c:valAx>
        <c:axId val="20246873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8472320"/>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387483648"/>
        <c:axId val="202471040"/>
      </c:radarChart>
      <c:catAx>
        <c:axId val="38748364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202471040"/>
        <c:crosses val="autoZero"/>
        <c:auto val="1"/>
        <c:lblAlgn val="ctr"/>
        <c:lblOffset val="100"/>
        <c:noMultiLvlLbl val="0"/>
      </c:catAx>
      <c:valAx>
        <c:axId val="20247104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387483648"/>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792547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2018/12/14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510080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2018/12/14</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2018/12/14</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Visio___1.vsdx"/></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p>
        </p:txBody>
      </p:sp>
      <p:sp>
        <p:nvSpPr>
          <p:cNvPr id="41" name="文本框 5"/>
          <p:cNvSpPr txBox="1"/>
          <p:nvPr/>
        </p:nvSpPr>
        <p:spPr>
          <a:xfrm>
            <a:off x="4939986"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p>
        </p:txBody>
      </p:sp>
      <p:graphicFrame>
        <p:nvGraphicFramePr>
          <p:cNvPr id="5" name="表格 4"/>
          <p:cNvGraphicFramePr>
            <a:graphicFrameLocks noGrp="1"/>
          </p:cNvGraphicFramePr>
          <p:nvPr/>
        </p:nvGraphicFramePr>
        <p:xfrm>
          <a:off x="1126654" y="1629594"/>
          <a:ext cx="10225137" cy="5089819"/>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p>
          <a:p>
            <a:pPr lvl="0"/>
            <a:r>
              <a:rPr lang="zh-CN" altLang="zh-CN" sz="2400" dirty="0"/>
              <a:t>阿里云服务器</a:t>
            </a:r>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p>
          <a:p>
            <a:r>
              <a:rPr lang="zh-CN" altLang="zh-CN" sz="1400" dirty="0"/>
              <a:t>负责会议记录和录音</a:t>
            </a:r>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p>
          <a:p>
            <a:r>
              <a:rPr lang="zh-CN" altLang="zh-CN" sz="1200" dirty="0"/>
              <a:t>负责计划软件配置管理活动，标识配置项，建立基线，进行版本和变更控制，保证相关人员能够方便地通过软件配置管理获得有用的信息</a:t>
            </a:r>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p>
          <a:p>
            <a:r>
              <a:rPr lang="zh-CN" altLang="zh-CN" sz="1200" dirty="0"/>
              <a:t>负责安排用户访谈，主要负责组织小组成员，了解他们的课余时间，安排访谈活动</a:t>
            </a:r>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p>
        </p:txBody>
      </p:sp>
      <p:pic>
        <p:nvPicPr>
          <p:cNvPr id="4098" name="Picture 2" descr="b879fc4886aacf013a415efe5c262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gridCol w="914400"/>
                <a:gridCol w="2895600"/>
                <a:gridCol w="1372235"/>
                <a:gridCol w="1981835"/>
              </a:tblGrid>
              <a:tr h="23622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张</a:t>
                      </a:r>
                      <a:r>
                        <a:rPr lang="en-US" sz="2000" b="0">
                          <a:latin typeface="宋体" panose="02010600030101010101" pitchFamily="2" charset="-122"/>
                          <a:ea typeface="宋体" panose="02010600030101010101" pitchFamily="2" charset="-122"/>
                          <a:cs typeface="宋体" panose="02010600030101010101" pitchFamily="2" charset="-122"/>
                        </a:rPr>
                        <a:t>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36087" y="661501"/>
            <a:ext cx="3139962" cy="461665"/>
          </a:xfrm>
          <a:prstGeom prst="rect">
            <a:avLst/>
          </a:prstGeom>
        </p:spPr>
        <p:txBody>
          <a:bodyPr wrap="none">
            <a:spAutoFit/>
          </a:bodyPr>
          <a:lstStyle/>
          <a:p>
            <a:pPr lvl="2"/>
            <a:r>
              <a:rPr lang="zh-CN" altLang="zh-CN" sz="2400" b="1" dirty="0"/>
              <a:t>正式沟通计划</a:t>
            </a:r>
          </a:p>
        </p:txBody>
      </p:sp>
      <p:sp>
        <p:nvSpPr>
          <p:cNvPr id="8" name="矩形 7"/>
          <p:cNvSpPr/>
          <p:nvPr/>
        </p:nvSpPr>
        <p:spPr>
          <a:xfrm>
            <a:off x="636087" y="4599546"/>
            <a:ext cx="3449342" cy="461665"/>
          </a:xfrm>
          <a:prstGeom prst="rect">
            <a:avLst/>
          </a:prstGeom>
        </p:spPr>
        <p:txBody>
          <a:bodyPr wrap="none">
            <a:spAutoFit/>
          </a:bodyPr>
          <a:lstStyle/>
          <a:p>
            <a:pPr lvl="2"/>
            <a:r>
              <a:rPr lang="zh-CN" altLang="zh-CN" sz="2400" b="1" dirty="0"/>
              <a:t>非正式沟通计划</a:t>
            </a:r>
          </a:p>
        </p:txBody>
      </p:sp>
      <p:graphicFrame>
        <p:nvGraphicFramePr>
          <p:cNvPr id="10" name="表格 9"/>
          <p:cNvGraphicFramePr/>
          <p:nvPr>
            <p:extLst>
              <p:ext uri="{D42A27DB-BD31-4B8C-83A1-F6EECF244321}">
                <p14:modId xmlns:p14="http://schemas.microsoft.com/office/powerpoint/2010/main" val="2504201843"/>
              </p:ext>
            </p:extLst>
          </p:nvPr>
        </p:nvGraphicFramePr>
        <p:xfrm>
          <a:off x="1845445" y="5085978"/>
          <a:ext cx="7562128" cy="1683385"/>
        </p:xfrm>
        <a:graphic>
          <a:graphicData uri="http://schemas.openxmlformats.org/drawingml/2006/table">
            <a:tbl>
              <a:tblPr firstRow="1" bandRow="1">
                <a:tableStyleId>{5940675A-B579-460E-94D1-54222C63F5DA}</a:tableStyleId>
              </a:tblPr>
              <a:tblGrid>
                <a:gridCol w="1243061"/>
                <a:gridCol w="1264363"/>
                <a:gridCol w="1311777"/>
                <a:gridCol w="1299408"/>
                <a:gridCol w="1241687"/>
                <a:gridCol w="1201832"/>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779784307"/>
              </p:ext>
            </p:extLst>
          </p:nvPr>
        </p:nvGraphicFramePr>
        <p:xfrm>
          <a:off x="1845445" y="1138860"/>
          <a:ext cx="7562129" cy="3460685"/>
        </p:xfrm>
        <a:graphic>
          <a:graphicData uri="http://schemas.openxmlformats.org/drawingml/2006/table">
            <a:tbl>
              <a:tblPr/>
              <a:tblGrid>
                <a:gridCol w="1234564"/>
                <a:gridCol w="1016444"/>
                <a:gridCol w="1138225"/>
                <a:gridCol w="1769779"/>
                <a:gridCol w="1071323"/>
                <a:gridCol w="1331794"/>
              </a:tblGrid>
              <a:tr h="247192">
                <a:tc>
                  <a:txBody>
                    <a:bodyPr/>
                    <a:lstStyle/>
                    <a:p>
                      <a:pPr algn="just">
                        <a:spcAft>
                          <a:spcPts val="0"/>
                        </a:spcAft>
                      </a:pPr>
                      <a:r>
                        <a:rPr lang="zh-CN" sz="1400" b="1" kern="100" dirty="0">
                          <a:effectLst/>
                          <a:latin typeface="Calibri"/>
                          <a:ea typeface="宋体"/>
                          <a:cs typeface="Times New Roman"/>
                        </a:rPr>
                        <a:t>沟通计划</a:t>
                      </a:r>
                      <a:endParaRPr lang="zh-CN" sz="14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a:ea typeface="宋体"/>
                          <a:cs typeface="Times New Roman"/>
                        </a:rPr>
                        <a:t>沟通方式</a:t>
                      </a:r>
                      <a:endParaRPr lang="zh-CN" sz="1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a:ea typeface="宋体"/>
                          <a:cs typeface="Times New Roman"/>
                        </a:rPr>
                        <a:t>沟通地点</a:t>
                      </a:r>
                      <a:endParaRPr lang="zh-CN" sz="1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a:ea typeface="宋体"/>
                          <a:cs typeface="Times New Roman"/>
                        </a:rPr>
                        <a:t>沟通时间</a:t>
                      </a:r>
                      <a:endParaRPr lang="zh-CN" sz="1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a:ea typeface="宋体"/>
                          <a:cs typeface="Times New Roman"/>
                        </a:rPr>
                        <a:t>参与人员</a:t>
                      </a:r>
                      <a:endParaRPr lang="zh-CN" sz="1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a:ea typeface="宋体"/>
                          <a:cs typeface="Times New Roman"/>
                        </a:rPr>
                        <a:t>产出</a:t>
                      </a:r>
                      <a:endParaRPr lang="zh-CN" sz="1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741575">
                <a:tc>
                  <a:txBody>
                    <a:bodyPr/>
                    <a:lstStyle/>
                    <a:p>
                      <a:pPr algn="just">
                        <a:spcAft>
                          <a:spcPts val="0"/>
                        </a:spcAft>
                      </a:pPr>
                      <a:r>
                        <a:rPr lang="zh-CN" sz="1400" kern="100">
                          <a:effectLst/>
                          <a:latin typeface="Calibri"/>
                          <a:ea typeface="宋体"/>
                          <a:cs typeface="Times New Roman"/>
                        </a:rPr>
                        <a:t>周常会议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弘毅</a:t>
                      </a:r>
                      <a:r>
                        <a:rPr lang="en-US" sz="1400" kern="100">
                          <a:effectLst/>
                          <a:latin typeface="Calibri"/>
                          <a:ea typeface="宋体"/>
                          <a:cs typeface="Times New Roman"/>
                        </a:rPr>
                        <a:t>1-602</a:t>
                      </a:r>
                      <a:endParaRPr lang="zh-CN" sz="1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星期五助教任务布置后，小组成员任务完成后的检查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会议纪要</a:t>
                      </a:r>
                      <a:r>
                        <a:rPr lang="en-US" sz="1400" kern="100">
                          <a:effectLst/>
                          <a:latin typeface="Calibri"/>
                          <a:ea typeface="宋体"/>
                          <a:cs typeface="Times New Roman"/>
                        </a:rPr>
                        <a:t>/</a:t>
                      </a:r>
                      <a:r>
                        <a:rPr lang="zh-CN" sz="1400" kern="100">
                          <a:effectLst/>
                          <a:latin typeface="Calibri"/>
                          <a:ea typeface="宋体"/>
                          <a:cs typeface="Times New Roman"/>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1575">
                <a:tc>
                  <a:txBody>
                    <a:bodyPr/>
                    <a:lstStyle/>
                    <a:p>
                      <a:pPr algn="just">
                        <a:spcAft>
                          <a:spcPts val="0"/>
                        </a:spcAft>
                      </a:pPr>
                      <a:r>
                        <a:rPr lang="zh-CN" sz="1400" kern="100">
                          <a:effectLst/>
                          <a:latin typeface="Calibri"/>
                          <a:ea typeface="宋体"/>
                          <a:cs typeface="Times New Roman"/>
                        </a:rPr>
                        <a:t>评审会议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座谈开会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理</a:t>
                      </a:r>
                      <a:r>
                        <a:rPr lang="en-US" sz="1400" kern="100">
                          <a:effectLst/>
                          <a:latin typeface="Calibri"/>
                          <a:ea typeface="宋体"/>
                          <a:cs typeface="Times New Roman"/>
                        </a:rPr>
                        <a:t>4-217</a:t>
                      </a:r>
                      <a:r>
                        <a:rPr lang="zh-CN" sz="1400" kern="100">
                          <a:effectLst/>
                          <a:latin typeface="Calibri"/>
                          <a:ea typeface="宋体"/>
                          <a:cs typeface="Times New Roman"/>
                        </a:rPr>
                        <a:t>或者助教通知的地点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周三课上或助教沟通而定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录音文件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383">
                <a:tc>
                  <a:txBody>
                    <a:bodyPr/>
                    <a:lstStyle/>
                    <a:p>
                      <a:pPr algn="just">
                        <a:spcAft>
                          <a:spcPts val="0"/>
                        </a:spcAft>
                      </a:pPr>
                      <a:r>
                        <a:rPr lang="zh-CN" sz="1400" kern="100">
                          <a:effectLst/>
                          <a:latin typeface="Calibri"/>
                          <a:ea typeface="宋体"/>
                          <a:cs typeface="Times New Roman"/>
                        </a:rPr>
                        <a:t>日常进度报告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微信群报告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工作时完成任务后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8768">
                <a:tc>
                  <a:txBody>
                    <a:bodyPr/>
                    <a:lstStyle/>
                    <a:p>
                      <a:pPr algn="just">
                        <a:spcAft>
                          <a:spcPts val="0"/>
                        </a:spcAft>
                      </a:pPr>
                      <a:r>
                        <a:rPr lang="zh-CN" sz="1400" kern="100">
                          <a:effectLst/>
                          <a:latin typeface="Calibri"/>
                          <a:ea typeface="宋体"/>
                          <a:cs typeface="Times New Roman"/>
                        </a:rPr>
                        <a:t>客户沟通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邮件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视需要而定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全体成员，项目下达者，项目使用者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邮件历史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192">
                <a:tc>
                  <a:txBody>
                    <a:bodyPr/>
                    <a:lstStyle/>
                    <a:p>
                      <a:pPr algn="just">
                        <a:spcAft>
                          <a:spcPts val="0"/>
                        </a:spcAft>
                      </a:pPr>
                      <a:r>
                        <a:rPr lang="en-US" sz="1400" kern="100">
                          <a:effectLst/>
                          <a:latin typeface="Calibri"/>
                          <a:ea typeface="宋体"/>
                          <a:cs typeface="Times New Roman"/>
                        </a:rPr>
                        <a:t>TeamBuilding</a:t>
                      </a:r>
                      <a:endParaRPr lang="zh-CN" sz="14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全员聚会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待定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a:ea typeface="宋体"/>
                          <a:cs typeface="Times New Roman"/>
                        </a:rPr>
                        <a:t>全体成员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a:ea typeface="宋体"/>
                          <a:cs typeface="Times New Roman"/>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r>
              <a:tr h="534106">
                <a:tc vMerge="1">
                  <a:txBody>
                    <a:bodyPr/>
                    <a:lstStyle/>
                    <a:p>
                      <a:endParaRPr lang="zh-CN"/>
                    </a:p>
                  </a:txBody>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xBody>
                    <a:bodyPr/>
                    <a:lstStyle/>
                    <a:p>
                      <a:endParaRPr lang="zh-CN"/>
                    </a:p>
                  </a:txBody>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p>
        </p:txBody>
      </p:sp>
      <p:pic>
        <p:nvPicPr>
          <p:cNvPr id="8" name="图片 7"/>
          <p:cNvPicPr>
            <a:picLocks noChangeAspect="1"/>
          </p:cNvPicPr>
          <p:nvPr/>
        </p:nvPicPr>
        <p:blipFill>
          <a:blip r:embed="rId2"/>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p>
          <a:p>
            <a:r>
              <a:rPr lang="zh-CN" altLang="zh-CN" dirty="0"/>
              <a:t>当文档的内容有了模块的增加、补充等，子版本号加一。</a:t>
            </a:r>
          </a:p>
          <a:p>
            <a:r>
              <a:rPr lang="zh-CN" altLang="zh-CN" dirty="0"/>
              <a:t>当文档的内容有了小修改，如修正了纰漏等，修正版本号加一。</a:t>
            </a:r>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p>
          <a:p>
            <a:r>
              <a:rPr lang="en-US" altLang="zh-CN" sz="2000" dirty="0"/>
              <a:t>-develop</a:t>
            </a:r>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p>
          <a:p>
            <a:pPr lvl="0"/>
            <a:r>
              <a:rPr lang="zh-CN" altLang="zh-CN" sz="2400" dirty="0"/>
              <a:t>薪酬：</a:t>
            </a:r>
            <a:r>
              <a:rPr lang="en-US" altLang="zh-CN" sz="2400" dirty="0"/>
              <a:t>34947.36</a:t>
            </a:r>
            <a:r>
              <a:rPr lang="zh-CN" altLang="zh-CN" sz="2400" dirty="0"/>
              <a:t>元</a:t>
            </a:r>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p>
          <a:p>
            <a:pPr lvl="0"/>
            <a:r>
              <a:rPr lang="zh-CN" altLang="zh-CN" sz="2400" dirty="0"/>
              <a:t>工时：</a:t>
            </a:r>
            <a:r>
              <a:rPr lang="en-US" altLang="zh-CN" sz="2400" dirty="0"/>
              <a:t>504</a:t>
            </a:r>
            <a:r>
              <a:rPr lang="zh-CN" altLang="zh-CN" sz="2400" dirty="0"/>
              <a:t>时</a:t>
            </a:r>
          </a:p>
          <a:p>
            <a:pPr lvl="0"/>
            <a:r>
              <a:rPr lang="zh-CN" altLang="zh-CN" sz="2400" dirty="0"/>
              <a:t>费用：</a:t>
            </a:r>
            <a:r>
              <a:rPr lang="en-US" altLang="zh-CN" sz="2400" dirty="0"/>
              <a:t>34947.36</a:t>
            </a:r>
            <a:r>
              <a:rPr lang="zh-CN" altLang="zh-CN" sz="2400" dirty="0"/>
              <a:t>元</a:t>
            </a:r>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p>
        </p:txBody>
      </p:sp>
      <p:graphicFrame>
        <p:nvGraphicFramePr>
          <p:cNvPr id="6" name="表格 5"/>
          <p:cNvGraphicFramePr>
            <a:graphicFrameLocks noGrp="1"/>
          </p:cNvGraphicFramePr>
          <p:nvPr/>
        </p:nvGraphicFramePr>
        <p:xfrm>
          <a:off x="478790" y="2240280"/>
          <a:ext cx="4540250" cy="3693160"/>
        </p:xfrm>
        <a:graphic>
          <a:graphicData uri="http://schemas.openxmlformats.org/drawingml/2006/table">
            <a:tbl>
              <a:tblPr/>
              <a:tblGrid>
                <a:gridCol w="1513840"/>
                <a:gridCol w="1515110"/>
                <a:gridCol w="1511300"/>
              </a:tblGrid>
              <a:tr h="56769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5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2"/>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p>
        </p:txBody>
      </p:sp>
      <p:graphicFrame>
        <p:nvGraphicFramePr>
          <p:cNvPr id="6" name="对象 5"/>
          <p:cNvGraphicFramePr/>
          <p:nvPr/>
        </p:nvGraphicFramePr>
        <p:xfrm>
          <a:off x="913765" y="766445"/>
          <a:ext cx="10363200" cy="5840730"/>
        </p:xfrm>
        <a:graphic>
          <a:graphicData uri="http://schemas.openxmlformats.org/presentationml/2006/ole">
            <mc:AlternateContent xmlns:mc="http://schemas.openxmlformats.org/markup-compatibility/2006">
              <mc:Choice xmlns:v="urn:schemas-microsoft-com:vml" Requires="v">
                <p:oleObj spid="_x0000_s1027" r:id="rId4" imgW="16645890" imgH="8378825" progId="Visio.Drawing.15">
                  <p:embed/>
                </p:oleObj>
              </mc:Choice>
              <mc:Fallback>
                <p:oleObj r:id="rId4" imgW="16645890" imgH="8378825" progId="Visio.Drawing.15">
                  <p:embed/>
                  <p:pic>
                    <p:nvPicPr>
                      <p:cNvPr id="0" name="图片 6"/>
                      <p:cNvPicPr/>
                      <p:nvPr/>
                    </p:nvPicPr>
                    <p:blipFill>
                      <a:blip r:embed="rId5"/>
                      <a:stretch>
                        <a:fillRect/>
                      </a:stretch>
                    </p:blipFill>
                    <p:spPr>
                      <a:xfrm>
                        <a:off x="913765" y="766445"/>
                        <a:ext cx="10363200" cy="5840730"/>
                      </a:xfrm>
                      <a:prstGeom prst="rect">
                        <a:avLst/>
                      </a:prstGeom>
                    </p:spPr>
                  </p:pic>
                </p:oleObj>
              </mc:Fallback>
            </mc:AlternateContent>
          </a:graphicData>
        </a:graphic>
      </p:graphicFrame>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p>
        </p:txBody>
      </p:sp>
      <p:pic>
        <p:nvPicPr>
          <p:cNvPr id="5" name="图片 4"/>
          <p:cNvPicPr>
            <a:picLocks noChangeAspect="1"/>
          </p:cNvPicPr>
          <p:nvPr/>
        </p:nvPicPr>
        <p:blipFill>
          <a:blip r:embed="rId2"/>
          <a:stretch>
            <a:fillRect/>
          </a:stretch>
        </p:blipFill>
        <p:spPr>
          <a:xfrm>
            <a:off x="434975" y="1363345"/>
            <a:ext cx="11050905" cy="4326255"/>
          </a:xfrm>
          <a:prstGeom prst="rect">
            <a:avLst/>
          </a:prstGeom>
        </p:spPr>
      </p:pic>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p>
                  </a:txBody>
                  <a:tcPr/>
                </a:tc>
                <a:tc>
                  <a:txBody>
                    <a:bodyPr/>
                    <a:lstStyle/>
                    <a:p>
                      <a:pPr>
                        <a:buNone/>
                      </a:pPr>
                      <a:r>
                        <a:rPr lang="zh-CN" altLang="en-US"/>
                        <a:t>交付物</a:t>
                      </a:r>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p>
                  </a:txBody>
                  <a:tcPr/>
                </a:tc>
              </a:tr>
              <a:tr h="365760">
                <a:tc vMerge="1">
                  <a:txBody>
                    <a:bodyPr/>
                    <a:lstStyle/>
                    <a:p>
                      <a:endParaRPr lang="zh-CN"/>
                    </a:p>
                  </a:txBody>
                  <a:tcPr/>
                </a:tc>
                <a:tc>
                  <a:txBody>
                    <a:bodyPr/>
                    <a:lstStyle/>
                    <a:p>
                      <a:pPr>
                        <a:buNone/>
                      </a:pPr>
                      <a:r>
                        <a:rPr lang="zh-CN" altLang="en-US" sz="1800"/>
                        <a:t>编制《总体项目计划》</a:t>
                      </a:r>
                    </a:p>
                  </a:txBody>
                  <a:tcPr/>
                </a:tc>
              </a:tr>
              <a:tr h="365760">
                <a:tc vMerge="1">
                  <a:txBody>
                    <a:bodyPr/>
                    <a:lstStyle/>
                    <a:p>
                      <a:endParaRPr lang="zh-CN"/>
                    </a:p>
                  </a:txBody>
                  <a:tcPr/>
                </a:tc>
                <a:tc>
                  <a:txBody>
                    <a:bodyPr/>
                    <a:lstStyle/>
                    <a:p>
                      <a:pPr>
                        <a:buNone/>
                      </a:pPr>
                      <a:r>
                        <a:rPr lang="zh-CN" altLang="en-US" sz="1800"/>
                        <a:t>编制《质量保证计划》</a:t>
                      </a:r>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p>
                  </a:txBody>
                  <a:tcPr/>
                </a:tc>
              </a:tr>
              <a:tr h="640080">
                <a:tc vMerge="1">
                  <a:txBody>
                    <a:bodyPr/>
                    <a:lstStyle/>
                    <a:p>
                      <a:endParaRPr lang="zh-CN"/>
                    </a:p>
                  </a:txBody>
                  <a:tcPr/>
                </a:tc>
                <a:tc>
                  <a:txBody>
                    <a:bodyPr/>
                    <a:lstStyle/>
                    <a:p>
                      <a:pPr>
                        <a:buNone/>
                      </a:pPr>
                      <a:r>
                        <a:rPr lang="zh-CN" altLang="en-US" sz="1800"/>
                        <a:t>完成本项目《愿景与范围文档》</a:t>
                      </a:r>
                    </a:p>
                    <a:p>
                      <a:pPr>
                        <a:buNone/>
                      </a:pPr>
                      <a:r>
                        <a:rPr lang="zh-CN" altLang="en-US" sz="1800"/>
                        <a:t>	</a:t>
                      </a:r>
                    </a:p>
                  </a:txBody>
                  <a:tcPr/>
                </a:tc>
              </a:tr>
              <a:tr h="365760">
                <a:tc vMerge="1">
                  <a:txBody>
                    <a:bodyPr/>
                    <a:lstStyle/>
                    <a:p>
                      <a:endParaRPr lang="zh-CN"/>
                    </a:p>
                  </a:txBody>
                  <a:tcPr/>
                </a:tc>
                <a:tc>
                  <a:txBody>
                    <a:bodyPr/>
                    <a:lstStyle/>
                    <a:p>
                      <a:pPr>
                        <a:buNone/>
                      </a:pPr>
                      <a:r>
                        <a:rPr lang="zh-CN" altLang="en-US" sz="1800"/>
                        <a:t>完成本项目《软件需求规格说明书》</a:t>
                      </a:r>
                    </a:p>
                  </a:txBody>
                  <a:tcPr/>
                </a:tc>
              </a:tr>
              <a:tr h="365760">
                <a:tc vMerge="1">
                  <a:txBody>
                    <a:bodyPr/>
                    <a:lstStyle/>
                    <a:p>
                      <a:endParaRPr lang="zh-CN"/>
                    </a:p>
                  </a:txBody>
                  <a:tcPr/>
                </a:tc>
                <a:tc>
                  <a:txBody>
                    <a:bodyPr/>
                    <a:lstStyle/>
                    <a:p>
                      <a:pPr>
                        <a:buNone/>
                      </a:pPr>
                      <a:r>
                        <a:rPr lang="zh-CN" altLang="en-US" sz="1800"/>
                        <a:t>完成本项目《测试用例》</a:t>
                      </a:r>
                    </a:p>
                  </a:txBody>
                  <a:tcPr/>
                </a:tc>
              </a:tr>
              <a:tr h="365760">
                <a:tc vMerge="1">
                  <a:txBody>
                    <a:bodyPr/>
                    <a:lstStyle/>
                    <a:p>
                      <a:endParaRPr lang="zh-CN"/>
                    </a:p>
                  </a:txBody>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p>
        </p:txBody>
      </p:sp>
      <p:pic>
        <p:nvPicPr>
          <p:cNvPr id="6" name="图片 5"/>
          <p:cNvPicPr>
            <a:picLocks noChangeAspect="1"/>
          </p:cNvPicPr>
          <p:nvPr/>
        </p:nvPicPr>
        <p:blipFill>
          <a:blip r:embed="rId2"/>
          <a:stretch>
            <a:fillRect/>
          </a:stretch>
        </p:blipFill>
        <p:spPr>
          <a:xfrm>
            <a:off x="4727054" y="0"/>
            <a:ext cx="6636512" cy="6859588"/>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a:t>组员</a:t>
                      </a:r>
                    </a:p>
                  </a:txBody>
                  <a:tcPr/>
                </a:tc>
                <a:tc>
                  <a:txBody>
                    <a:bodyPr/>
                    <a:lstStyle/>
                    <a:p>
                      <a:r>
                        <a:rPr lang="zh-CN" altLang="en-US" sz="2400" dirty="0"/>
                        <a:t>工作内容</a:t>
                      </a:r>
                    </a:p>
                  </a:txBody>
                  <a:tcPr/>
                </a:tc>
                <a:tc>
                  <a:txBody>
                    <a:bodyPr/>
                    <a:lstStyle/>
                    <a:p>
                      <a:r>
                        <a:rPr lang="zh-CN" altLang="en-US" sz="2400" dirty="0"/>
                        <a:t>总评</a:t>
                      </a:r>
                    </a:p>
                  </a:txBody>
                  <a:tcPr/>
                </a:tc>
              </a:tr>
              <a:tr h="1420761">
                <a:tc>
                  <a:txBody>
                    <a:bodyPr/>
                    <a:lstStyle/>
                    <a:p>
                      <a:pPr algn="ctr"/>
                      <a:r>
                        <a:rPr lang="zh-CN" altLang="en-US" sz="2400" dirty="0"/>
                        <a:t>黄为波</a:t>
                      </a:r>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p>
                  </a:txBody>
                  <a:tcPr/>
                </a:tc>
                <a:tc>
                  <a:txBody>
                    <a:bodyPr/>
                    <a:lstStyle/>
                    <a:p>
                      <a:pPr algn="ctr"/>
                      <a:r>
                        <a:rPr lang="en-US" altLang="zh-CN" sz="2400" dirty="0"/>
                        <a:t>97</a:t>
                      </a:r>
                      <a:endParaRPr lang="zh-CN" altLang="en-US" sz="2400" dirty="0"/>
                    </a:p>
                  </a:txBody>
                  <a:tcPr/>
                </a:tc>
              </a:tr>
              <a:tr h="1135207">
                <a:tc>
                  <a:txBody>
                    <a:bodyPr/>
                    <a:lstStyle/>
                    <a:p>
                      <a:pPr algn="ctr"/>
                      <a:r>
                        <a:rPr lang="zh-CN" altLang="en-US" sz="2400" dirty="0"/>
                        <a:t>江亮儒</a:t>
                      </a:r>
                    </a:p>
                  </a:txBody>
                  <a:tcPr/>
                </a:tc>
                <a:tc>
                  <a:txBody>
                    <a:bodyPr/>
                    <a:lstStyle/>
                    <a:p>
                      <a:r>
                        <a:rPr lang="zh-CN" altLang="en-US" sz="2400" dirty="0"/>
                        <a:t>可行性分析报告，</a:t>
                      </a:r>
                      <a:r>
                        <a:rPr lang="en-US" altLang="zh-CN" sz="2400" dirty="0"/>
                        <a:t>GIT</a:t>
                      </a:r>
                      <a:r>
                        <a:rPr lang="zh-CN" altLang="en-US" sz="2400" dirty="0"/>
                        <a:t>管理，支持条件，</a:t>
                      </a:r>
                    </a:p>
                  </a:txBody>
                  <a:tcPr/>
                </a:tc>
                <a:tc>
                  <a:txBody>
                    <a:bodyPr/>
                    <a:lstStyle/>
                    <a:p>
                      <a:pPr algn="ctr"/>
                      <a:r>
                        <a:rPr lang="en-US" altLang="zh-CN" sz="2400" dirty="0"/>
                        <a:t>96</a:t>
                      </a:r>
                      <a:endParaRPr lang="zh-CN" altLang="en-US" sz="2400" dirty="0"/>
                    </a:p>
                  </a:txBody>
                  <a:tcPr/>
                </a:tc>
              </a:tr>
              <a:tr h="978746">
                <a:tc>
                  <a:txBody>
                    <a:bodyPr/>
                    <a:lstStyle/>
                    <a:p>
                      <a:pPr algn="ctr"/>
                      <a:r>
                        <a:rPr lang="zh-CN" altLang="en-US" sz="2400" dirty="0"/>
                        <a:t>陈子卿</a:t>
                      </a:r>
                    </a:p>
                  </a:txBody>
                  <a:tcPr/>
                </a:tc>
                <a:tc>
                  <a:txBody>
                    <a:bodyPr/>
                    <a:lstStyle/>
                    <a:p>
                      <a:r>
                        <a:rPr lang="zh-CN" altLang="en-US" sz="2400"/>
                        <a:t>项目预算，成本管理，风险计划</a:t>
                      </a:r>
                    </a:p>
                  </a:txBody>
                  <a:tcPr/>
                </a:tc>
                <a:tc>
                  <a:txBody>
                    <a:bodyPr/>
                    <a:lstStyle/>
                    <a:p>
                      <a:pPr algn="ctr"/>
                      <a:r>
                        <a:rPr lang="en-US" altLang="zh-CN" sz="2400" dirty="0"/>
                        <a:t>95</a:t>
                      </a:r>
                      <a:endParaRPr lang="zh-CN" altLang="en-US" sz="2400" dirty="0"/>
                    </a:p>
                  </a:txBody>
                  <a:tcPr/>
                </a:tc>
              </a:tr>
              <a:tr h="1135207">
                <a:tc>
                  <a:txBody>
                    <a:bodyPr/>
                    <a:lstStyle/>
                    <a:p>
                      <a:pPr algn="ctr"/>
                      <a:r>
                        <a:rPr lang="zh-CN" altLang="en-US" sz="2400" dirty="0"/>
                        <a:t>蔡峰</a:t>
                      </a:r>
                    </a:p>
                  </a:txBody>
                  <a:tcPr/>
                </a:tc>
                <a:tc>
                  <a:txBody>
                    <a:bodyPr/>
                    <a:lstStyle/>
                    <a:p>
                      <a:r>
                        <a:rPr lang="en-US" altLang="zh-CN" sz="2400" dirty="0"/>
                        <a:t>OBS</a:t>
                      </a:r>
                      <a:r>
                        <a:rPr lang="zh-CN" altLang="en-US" sz="2400" dirty="0"/>
                        <a:t>，人力资源管理，沟通管理</a:t>
                      </a:r>
                    </a:p>
                  </a:txBody>
                  <a:tcPr/>
                </a:tc>
                <a:tc>
                  <a:txBody>
                    <a:bodyPr/>
                    <a:lstStyle/>
                    <a:p>
                      <a:pPr algn="ctr"/>
                      <a:r>
                        <a:rPr lang="en-US" altLang="zh-CN" sz="2400" dirty="0"/>
                        <a:t>94</a:t>
                      </a:r>
                      <a:endParaRPr lang="zh-CN" altLang="en-US" sz="2400" dirty="0"/>
                    </a:p>
                  </a:txBody>
                  <a:tcPr/>
                </a:tc>
              </a:tr>
              <a:tr h="1135207">
                <a:tc>
                  <a:txBody>
                    <a:bodyPr/>
                    <a:lstStyle/>
                    <a:p>
                      <a:pPr algn="ctr"/>
                      <a:r>
                        <a:rPr lang="zh-CN" altLang="en-US" sz="2400" dirty="0"/>
                        <a:t>苏雨豪</a:t>
                      </a:r>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p>
                  </a:txBody>
                  <a:tcPr/>
                </a:tc>
                <a:tc>
                  <a:txBody>
                    <a:bodyPr/>
                    <a:lstStyle/>
                    <a:p>
                      <a:pPr algn="ctr"/>
                      <a:r>
                        <a:rPr lang="en-US" altLang="zh-CN" sz="2400" dirty="0"/>
                        <a:t>93</a:t>
                      </a:r>
                      <a:endParaRPr lang="zh-CN" altLang="en-US" sz="24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a:t>
            </a: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gridCol w="2216785"/>
                <a:gridCol w="1205230"/>
                <a:gridCol w="2357120"/>
                <a:gridCol w="1604010"/>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97</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95</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96</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94</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93</a:t>
                      </a: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4842197" y="479777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a:t>姓名</a:t>
                      </a:r>
                    </a:p>
                  </a:txBody>
                  <a:tcPr/>
                </a:tc>
                <a:tc>
                  <a:txBody>
                    <a:bodyPr/>
                    <a:lstStyle/>
                    <a:p>
                      <a:r>
                        <a:rPr lang="zh-CN" altLang="en-US" dirty="0"/>
                        <a:t>学号</a:t>
                      </a:r>
                    </a:p>
                  </a:txBody>
                  <a:tcPr/>
                </a:tc>
                <a:tc>
                  <a:txBody>
                    <a:bodyPr/>
                    <a:lstStyle/>
                    <a:p>
                      <a:r>
                        <a:rPr lang="zh-CN" altLang="en-US" dirty="0"/>
                        <a:t>联系方式</a:t>
                      </a:r>
                    </a:p>
                  </a:txBody>
                  <a:tcPr/>
                </a:tc>
                <a:tc>
                  <a:txBody>
                    <a:bodyPr/>
                    <a:lstStyle/>
                    <a:p>
                      <a:r>
                        <a:rPr lang="zh-CN" altLang="en-US" dirty="0"/>
                        <a:t>邮箱</a:t>
                      </a:r>
                    </a:p>
                  </a:txBody>
                  <a:tcPr/>
                </a:tc>
              </a:tr>
              <a:tr h="370840">
                <a:tc>
                  <a:txBody>
                    <a:bodyPr/>
                    <a:lstStyle/>
                    <a:p>
                      <a:r>
                        <a:rPr lang="zh-CN" altLang="en-US" dirty="0"/>
                        <a:t>黄为波</a:t>
                      </a:r>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tr>
              <a:tr h="370840">
                <a:tc>
                  <a:txBody>
                    <a:bodyPr/>
                    <a:lstStyle/>
                    <a:p>
                      <a:r>
                        <a:rPr lang="zh-CN" altLang="en-US" dirty="0"/>
                        <a:t>江亮儒</a:t>
                      </a:r>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tr>
              <a:tr h="370840">
                <a:tc>
                  <a:txBody>
                    <a:bodyPr/>
                    <a:lstStyle/>
                    <a:p>
                      <a:r>
                        <a:rPr lang="zh-CN" altLang="en-US" dirty="0"/>
                        <a:t>陈子卿</a:t>
                      </a:r>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tr>
              <a:tr h="370840">
                <a:tc>
                  <a:txBody>
                    <a:bodyPr/>
                    <a:lstStyle/>
                    <a:p>
                      <a:r>
                        <a:rPr lang="zh-CN" altLang="en-US" dirty="0"/>
                        <a:t>蔡峰</a:t>
                      </a:r>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tr>
              <a:tr h="370840">
                <a:tc>
                  <a:txBody>
                    <a:bodyPr/>
                    <a:lstStyle/>
                    <a:p>
                      <a:r>
                        <a:rPr lang="zh-CN" altLang="en-US" dirty="0"/>
                        <a:t>苏雨豪</a:t>
                      </a:r>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p>
        </p:txBody>
      </p:sp>
      <p:pic>
        <p:nvPicPr>
          <p:cNvPr id="6" name="图片 5"/>
          <p:cNvPicPr>
            <a:picLocks noChangeAspect="1"/>
          </p:cNvPicPr>
          <p:nvPr/>
        </p:nvPicPr>
        <p:blipFill>
          <a:blip r:embed="rId2"/>
          <a:stretch>
            <a:fillRect/>
          </a:stretch>
        </p:blipFill>
        <p:spPr>
          <a:xfrm>
            <a:off x="550590" y="1053530"/>
            <a:ext cx="5682007" cy="5352812"/>
          </a:xfrm>
          <a:prstGeom prst="rect">
            <a:avLst/>
          </a:prstGeom>
        </p:spPr>
      </p:pic>
      <p:pic>
        <p:nvPicPr>
          <p:cNvPr id="205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1053529"/>
            <a:ext cx="6011814" cy="525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xBody>
                    <a:bodyPr/>
                    <a:lstStyle/>
                    <a:p>
                      <a:endParaRPr lang="zh-CN"/>
                    </a:p>
                  </a:txBody>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3691</Words>
  <Application>Microsoft Office PowerPoint</Application>
  <PresentationFormat>自定义</PresentationFormat>
  <Paragraphs>828</Paragraphs>
  <Slides>41</Slides>
  <Notes>10</Notes>
  <HiddenSlides>0</HiddenSlides>
  <MMClips>2</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326</cp:revision>
  <dcterms:created xsi:type="dcterms:W3CDTF">2015-04-23T03:04:00Z</dcterms:created>
  <dcterms:modified xsi:type="dcterms:W3CDTF">2018-12-14T10:07:25Z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13</vt:lpwstr>
  </property>
</Properties>
</file>