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70" r:id="rId2"/>
    <p:sldId id="411" r:id="rId3"/>
    <p:sldId id="418" r:id="rId4"/>
    <p:sldId id="419" r:id="rId5"/>
    <p:sldId id="420" r:id="rId6"/>
    <p:sldId id="439" r:id="rId7"/>
    <p:sldId id="450" r:id="rId8"/>
    <p:sldId id="437" r:id="rId9"/>
    <p:sldId id="456" r:id="rId10"/>
    <p:sldId id="458" r:id="rId11"/>
    <p:sldId id="457" r:id="rId12"/>
    <p:sldId id="459" r:id="rId13"/>
    <p:sldId id="461" r:id="rId14"/>
    <p:sldId id="462" r:id="rId15"/>
    <p:sldId id="463" r:id="rId16"/>
    <p:sldId id="464" r:id="rId17"/>
    <p:sldId id="465" r:id="rId18"/>
    <p:sldId id="471" r:id="rId19"/>
    <p:sldId id="472" r:id="rId20"/>
    <p:sldId id="473" r:id="rId21"/>
    <p:sldId id="474" r:id="rId22"/>
    <p:sldId id="475" r:id="rId23"/>
    <p:sldId id="476" r:id="rId24"/>
    <p:sldId id="466" r:id="rId25"/>
    <p:sldId id="455" r:id="rId26"/>
    <p:sldId id="451" r:id="rId27"/>
    <p:sldId id="436" r:id="rId28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9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 varScale="1">
        <p:scale>
          <a:sx n="87" d="100"/>
          <a:sy n="87" d="100"/>
        </p:scale>
        <p:origin x="691" y="77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5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6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../../&#21463;&#25511;&#25991;&#26723;/02-&#38656;&#27714;&#24037;&#31243;&#39033;&#30446;&#35745;&#21010;/PRD2018-G11-&#38656;&#27714;&#24037;&#31243;&#35745;&#21010;&#29976;&#29305;&#22270;.mpp" TargetMode="External"/><Relationship Id="rId3" Type="http://schemas.openxmlformats.org/officeDocument/2006/relationships/hyperlink" Target="PRD2018-G11-&#39033;&#30446;&#31456;&#31243;.doc" TargetMode="External"/><Relationship Id="rId7" Type="http://schemas.openxmlformats.org/officeDocument/2006/relationships/hyperlink" Target="PRD2018-G11-&#38656;&#27714;&#24037;&#31243;&#39033;&#30446;&#35745;&#21010;WBS-io.vsdx" TargetMode="External"/><Relationship Id="rId2" Type="http://schemas.openxmlformats.org/officeDocument/2006/relationships/hyperlink" Target="../01-&#27743;&#20142;&#20754;/PRD2018-G11-&#21487;&#34892;&#24615;&#20998;&#26512;&#25253;&#21578;.doc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02-&#40644;&#20026;&#27874;/PRD2018-G11-&#39033;&#30446;&#24635;&#20307;&#35745;&#21010;WBS.vsdx" TargetMode="External"/><Relationship Id="rId5" Type="http://schemas.openxmlformats.org/officeDocument/2006/relationships/hyperlink" Target="../../&#21463;&#25511;&#25991;&#26723;/04-&#20250;&#35758;&#32426;&#35201;&#21644;&#24405;&#38899;/PRD2018-G11-&#20250;&#35758;&#35760;&#24405;-10.12.docx" TargetMode="External"/><Relationship Id="rId4" Type="http://schemas.openxmlformats.org/officeDocument/2006/relationships/hyperlink" Target="../../&#21463;&#25511;&#25991;&#26723;/02-&#38656;&#27714;&#24037;&#31243;&#39033;&#30446;&#35745;&#21010;/PRD2018-G11-&#38656;&#27714;&#24037;&#31243;&#39033;&#30446;&#35745;&#21010;.doc" TargetMode="External"/><Relationship Id="rId9" Type="http://schemas.openxmlformats.org/officeDocument/2006/relationships/hyperlink" Target="../03-&#34081;&#23792;/PRD2018-G11-OBS-v1.0.0.vsd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2830" y="2630721"/>
            <a:ext cx="9782810" cy="159829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</a:p>
          <a:p>
            <a:pPr algn="l"/>
            <a:r>
              <a:rPr lang="en-US" altLang="zh-CN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工程项目计划</a:t>
            </a:r>
            <a:endParaRPr lang="zh-CN" altLang="en-US" sz="4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4921" y="4778722"/>
            <a:ext cx="2308611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sp>
        <p:nvSpPr>
          <p:cNvPr id="5" name="矩形 4"/>
          <p:cNvSpPr/>
          <p:nvPr/>
        </p:nvSpPr>
        <p:spPr>
          <a:xfrm>
            <a:off x="3718942" y="765498"/>
            <a:ext cx="373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项目组织结构（</a:t>
            </a:r>
            <a:r>
              <a:rPr lang="en-US" altLang="zh-CN" sz="2400" b="1" dirty="0"/>
              <a:t>OBS</a:t>
            </a:r>
            <a:r>
              <a:rPr lang="zh-CN" altLang="zh-CN" sz="2400" b="1" dirty="0"/>
              <a:t>）</a:t>
            </a:r>
          </a:p>
        </p:txBody>
      </p:sp>
      <p:pic>
        <p:nvPicPr>
          <p:cNvPr id="4098" name="Picture 2" descr="b879fc4886aacf013a415efe5c262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12" y="1629594"/>
            <a:ext cx="7272808" cy="359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228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干系人手册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2897505" y="1669415"/>
          <a:ext cx="7251700" cy="479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积极干系人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提出者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联系方式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所在地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yangc@zucc.edu.cn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理4-506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项目下达者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侯宏仑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ubilabs@zucc.edu.cn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理4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项目下达者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助教陈栩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31601341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@stu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.zucc.edu.cn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问源1-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636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软件课程专业学生以及需求课程助教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助教冯一鸣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弘毅1-610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软件课程专业学生以及需求课程助教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助教陈妍蓝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蔡峰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31501391@stu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.zucc.edu.cn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Helvetica Neue" charset="0"/>
                          <a:cs typeface="Helvetica Neue" charset="0"/>
                        </a:rPr>
                        <a:t>问源1-646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软件课程专业学生以及需求课程助教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樊家豪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黄为波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31601350@stu.zucc.edu.cn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弘毅1-602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软件工程课程在学学生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蒋霁阳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黄为波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31601353@stu.zucc.edu.cn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弘毅1-602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软件工程课程在学学生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3139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正式沟通计划</a:t>
            </a:r>
          </a:p>
        </p:txBody>
      </p:sp>
      <p:sp>
        <p:nvSpPr>
          <p:cNvPr id="8" name="矩形 7"/>
          <p:cNvSpPr/>
          <p:nvPr/>
        </p:nvSpPr>
        <p:spPr>
          <a:xfrm>
            <a:off x="410195" y="4264272"/>
            <a:ext cx="344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非正式沟通计划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2025650" y="1443355"/>
          <a:ext cx="6988175" cy="2842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沟通计划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沟通方式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沟通地点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沟通时间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参与人员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产出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4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周常会议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座谈开会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弘毅602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星期五助教任务布置后，小组成员任务完成后的检查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日常进度报告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微信群报告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工作时完成任务后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座谈开会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根据预约地点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根据预约时间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全体组员和用户代表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2025650" y="4870450"/>
          <a:ext cx="6988175" cy="1992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沟通计划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沟通方式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沟通地点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沟通时间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参与人员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产出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面谈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紧急会议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当面沟通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理四楼道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PM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下达时间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9811" y="909514"/>
            <a:ext cx="23391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风险评估及其对策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270"/>
            <a:ext cx="6549390" cy="65817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22" y="1053530"/>
            <a:ext cx="259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版本命名策略</a:t>
            </a:r>
          </a:p>
        </p:txBody>
      </p:sp>
      <p:sp>
        <p:nvSpPr>
          <p:cNvPr id="8" name="矩形 7"/>
          <p:cNvSpPr/>
          <p:nvPr/>
        </p:nvSpPr>
        <p:spPr>
          <a:xfrm>
            <a:off x="2206068" y="1701602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版本格式</a:t>
            </a:r>
          </a:p>
          <a:p>
            <a:r>
              <a:rPr lang="zh-CN" altLang="zh-CN" sz="2400" dirty="0"/>
              <a:t>每一个文档的版本格式为</a:t>
            </a:r>
            <a:r>
              <a:rPr lang="en-US" altLang="zh-CN" sz="2400" dirty="0"/>
              <a:t>[</a:t>
            </a:r>
            <a:r>
              <a:rPr lang="zh-CN" altLang="zh-CN" sz="2400" dirty="0"/>
              <a:t>主版本号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子版本号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修正版本号。</a:t>
            </a:r>
          </a:p>
          <a:p>
            <a:r>
              <a:rPr lang="zh-CN" altLang="zh-CN" sz="2400" dirty="0"/>
              <a:t>示例：</a:t>
            </a:r>
            <a:r>
              <a:rPr lang="en-US" altLang="zh-CN" sz="2400" dirty="0"/>
              <a:t>0.1.1</a:t>
            </a:r>
            <a:endParaRPr lang="zh-CN" altLang="zh-CN" sz="2400" dirty="0"/>
          </a:p>
          <a:p>
            <a:r>
              <a:rPr lang="zh-CN" altLang="zh-CN" sz="2400" dirty="0"/>
              <a:t>文档的初始版本为</a:t>
            </a:r>
            <a:r>
              <a:rPr lang="en-US" altLang="zh-CN" sz="2400" dirty="0"/>
              <a:t>0.1.0</a:t>
            </a:r>
            <a:r>
              <a:rPr lang="zh-CN" altLang="zh-CN" sz="2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342678" y="4005858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版本更新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94806" y="400585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当文件内容有了重大的变化或改进，主版本号加一。</a:t>
            </a:r>
          </a:p>
          <a:p>
            <a:r>
              <a:rPr lang="zh-CN" altLang="zh-CN" dirty="0"/>
              <a:t>当文档的内容有了模块的增加、补充等，子版本号加一。</a:t>
            </a:r>
          </a:p>
          <a:p>
            <a:r>
              <a:rPr lang="zh-CN" altLang="zh-CN" dirty="0"/>
              <a:t>当文档的内容有了小修改，如修正了纰漏等，修正版本号加一。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598" y="837506"/>
            <a:ext cx="1731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dirty="0" err="1"/>
              <a:t>Git</a:t>
            </a:r>
            <a:r>
              <a:rPr lang="zh-CN" altLang="zh-CN" sz="2400" b="1" dirty="0"/>
              <a:t>规范</a:t>
            </a:r>
          </a:p>
        </p:txBody>
      </p:sp>
      <p:sp>
        <p:nvSpPr>
          <p:cNvPr id="6" name="矩形 5"/>
          <p:cNvSpPr/>
          <p:nvPr/>
        </p:nvSpPr>
        <p:spPr>
          <a:xfrm>
            <a:off x="1335888" y="1701602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配置结构</a:t>
            </a:r>
          </a:p>
          <a:p>
            <a:r>
              <a:rPr lang="en-US" altLang="zh-CN" sz="2400" dirty="0"/>
              <a:t>-master</a:t>
            </a:r>
            <a:endParaRPr lang="zh-CN" altLang="zh-CN" sz="2400" dirty="0"/>
          </a:p>
          <a:p>
            <a:r>
              <a:rPr lang="en-US" altLang="zh-CN" sz="2400" dirty="0"/>
              <a:t>-develop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-97482" y="4408086"/>
            <a:ext cx="2899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提交规范</a:t>
            </a:r>
          </a:p>
        </p:txBody>
      </p:sp>
      <p:sp>
        <p:nvSpPr>
          <p:cNvPr id="12" name="矩形 11"/>
          <p:cNvSpPr/>
          <p:nvPr/>
        </p:nvSpPr>
        <p:spPr>
          <a:xfrm>
            <a:off x="2854846" y="4420805"/>
            <a:ext cx="776449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push</a:t>
            </a:r>
            <a:r>
              <a:rPr lang="zh-CN" altLang="zh-CN" dirty="0"/>
              <a:t>之前请先</a:t>
            </a:r>
            <a:r>
              <a:rPr lang="en-US" altLang="zh-CN" dirty="0"/>
              <a:t>fetch</a:t>
            </a:r>
            <a:r>
              <a:rPr lang="zh-CN" altLang="zh-CN" dirty="0"/>
              <a:t>，看看远程仓库目前是不是最新版本，如果是的话先</a:t>
            </a:r>
            <a:r>
              <a:rPr lang="en-US" altLang="zh-CN" dirty="0"/>
              <a:t>pull</a:t>
            </a:r>
            <a:r>
              <a:rPr lang="zh-CN" altLang="zh-CN" dirty="0"/>
              <a:t>下来，再</a:t>
            </a:r>
            <a:r>
              <a:rPr lang="en-US" altLang="zh-CN" dirty="0"/>
              <a:t>push</a:t>
            </a:r>
            <a:r>
              <a:rPr lang="zh-CN" altLang="zh-CN" dirty="0"/>
              <a:t>，防止冲突。</a:t>
            </a:r>
          </a:p>
          <a:p>
            <a:pPr lvl="0"/>
            <a:r>
              <a:rPr lang="zh-CN" altLang="zh-CN" dirty="0"/>
              <a:t>每人在自己的分支上上传文件到非受控文档中的个人目录下，文件上传之后合并到</a:t>
            </a:r>
            <a:r>
              <a:rPr lang="en-US" altLang="zh-CN" dirty="0" err="1"/>
              <a:t>devlop</a:t>
            </a:r>
            <a:r>
              <a:rPr lang="zh-CN" altLang="zh-CN" dirty="0"/>
              <a:t>分支。每周的任务完成后，由项目经理审核，配置管理员负责把整合后的文件合并到</a:t>
            </a:r>
            <a:r>
              <a:rPr lang="en-US" altLang="zh-CN" dirty="0"/>
              <a:t>master</a:t>
            </a:r>
            <a:r>
              <a:rPr lang="zh-CN" altLang="zh-CN" dirty="0"/>
              <a:t>主分支上</a:t>
            </a:r>
          </a:p>
          <a:p>
            <a:pPr lvl="0"/>
            <a:r>
              <a:rPr lang="zh-CN" altLang="zh-CN" dirty="0"/>
              <a:t>每次上传都需要注释自己详细行为：如“江亮儒</a:t>
            </a:r>
            <a:r>
              <a:rPr lang="en-US" altLang="zh-CN" dirty="0"/>
              <a:t>-</a:t>
            </a:r>
            <a:r>
              <a:rPr lang="zh-CN" altLang="zh-CN" dirty="0"/>
              <a:t>上传可行性分析报告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598" y="1125538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成本度量</a:t>
            </a:r>
          </a:p>
        </p:txBody>
      </p:sp>
      <p:sp>
        <p:nvSpPr>
          <p:cNvPr id="8" name="矩形 7"/>
          <p:cNvSpPr/>
          <p:nvPr/>
        </p:nvSpPr>
        <p:spPr>
          <a:xfrm>
            <a:off x="1990750" y="1587203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计量单位</a:t>
            </a:r>
          </a:p>
          <a:p>
            <a:pPr lvl="0"/>
            <a:r>
              <a:rPr lang="zh-CN" altLang="zh-CN" sz="2400" dirty="0"/>
              <a:t>薪酬：元</a:t>
            </a:r>
          </a:p>
          <a:p>
            <a:pPr lvl="0"/>
            <a:r>
              <a:rPr lang="zh-CN" altLang="zh-CN" sz="2400" dirty="0"/>
              <a:t>时薪：元</a:t>
            </a:r>
            <a:r>
              <a:rPr lang="en-US" altLang="zh-CN" sz="2400" dirty="0"/>
              <a:t>/</a:t>
            </a:r>
            <a:r>
              <a:rPr lang="zh-CN" altLang="zh-CN" sz="2400" dirty="0"/>
              <a:t>小时</a:t>
            </a:r>
          </a:p>
          <a:p>
            <a:pPr lvl="0"/>
            <a:r>
              <a:rPr lang="zh-CN" altLang="zh-CN" sz="2400" dirty="0"/>
              <a:t>工时：时</a:t>
            </a:r>
          </a:p>
          <a:p>
            <a:pPr lvl="0"/>
            <a:r>
              <a:rPr lang="zh-CN" altLang="zh-CN" sz="2400" dirty="0"/>
              <a:t>费用：元</a:t>
            </a:r>
          </a:p>
        </p:txBody>
      </p:sp>
      <p:sp>
        <p:nvSpPr>
          <p:cNvPr id="9" name="矩形 8"/>
          <p:cNvSpPr/>
          <p:nvPr/>
        </p:nvSpPr>
        <p:spPr>
          <a:xfrm>
            <a:off x="376702" y="3789834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精确度</a:t>
            </a:r>
          </a:p>
        </p:txBody>
      </p:sp>
      <p:sp>
        <p:nvSpPr>
          <p:cNvPr id="10" name="矩形 9"/>
          <p:cNvSpPr/>
          <p:nvPr/>
        </p:nvSpPr>
        <p:spPr>
          <a:xfrm>
            <a:off x="2062758" y="4251499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dirty="0"/>
              <a:t>薪酬：保留小数点后两位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时薪：保留小数点后两位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工时：保留整数</a:t>
            </a:r>
            <a:r>
              <a:rPr lang="en-US" altLang="zh-CN" dirty="0"/>
              <a:t>			0</a:t>
            </a:r>
            <a:endParaRPr lang="zh-CN" altLang="zh-CN" dirty="0"/>
          </a:p>
          <a:p>
            <a:pPr lvl="0"/>
            <a:r>
              <a:rPr lang="zh-CN" altLang="zh-CN" dirty="0"/>
              <a:t>费用：保留小数点后两位</a:t>
            </a:r>
            <a:r>
              <a:rPr lang="en-US" altLang="zh-CN" dirty="0"/>
              <a:t>  0.00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663158" y="981522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准确度</a:t>
            </a:r>
          </a:p>
        </p:txBody>
      </p:sp>
      <p:sp>
        <p:nvSpPr>
          <p:cNvPr id="14" name="矩形 13"/>
          <p:cNvSpPr/>
          <p:nvPr/>
        </p:nvSpPr>
        <p:spPr>
          <a:xfrm>
            <a:off x="5807174" y="1587203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活动成本估算区间</a:t>
            </a:r>
            <a:r>
              <a:rPr lang="en-US" altLang="zh-CN" dirty="0"/>
              <a:t> [</a:t>
            </a:r>
            <a:r>
              <a:rPr lang="zh-CN" altLang="zh-CN" dirty="0"/>
              <a:t>估算值</a:t>
            </a:r>
            <a:r>
              <a:rPr lang="en-US" altLang="zh-CN" dirty="0"/>
              <a:t>-45%*</a:t>
            </a:r>
            <a:r>
              <a:rPr lang="zh-CN" altLang="zh-CN" dirty="0"/>
              <a:t>估算值</a:t>
            </a:r>
            <a:r>
              <a:rPr lang="en-US" altLang="zh-CN" dirty="0"/>
              <a:t> , </a:t>
            </a:r>
            <a:r>
              <a:rPr lang="zh-CN" altLang="zh-CN" dirty="0"/>
              <a:t>估算值</a:t>
            </a:r>
            <a:r>
              <a:rPr lang="en-US" altLang="zh-CN" dirty="0"/>
              <a:t>+45%</a:t>
            </a:r>
            <a:r>
              <a:rPr lang="zh-CN" altLang="zh-CN" dirty="0"/>
              <a:t>估算值</a:t>
            </a:r>
            <a:r>
              <a:rPr lang="en-US" altLang="zh-CN" dirty="0"/>
              <a:t>]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566" y="837506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成本估计</a:t>
            </a:r>
          </a:p>
        </p:txBody>
      </p:sp>
      <p:sp>
        <p:nvSpPr>
          <p:cNvPr id="8" name="矩形 7"/>
          <p:cNvSpPr/>
          <p:nvPr/>
        </p:nvSpPr>
        <p:spPr>
          <a:xfrm>
            <a:off x="1008867" y="1534460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员工时薪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82638" y="2277666"/>
          <a:ext cx="5622290" cy="1040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组员名称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工作分配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时薪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加班时薪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质量保证员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蔡峰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业务管理员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配置管理员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463358" y="606673"/>
            <a:ext cx="190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CN" altLang="zh-CN" sz="2400" b="1" dirty="0"/>
              <a:t>预算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90" y="1299210"/>
            <a:ext cx="4949190" cy="481266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95" y="73025"/>
            <a:ext cx="6903085" cy="64979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项目总体计划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909514"/>
            <a:ext cx="10646014" cy="577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3907551" y="93017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907551" y="175836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30115" y="1758315"/>
            <a:ext cx="2089785" cy="511810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支持条件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907989" y="256259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641190" y="2562860"/>
            <a:ext cx="2552091" cy="511810"/>
            <a:chOff x="4593616" y="4221543"/>
            <a:chExt cx="4479264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4749692" y="422154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93616" y="4262794"/>
              <a:ext cx="447926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人力资源管理计划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907678" y="333648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827905" y="930275"/>
            <a:ext cx="1991995" cy="511810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30115" y="3336290"/>
            <a:ext cx="2305050" cy="511989"/>
            <a:chOff x="6339097" y="4180903"/>
            <a:chExt cx="404530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335" y="4222139"/>
              <a:ext cx="3702068" cy="428854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沟通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3907616" y="417009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3907616" y="4991764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730115" y="4095115"/>
            <a:ext cx="2133600" cy="511989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335" y="4222139"/>
              <a:ext cx="3143749" cy="428854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风险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30115" y="4991735"/>
            <a:ext cx="2463165" cy="511796"/>
            <a:chOff x="6329397" y="4108895"/>
            <a:chExt cx="3874375" cy="511504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27280" y="4150167"/>
              <a:ext cx="3776492" cy="42901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配置系统管理计划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3907779" y="593273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709795" y="5932805"/>
            <a:ext cx="2111375" cy="511810"/>
            <a:chOff x="6339097" y="4180903"/>
            <a:chExt cx="3744416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82570" y="4222153"/>
              <a:ext cx="3216256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成本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907551" y="25961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829810" y="259715"/>
            <a:ext cx="1973580" cy="511810"/>
            <a:chOff x="6315199" y="2492728"/>
            <a:chExt cx="3744416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项目简介</a:t>
              </a: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8652499" y="25964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378315" y="259715"/>
            <a:ext cx="1973580" cy="511810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会议记录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8652499" y="93020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378315" y="930275"/>
            <a:ext cx="1973580" cy="511810"/>
            <a:chOff x="6315199" y="2492728"/>
            <a:chExt cx="3744416" cy="511504"/>
          </a:xfrm>
        </p:grpSpPr>
        <p:sp>
          <p:nvSpPr>
            <p:cNvPr id="12" name="圆角矩形 1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WBS</a:t>
              </a: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8347075" y="1675765"/>
            <a:ext cx="8185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378315" y="1675765"/>
            <a:ext cx="2063750" cy="511810"/>
            <a:chOff x="6315199" y="2492728"/>
            <a:chExt cx="3915493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6404" y="2492728"/>
              <a:ext cx="3914288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可行性分析报告</a:t>
              </a: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8347075" y="2562860"/>
            <a:ext cx="8185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9423400" y="2562860"/>
            <a:ext cx="1973580" cy="511810"/>
            <a:chOff x="6315199" y="2492728"/>
            <a:chExt cx="3744416" cy="511504"/>
          </a:xfrm>
        </p:grpSpPr>
        <p:sp>
          <p:nvSpPr>
            <p:cNvPr id="51" name="圆角矩形 5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项目章程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2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350"/>
                            </p:stCondLst>
                            <p:childTnLst>
                              <p:par>
                                <p:cTn id="8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9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02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10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1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24" grpId="0" bldLvl="0" animBg="1"/>
      <p:bldP spid="24" grpId="1" bldLvl="0" animBg="1"/>
      <p:bldP spid="35" grpId="0" bldLvl="0" animBg="1"/>
      <p:bldP spid="35" grpId="1" bldLvl="0" animBg="1"/>
      <p:bldP spid="39" grpId="0" bldLvl="0" animBg="1"/>
      <p:bldP spid="39" grpId="1" bldLvl="0" animBg="1"/>
      <p:bldP spid="46" grpId="0" bldLvl="0" animBg="1"/>
      <p:bldP spid="46" grpId="1" bldLvl="0" animBg="1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9" grpId="0" bldLvl="0" animBg="1"/>
      <p:bldP spid="19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765498"/>
            <a:ext cx="11122885" cy="603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WBS-io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" y="909514"/>
            <a:ext cx="10631487" cy="576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837506"/>
            <a:ext cx="10788901" cy="579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680" y="255270"/>
            <a:ext cx="6904990" cy="650494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4686" y="909514"/>
            <a:ext cx="792088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2" action="ppaction://hlinkfile"/>
              </a:rPr>
              <a:t>《PRD2018-G11-</a:t>
            </a:r>
            <a:r>
              <a:rPr lang="zh-CN" altLang="en-US" dirty="0" smtClean="0">
                <a:hlinkClick r:id="rId2" action="ppaction://hlinkfile"/>
              </a:rPr>
              <a:t>可行性分析报告</a:t>
            </a:r>
            <a:r>
              <a:rPr lang="en-US" altLang="zh-CN" dirty="0" smtClean="0">
                <a:hlinkClick r:id="rId2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 action="ppaction://hlinkfile"/>
              </a:rPr>
              <a:t>《PRD2018-G11-</a:t>
            </a:r>
            <a:r>
              <a:rPr lang="zh-CN" altLang="en-US" dirty="0">
                <a:hlinkClick r:id="rId3" action="ppaction://hlinkfile"/>
              </a:rPr>
              <a:t>项目章程</a:t>
            </a:r>
            <a:r>
              <a:rPr lang="en-US" altLang="zh-CN" dirty="0" smtClean="0">
                <a:hlinkClick r:id="rId3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4" action="ppaction://hlinkfile"/>
              </a:rPr>
              <a:t>《PRD2018-G11-</a:t>
            </a:r>
            <a:r>
              <a:rPr lang="zh-CN" altLang="en-US" dirty="0">
                <a:hlinkClick r:id="rId4" action="ppaction://hlinkfile"/>
              </a:rPr>
              <a:t>需求工程项目计划</a:t>
            </a:r>
            <a:r>
              <a:rPr lang="en-US" altLang="zh-CN" dirty="0" smtClean="0">
                <a:hlinkClick r:id="rId4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5" action="ppaction://hlinkfile"/>
              </a:rPr>
              <a:t>《PRD2018-G11-</a:t>
            </a:r>
            <a:r>
              <a:rPr lang="zh-CN" altLang="en-US" dirty="0">
                <a:hlinkClick r:id="rId5" action="ppaction://hlinkfile"/>
              </a:rPr>
              <a:t>会议记录</a:t>
            </a:r>
            <a:r>
              <a:rPr lang="en-US" altLang="zh-CN" dirty="0" smtClean="0">
                <a:hlinkClick r:id="rId5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6" action="ppaction://hlinkfile"/>
              </a:rPr>
              <a:t>《PRD2018-G11-</a:t>
            </a:r>
            <a:r>
              <a:rPr lang="zh-CN" altLang="en-US" dirty="0">
                <a:hlinkClick r:id="rId6" action="ppaction://hlinkfile"/>
              </a:rPr>
              <a:t>项目总体计划</a:t>
            </a:r>
            <a:r>
              <a:rPr lang="en-US" altLang="zh-CN" dirty="0">
                <a:hlinkClick r:id="rId6" action="ppaction://hlinkfile"/>
              </a:rPr>
              <a:t>WBS</a:t>
            </a:r>
            <a:r>
              <a:rPr lang="en-US" altLang="zh-CN" dirty="0" smtClean="0">
                <a:hlinkClick r:id="rId6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7" action="ppaction://hlinkfile"/>
              </a:rPr>
              <a:t>《PRD2018-G11-</a:t>
            </a:r>
            <a:r>
              <a:rPr lang="zh-CN" altLang="en-US" dirty="0">
                <a:hlinkClick r:id="rId7" action="ppaction://hlinkfile"/>
              </a:rPr>
              <a:t>需求工程项目计划</a:t>
            </a:r>
            <a:r>
              <a:rPr lang="en-US" altLang="zh-CN" dirty="0">
                <a:hlinkClick r:id="rId7" action="ppaction://hlinkfile"/>
              </a:rPr>
              <a:t>WBS</a:t>
            </a:r>
            <a:r>
              <a:rPr lang="en-US" altLang="zh-CN" dirty="0" smtClean="0">
                <a:hlinkClick r:id="rId7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7" action="ppaction://hlinkfile"/>
              </a:rPr>
              <a:t>《PRD2018-G11-</a:t>
            </a:r>
            <a:r>
              <a:rPr lang="zh-CN" altLang="en-US" dirty="0">
                <a:hlinkClick r:id="rId7" action="ppaction://hlinkfile"/>
              </a:rPr>
              <a:t>需求工程项目计划</a:t>
            </a:r>
            <a:r>
              <a:rPr lang="en-US" altLang="zh-CN" dirty="0">
                <a:hlinkClick r:id="rId7" action="ppaction://hlinkfile"/>
              </a:rPr>
              <a:t>WBS-</a:t>
            </a:r>
            <a:r>
              <a:rPr lang="en-US" altLang="zh-CN" dirty="0" err="1">
                <a:hlinkClick r:id="rId7" action="ppaction://hlinkfile"/>
              </a:rPr>
              <a:t>io</a:t>
            </a:r>
            <a:r>
              <a:rPr lang="en-US" altLang="zh-CN" dirty="0" smtClean="0">
                <a:hlinkClick r:id="rId7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8" action="ppaction://hlinkfile"/>
              </a:rPr>
              <a:t>《PRD2018-G11-</a:t>
            </a:r>
            <a:r>
              <a:rPr lang="zh-CN" altLang="en-US" dirty="0">
                <a:hlinkClick r:id="rId8" action="ppaction://hlinkfile"/>
              </a:rPr>
              <a:t>需求工程计划甘特图</a:t>
            </a:r>
            <a:r>
              <a:rPr lang="en-US" altLang="zh-CN" dirty="0" smtClean="0">
                <a:hlinkClick r:id="rId8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9" action="ppaction://hlinkfile"/>
              </a:rPr>
              <a:t>《PRD2018-G11-OBS-v1.0.0》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软件需求（第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Karl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Wigers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  Joy Beatty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62781"/>
              </p:ext>
            </p:extLst>
          </p:nvPr>
        </p:nvGraphicFramePr>
        <p:xfrm>
          <a:off x="3214886" y="1485578"/>
          <a:ext cx="812694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甘特图</a:t>
                      </a:r>
                      <a:r>
                        <a:rPr lang="en-US" altLang="zh-CN" dirty="0" smtClean="0"/>
                        <a:t>,wbs,</a:t>
                      </a:r>
                      <a:r>
                        <a:rPr lang="zh-CN" altLang="en-US" dirty="0" smtClean="0"/>
                        <a:t> 需求</a:t>
                      </a:r>
                      <a:r>
                        <a:rPr lang="zh-CN" altLang="en-US" dirty="0"/>
                        <a:t>工程项目计划书</a:t>
                      </a:r>
                      <a:r>
                        <a:rPr lang="zh-CN" altLang="en-US" dirty="0" smtClean="0"/>
                        <a:t>起草，完善可行性分析报告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可行性分析报告，</a:t>
                      </a:r>
                      <a:r>
                        <a:rPr lang="en-US" altLang="zh-CN" dirty="0"/>
                        <a:t>GIT</a:t>
                      </a:r>
                      <a:r>
                        <a:rPr lang="zh-CN" altLang="en-US" dirty="0"/>
                        <a:t>管理，支持条件，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9.7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项目预算，成本管理，风险计划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OBS</a:t>
                      </a:r>
                      <a:r>
                        <a:rPr lang="zh-CN" altLang="en-US"/>
                        <a:t>，人力资源管理，沟通管理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9.3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答辩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的制作，</a:t>
                      </a:r>
                      <a:r>
                        <a:rPr lang="en-US" altLang="zh-CN" dirty="0"/>
                        <a:t>wbs-</a:t>
                      </a:r>
                      <a:r>
                        <a:rPr lang="en-US" altLang="zh-CN" dirty="0" err="1"/>
                        <a:t>io</a:t>
                      </a:r>
                      <a:r>
                        <a:rPr lang="zh-CN" altLang="en-US" dirty="0"/>
                        <a:t>的</a:t>
                      </a:r>
                      <a:r>
                        <a:rPr lang="zh-CN" altLang="en-US" dirty="0" smtClean="0"/>
                        <a:t>制作，项目章程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784922" y="4778722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106186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软件工程教学辅助软件</a:t>
            </a: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为软件工程专业的相关教学提供网站辅助。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使软件工程系列课程体系下的教师能够把最新，最前沿的关于项目管理和需求工程的信息传播给学生；为了学生能够利用网络得到老师帮助；为了师生之间，同学之间能够充分交流，沟通心得。这个软件工程系列课程教学辅助网站将提供这么一个平台。为教师和同学以及对软件工程感兴趣的同学服务，也为项目管理，需求工程，统一建模等软件工程系列课程的教学方法提供试验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基地。</a:t>
            </a:r>
            <a:endParaRPr lang="zh-CN" altLang="en-US" i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83197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504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侯宏仑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13071858629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 smtClean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houhl@zucc.edu.cn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501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54810" y="2061642"/>
          <a:ext cx="8126944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联系方式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15236551730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31601351.stu.zucc.edu.cn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13588899791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31601352.stu.zucc.edu.cn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15968119438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31601347.stu.zucc.edu.cn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17367073325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31601344.stu.zucc.edu.cn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31501166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15858276362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31501166.stu.zucc.edu.cn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25" y="255270"/>
            <a:ext cx="6946900" cy="612584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4806" y="1197546"/>
            <a:ext cx="671639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小组成员每人一台开发主机</a:t>
            </a:r>
          </a:p>
          <a:p>
            <a:pPr lvl="0"/>
            <a:r>
              <a:rPr lang="zh-CN" altLang="zh-CN" sz="2400" dirty="0"/>
              <a:t>阿里云服务器</a:t>
            </a:r>
          </a:p>
          <a:p>
            <a:pPr lvl="0"/>
            <a:r>
              <a:rPr lang="en-US" altLang="zh-CN" sz="2400" dirty="0"/>
              <a:t>Office</a:t>
            </a:r>
            <a:r>
              <a:rPr lang="zh-CN" altLang="zh-CN" sz="2400" dirty="0" smtClean="0"/>
              <a:t>办公</a:t>
            </a:r>
            <a:r>
              <a:rPr lang="zh-CN" altLang="en-US" sz="2400" dirty="0" smtClean="0"/>
              <a:t>系列软件</a:t>
            </a:r>
            <a:endParaRPr lang="zh-CN" altLang="zh-CN" sz="2400" dirty="0"/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后端开发环境</a:t>
            </a:r>
            <a:r>
              <a:rPr lang="en-US" altLang="zh-CN" sz="2400" dirty="0"/>
              <a:t>Eclipse/IDEA</a:t>
            </a:r>
            <a:endParaRPr lang="zh-CN" altLang="zh-CN" sz="2400" dirty="0"/>
          </a:p>
          <a:p>
            <a:pPr lvl="0"/>
            <a:r>
              <a:rPr lang="zh-CN" altLang="zh-CN" sz="2400" dirty="0"/>
              <a:t>前端开发环境</a:t>
            </a:r>
            <a:r>
              <a:rPr lang="en-US" altLang="zh-CN" sz="2400" dirty="0" err="1"/>
              <a:t>WebStorm</a:t>
            </a:r>
            <a:endParaRPr lang="zh-CN" altLang="zh-CN" sz="2400" dirty="0"/>
          </a:p>
          <a:p>
            <a:pPr lvl="0"/>
            <a:r>
              <a:rPr lang="zh-CN" altLang="zh-CN" sz="2400" dirty="0"/>
              <a:t>配置管理工具</a:t>
            </a:r>
            <a:r>
              <a:rPr lang="en-US" altLang="zh-CN" sz="2400" dirty="0" err="1"/>
              <a:t>SourceTree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Desktop</a:t>
            </a:r>
            <a:endParaRPr lang="zh-CN" altLang="zh-CN" sz="2400" dirty="0"/>
          </a:p>
          <a:p>
            <a:pPr lvl="0"/>
            <a:r>
              <a:rPr lang="zh-CN" altLang="zh-CN" sz="2400" dirty="0"/>
              <a:t>数据库软件</a:t>
            </a:r>
            <a:r>
              <a:rPr lang="en-US" altLang="zh-CN" sz="2400" dirty="0" err="1"/>
              <a:t>Mysql</a:t>
            </a:r>
            <a:endParaRPr lang="zh-CN" altLang="zh-CN" sz="2400" dirty="0"/>
          </a:p>
          <a:p>
            <a:pPr lvl="0"/>
            <a:r>
              <a:rPr lang="zh-CN" altLang="zh-CN" sz="2400" dirty="0"/>
              <a:t>绘图软件</a:t>
            </a:r>
            <a:r>
              <a:rPr lang="en-US" altLang="zh-CN" sz="2400" dirty="0" err="1"/>
              <a:t>PhotoShop</a:t>
            </a:r>
            <a:endParaRPr lang="zh-CN" altLang="zh-CN" sz="2400" dirty="0"/>
          </a:p>
          <a:p>
            <a:pPr lvl="0"/>
            <a:r>
              <a:rPr lang="zh-CN" altLang="zh-CN" sz="2400" dirty="0"/>
              <a:t>原型制作软件</a:t>
            </a:r>
            <a:r>
              <a:rPr lang="en-US" altLang="zh-CN" sz="2400" dirty="0" err="1"/>
              <a:t>Axure</a:t>
            </a:r>
            <a:r>
              <a:rPr lang="en-US" altLang="zh-CN" sz="2400"/>
              <a:t> </a:t>
            </a:r>
            <a:r>
              <a:rPr lang="en-US" altLang="zh-CN" sz="2400" smtClean="0"/>
              <a:t>RP</a:t>
            </a:r>
            <a:endParaRPr lang="zh-CN" altLang="zh-CN" sz="2400" dirty="0"/>
          </a:p>
          <a:p>
            <a:pPr lvl="0"/>
            <a:r>
              <a:rPr lang="zh-CN" altLang="zh-CN" sz="2400" dirty="0"/>
              <a:t>软件测试工具</a:t>
            </a:r>
            <a:r>
              <a:rPr lang="en-US" altLang="zh-CN" sz="2400" dirty="0" smtClean="0"/>
              <a:t>Bugzilla</a:t>
            </a:r>
          </a:p>
          <a:p>
            <a:pPr lvl="0"/>
            <a:r>
              <a:rPr lang="en-US" altLang="zh-CN" sz="2400" dirty="0" smtClean="0"/>
              <a:t>UML</a:t>
            </a:r>
            <a:r>
              <a:rPr lang="zh-CN" altLang="en-US" sz="2400" dirty="0" smtClean="0"/>
              <a:t>绘图工具</a:t>
            </a:r>
            <a:r>
              <a:rPr lang="en-US" altLang="zh-CN" sz="2400" dirty="0" smtClean="0"/>
              <a:t>RSA</a:t>
            </a:r>
          </a:p>
          <a:p>
            <a:pPr lvl="0"/>
            <a:r>
              <a:rPr lang="zh-CN" altLang="en-US" sz="2400" dirty="0" smtClean="0"/>
              <a:t>需求文档管理工具</a:t>
            </a:r>
            <a:r>
              <a:rPr lang="en-US" altLang="zh-CN" sz="2400" dirty="0" smtClean="0"/>
              <a:t>Rational </a:t>
            </a:r>
            <a:r>
              <a:rPr lang="en-US" altLang="zh-CN" sz="2400" dirty="0" err="1" smtClean="0"/>
              <a:t>RequisitePro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E-R</a:t>
            </a:r>
            <a:r>
              <a:rPr lang="zh-CN" altLang="en-US" sz="2400" dirty="0" smtClean="0"/>
              <a:t>图绘制工具</a:t>
            </a:r>
            <a:r>
              <a:rPr lang="en-US" altLang="zh-CN" sz="2400" dirty="0" smtClean="0"/>
              <a:t>Power Designed</a:t>
            </a:r>
            <a:endParaRPr lang="zh-CN" altLang="zh-CN" sz="2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2718" y="1770708"/>
          <a:ext cx="6153216" cy="10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9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负责任务的分配，文案起草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软工</a:t>
                      </a:r>
                      <a:r>
                        <a:rPr lang="en-US" sz="1050" kern="100" dirty="0">
                          <a:effectLst/>
                        </a:rPr>
                        <a:t>1601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15336551730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43780" y="3573810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记录开会内容，写好会议任务分配和任务检查表，上传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30710" y="693490"/>
            <a:ext cx="60928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/>
              <a:t>本职概述：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负责项目管理工作，安排项目资源，对项目的规模、进度、工作量、质量、费用、风险、缺陷等进行控制，保证项目按计划运行，实现课程下达的项目目标</a:t>
            </a:r>
          </a:p>
        </p:txBody>
      </p:sp>
      <p:sp>
        <p:nvSpPr>
          <p:cNvPr id="9" name="矩形 8"/>
          <p:cNvSpPr/>
          <p:nvPr/>
        </p:nvSpPr>
        <p:spPr>
          <a:xfrm>
            <a:off x="1644143" y="2997746"/>
            <a:ext cx="6092825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</a:p>
          <a:p>
            <a:r>
              <a:rPr lang="zh-CN" altLang="zh-CN" sz="1400" dirty="0"/>
              <a:t>负责会议记录和录音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630445" y="5706140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负责相关软件的学习及教学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软工1501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31501166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15858276362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求真1-524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644332" y="512318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050" b="0">
                <a:ea typeface="宋体" panose="02010600030101010101" pitchFamily="2" charset="-122"/>
              </a:rPr>
              <a:t>本职概述：</a:t>
            </a:r>
          </a:p>
          <a:p>
            <a:pPr indent="0"/>
            <a:r>
              <a:rPr lang="zh-CN" sz="1050" b="0">
                <a:ea typeface="宋体" panose="02010600030101010101" pitchFamily="2" charset="-122"/>
              </a:rPr>
              <a:t>负责相关软件的学习及教学，阶段性培训成果的检查。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1852091" y="9095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</a:p>
          <a:p>
            <a:r>
              <a:rPr lang="zh-CN" altLang="zh-CN" sz="1200" dirty="0"/>
              <a:t>负责计划软件配置管理活动，标识配置项，建立基线，进行版本和变更控制，保证相关人员能够方便地通过软件配置管理获得有用的信息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18742" y="1587253"/>
          <a:ext cx="526796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配置管理员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江亮儒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负责维护配置管理 ，系统，制定标识配置项，建立基线，进行版本和变更控制，负责日常提交项目产出与过程文档，帮助其他成员解决配置管理的问题。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31601352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13588899791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45444" y="4725938"/>
            <a:ext cx="6092825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</a:p>
          <a:p>
            <a:r>
              <a:rPr lang="zh-CN" altLang="zh-CN" sz="1200" dirty="0"/>
              <a:t>负责安排用户访谈，主要负责组织小组成员，了解他们的课余时间，安排访谈活动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852091" y="5302002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用户访谈员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负责访谈问题的编写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31601344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17367073325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1-524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Microsoft Office PowerPoint</Application>
  <PresentationFormat>自定义</PresentationFormat>
  <Paragraphs>410</Paragraphs>
  <Slides>27</Slides>
  <Notes>8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+中文标题</vt:lpstr>
      <vt:lpstr>Arial Unicode MS</vt:lpstr>
      <vt:lpstr>Helvetica Neue</vt:lpstr>
      <vt:lpstr>宋体</vt:lpstr>
      <vt:lpstr>微软雅黑</vt:lpstr>
      <vt:lpstr>Arial</vt:lpstr>
      <vt:lpstr>Calibri</vt:lpstr>
      <vt:lpstr>Eras Bold ITC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jiang liangru</cp:lastModifiedBy>
  <cp:revision>253</cp:revision>
  <dcterms:created xsi:type="dcterms:W3CDTF">2015-04-23T03:04:00Z</dcterms:created>
  <dcterms:modified xsi:type="dcterms:W3CDTF">2018-11-04T05:41:44Z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