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0" r:id="rId2"/>
    <p:sldId id="418" r:id="rId3"/>
    <p:sldId id="419" r:id="rId4"/>
    <p:sldId id="420" r:id="rId5"/>
    <p:sldId id="411" r:id="rId6"/>
    <p:sldId id="439" r:id="rId7"/>
    <p:sldId id="450" r:id="rId8"/>
    <p:sldId id="437" r:id="rId9"/>
    <p:sldId id="456" r:id="rId10"/>
    <p:sldId id="458" r:id="rId11"/>
    <p:sldId id="457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55" r:id="rId20"/>
    <p:sldId id="451" r:id="rId21"/>
    <p:sldId id="436" r:id="rId22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79" d="100"/>
          <a:sy n="79" d="100"/>
        </p:scale>
        <p:origin x="-296" y="-64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1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31601390@stu.zucc.edu.c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50790" y="2637706"/>
            <a:ext cx="7109604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493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16"/>
              </p:ext>
            </p:extLst>
          </p:nvPr>
        </p:nvGraphicFramePr>
        <p:xfrm>
          <a:off x="1990750" y="1701602"/>
          <a:ext cx="6868557" cy="410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574"/>
                <a:gridCol w="827449"/>
                <a:gridCol w="1880432"/>
                <a:gridCol w="1140122"/>
                <a:gridCol w="1960980"/>
              </a:tblGrid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积极干系人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提出者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干系人对该项目是否提过有价值的意见或帮助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1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15858260563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8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15858272997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、希望界面能让我看得懂</a:t>
                      </a:r>
                      <a:r>
                        <a:rPr lang="en-US" sz="1050" kern="100">
                          <a:effectLst/>
                        </a:rPr>
                        <a:t> 2</a:t>
                      </a:r>
                      <a:r>
                        <a:rPr lang="zh-CN" sz="1050" kern="100">
                          <a:effectLst/>
                        </a:rPr>
                        <a:t>、希望了解文件的上传下载的方式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15858266212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希望学生之间可以通过留言板互相答疑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1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18814851854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yangc@zucc.edu.cn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系主任办公室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ubilabs@zucc.edu.cn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4-501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希望网站可以提供项目进度监控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31601341@stu.zucc.edu.cn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问源</a:t>
                      </a:r>
                      <a:r>
                        <a:rPr lang="en-US" sz="1050" kern="100">
                          <a:effectLst/>
                        </a:rPr>
                        <a:t>1-636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希望重视讨论版的内容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9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助教冯一鸣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u="none" strike="noStrike" kern="100">
                          <a:effectLst/>
                          <a:hlinkClick r:id="rId2"/>
                        </a:rPr>
                        <a:t>31601390@stu.zucc.edu.cn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1-610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希望可以有答疑模块，或可以问题留言，当然界面还是要简介，各种功能键可以很明确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助教陈妍蓝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31501391@stu.zucc.edu.cn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问源</a:t>
                      </a:r>
                      <a:r>
                        <a:rPr lang="en-US" sz="1050" kern="0">
                          <a:effectLst/>
                        </a:rPr>
                        <a:t>1-646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想了解如何更高效的获取项目需求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99327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84807"/>
              </p:ext>
            </p:extLst>
          </p:nvPr>
        </p:nvGraphicFramePr>
        <p:xfrm>
          <a:off x="1845445" y="1476047"/>
          <a:ext cx="6883740" cy="2658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971"/>
                <a:gridCol w="1150056"/>
                <a:gridCol w="1194034"/>
                <a:gridCol w="1184076"/>
                <a:gridCol w="1131801"/>
                <a:gridCol w="1092802"/>
              </a:tblGrid>
              <a:tr h="332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沟通计划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6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周常会议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每周一的午饭后和周四下午课后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会议纪要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录音文件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日常进度报告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r>
                        <a:rPr lang="zh-CN" sz="1050" kern="100">
                          <a:effectLst/>
                        </a:rPr>
                        <a:t>群报告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每天</a:t>
                      </a:r>
                      <a:r>
                        <a:rPr lang="en-US" sz="1050" kern="100">
                          <a:effectLst/>
                        </a:rPr>
                        <a:t>23:00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根据预约地点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全体组员和用户代表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75274"/>
              </p:ext>
            </p:extLst>
          </p:nvPr>
        </p:nvGraphicFramePr>
        <p:xfrm>
          <a:off x="1811442" y="4725937"/>
          <a:ext cx="6805656" cy="1736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142"/>
                <a:gridCol w="1137011"/>
                <a:gridCol w="1180489"/>
                <a:gridCol w="1170645"/>
                <a:gridCol w="1118963"/>
                <a:gridCol w="1080406"/>
              </a:tblGrid>
              <a:tr h="347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沟通计划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面谈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紧急会议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站立开会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PM</a:t>
                      </a:r>
                      <a:r>
                        <a:rPr lang="zh-CN" sz="1050" kern="100">
                          <a:effectLst/>
                        </a:rPr>
                        <a:t>下达时间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5580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1875"/>
              </p:ext>
            </p:extLst>
          </p:nvPr>
        </p:nvGraphicFramePr>
        <p:xfrm>
          <a:off x="1879639" y="1394385"/>
          <a:ext cx="5163820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45"/>
                <a:gridCol w="4105275"/>
              </a:tblGrid>
              <a:tr h="1140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风险类别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技术风险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组员风险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结构风险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通常包括系统结构的改变和人员配置的改变。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工具风险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通常包括工具的变更和出错情况。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任务分配风险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通常包括项目经理对任务分配的不平均，以及开发人员没有即使有效的完成自己的任务。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74726" y="909514"/>
            <a:ext cx="320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项目风险类别定义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1702717" y="3720526"/>
            <a:ext cx="41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项目风险等级和影响定义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91679"/>
              </p:ext>
            </p:extLst>
          </p:nvPr>
        </p:nvGraphicFramePr>
        <p:xfrm>
          <a:off x="1845445" y="4293890"/>
          <a:ext cx="5757545" cy="153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20"/>
                <a:gridCol w="810260"/>
                <a:gridCol w="810260"/>
                <a:gridCol w="1193800"/>
                <a:gridCol w="1193800"/>
                <a:gridCol w="1119505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1~3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表示发生的可能性，严重性，不可控性，风险等级的划分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3~6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6~10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4684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61887"/>
              </p:ext>
            </p:extLst>
          </p:nvPr>
        </p:nvGraphicFramePr>
        <p:xfrm>
          <a:off x="1630710" y="1270403"/>
          <a:ext cx="9023469" cy="8781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966"/>
                <a:gridCol w="1087412"/>
                <a:gridCol w="1087412"/>
                <a:gridCol w="473664"/>
                <a:gridCol w="480884"/>
                <a:gridCol w="480884"/>
                <a:gridCol w="1324242"/>
                <a:gridCol w="1324242"/>
                <a:gridCol w="546591"/>
                <a:gridCol w="566086"/>
                <a:gridCol w="566086"/>
              </a:tblGrid>
              <a:tr h="110868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项目管理过程</a:t>
                      </a:r>
                      <a:endParaRPr lang="zh-CN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风险识别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风险评估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风险应对措施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潜在的风险事件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风险发生的后果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可能性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严重性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不可控性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风险等级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应对措施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事故发生的对策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发生次数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风险高低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07170">
                <a:tc rowSpan="6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</a:t>
                      </a:r>
                      <a:endParaRPr lang="zh-CN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组员有事情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任务不能按时按质完成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提前改变任务的分配，他人顶上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组员不能按时完成任务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任务不能按时按质完成</a:t>
                      </a:r>
                      <a:endParaRPr lang="zh-CN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其他成员给该成员制定一些培养的计划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96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组员故意不参加讨论与工作</a:t>
                      </a:r>
                      <a:endParaRPr lang="zh-CN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其他组员任务太重，时间无法保证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第一次先对该组员进行警告，第二次通知老师，第三次</a:t>
                      </a: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zh-CN" sz="1100">
                          <a:effectLst/>
                        </a:rPr>
                        <a:t>出小组。并且影响小组考评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组员能力不平均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有的组员能力不行完不成相关任务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由其他能力较强的组员辅导能力较差的组员。对该组员进行提升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48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组员对接下的计划和任务定义不够明确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组员不能及时完成任务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由组长沟通班助和老师，真正了解到所要做的事情后再进行任务的分配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组员的时间有不确定性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任务不好分配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开会说明接下来一周的计划与安排，后再安排工作表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9959">
                <a:tc rowSpan="7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Git</a:t>
                      </a:r>
                      <a:r>
                        <a:rPr lang="zh-CN" sz="1100">
                          <a:effectLst/>
                        </a:rPr>
                        <a:t>远端仓库崩溃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项目不能正常继续进行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zh-CN" sz="1100">
                          <a:effectLst/>
                        </a:rPr>
                        <a:t>及时发现，用本地版本去创建新的远端仓库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教学辅助网站开发经验不足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项目进行较为困难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去寻找标杆，以及和老师寻求帮助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项目文件整理不符合课程要求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得分低，老师不满意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配置管理员进行再次修改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项目资金不足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项目无法继续进行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项目开始前期先做好预算工作，并准备好大于预算的</a:t>
                      </a:r>
                      <a:r>
                        <a:rPr lang="en-US" sz="1100">
                          <a:effectLst/>
                        </a:rPr>
                        <a:t>45%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界面不被用户认可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用户减少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与多位不满意的用户进行沟通交流，然后进行总结修改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管理，开发，测试工具是否符合项目要求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无法开发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项目启动阶段就要落实好工具的问题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中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07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电脑出错，导致文件丢失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开发重新开始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学会使用云端，</a:t>
                      </a:r>
                      <a:r>
                        <a:rPr lang="en-US" sz="1100">
                          <a:effectLst/>
                        </a:rPr>
                        <a:t>github</a:t>
                      </a:r>
                      <a:r>
                        <a:rPr lang="zh-CN" sz="1100">
                          <a:effectLst/>
                        </a:rPr>
                        <a:t>等工具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9959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考评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组员对自己的评分不满意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组员会产生低落情绪，工作积极性降低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提前列出扣分与加分项目，让各个组员明白自己的扣分点和加分点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039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考评项目不是很好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影响最终评分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小组间进行讨论，项目启动阶段制定出大家都满意的打分标准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低</a:t>
                      </a:r>
                      <a:endParaRPr lang="zh-CN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22769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654329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2206068" y="1295666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jianglr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huangwb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suyh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caif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chenzq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  <p:extLst>
      <p:ext uri="{BB962C8B-B14F-4D97-AF65-F5344CB8AC3E}">
        <p14:creationId xmlns:p14="http://schemas.microsoft.com/office/powerpoint/2010/main" val="390538456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465592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2306260" y="112553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42971"/>
              </p:ext>
            </p:extLst>
          </p:nvPr>
        </p:nvGraphicFramePr>
        <p:xfrm>
          <a:off x="1774726" y="154103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时薪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-313506" y="3171869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预算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98651"/>
              </p:ext>
            </p:extLst>
          </p:nvPr>
        </p:nvGraphicFramePr>
        <p:xfrm>
          <a:off x="1836412" y="2709714"/>
          <a:ext cx="4742633" cy="425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522"/>
                <a:gridCol w="1653105"/>
                <a:gridCol w="1893006"/>
              </a:tblGrid>
              <a:tr h="2958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项目进程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资金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备注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一、初期必要准备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TeamBuilding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-1000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团建建设时使用资金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54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UML</a:t>
                      </a:r>
                      <a:r>
                        <a:rPr lang="zh-CN" sz="1000" kern="100">
                          <a:effectLst/>
                        </a:rPr>
                        <a:t>建模工具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AxureRP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Office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290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IBM Rational Software Architect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3295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zh-CN" sz="1000" kern="100">
                          <a:effectLst/>
                        </a:rPr>
                        <a:t>）个人电脑及其</a:t>
                      </a:r>
                      <a:r>
                        <a:rPr lang="en-US" sz="1000" kern="100">
                          <a:effectLst/>
                        </a:rPr>
                        <a:t>windows</a:t>
                      </a:r>
                      <a:r>
                        <a:rPr lang="zh-CN" sz="1000" kern="100">
                          <a:effectLst/>
                        </a:rPr>
                        <a:t>操作系统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二、初期必要支出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）域名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域名待定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）服务器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-120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阿里云学生服务器约</a:t>
                      </a:r>
                      <a:r>
                        <a:rPr lang="en-US" sz="1000" kern="100">
                          <a:effectLst/>
                        </a:rPr>
                        <a:t>120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三、过程性支出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523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）电费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-1320.82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类比于近两个学年需缴电费费用情况，每个人月需要花费</a:t>
                      </a:r>
                      <a:r>
                        <a:rPr lang="en-US" sz="1000" kern="100">
                          <a:effectLst/>
                        </a:rPr>
                        <a:t>44</a:t>
                      </a:r>
                      <a:r>
                        <a:rPr lang="zh-CN" sz="1000" kern="100">
                          <a:effectLst/>
                        </a:rPr>
                        <a:t>元左右，该项目规模为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人月，故需要</a:t>
                      </a:r>
                      <a:r>
                        <a:rPr lang="en-US" sz="1000" kern="100">
                          <a:effectLst/>
                        </a:rPr>
                        <a:t>1320.82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）宽带费用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内网运行无宽带费用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290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）人力支出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-19701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30.97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小时，一个月工作时间记为</a:t>
                      </a:r>
                      <a:r>
                        <a:rPr lang="en-US" sz="1000" kern="100">
                          <a:effectLst/>
                        </a:rPr>
                        <a:t>22</a:t>
                      </a:r>
                      <a:r>
                        <a:rPr lang="zh-CN" sz="1000" kern="100">
                          <a:effectLst/>
                        </a:rPr>
                        <a:t>工作日 ，项目持续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个月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四、其他款项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26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年度总计：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-41613.4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此为预算表格，实际会有些许偏差　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财务负责人：黄为波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772" marR="6777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5294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615637530"/>
              </p:ext>
            </p:extLst>
          </p:nvPr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3522"/>
              </p:ext>
            </p:extLst>
          </p:nvPr>
        </p:nvGraphicFramePr>
        <p:xfrm>
          <a:off x="3214886" y="1485578"/>
          <a:ext cx="812694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软件工程专业的师生。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110"/>
              </p:ext>
            </p:extLst>
          </p:nvPr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37266" y="8819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66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054" y="247814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51363" y="325393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453206" y="401261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453206" y="47714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5453369" y="546473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373793" y="5462369"/>
            <a:ext cx="3744416" cy="511504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8" r="42829"/>
          <a:stretch/>
        </p:blipFill>
        <p:spPr bwMode="auto">
          <a:xfrm>
            <a:off x="237031" y="837506"/>
            <a:ext cx="5714160" cy="439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2" r="43092"/>
          <a:stretch/>
        </p:blipFill>
        <p:spPr bwMode="auto">
          <a:xfrm>
            <a:off x="6023198" y="255131"/>
            <a:ext cx="5204648" cy="38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42303"/>
          <a:stretch/>
        </p:blipFill>
        <p:spPr bwMode="auto">
          <a:xfrm>
            <a:off x="6527254" y="3285778"/>
            <a:ext cx="4765027" cy="34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/>
              <a:t>Bugzilla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01471"/>
              </p:ext>
            </p:extLst>
          </p:nvPr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28144"/>
              </p:ext>
            </p:extLst>
          </p:nvPr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26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</a:t>
            </a:r>
          </a:p>
        </p:txBody>
      </p:sp>
      <p:sp>
        <p:nvSpPr>
          <p:cNvPr id="10" name="矩形 9"/>
          <p:cNvSpPr/>
          <p:nvPr/>
        </p:nvSpPr>
        <p:spPr>
          <a:xfrm>
            <a:off x="1630709" y="4941962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负责录音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89658"/>
              </p:ext>
            </p:extLst>
          </p:nvPr>
        </p:nvGraphicFramePr>
        <p:xfrm>
          <a:off x="1702718" y="5419408"/>
          <a:ext cx="4968552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207"/>
                <a:gridCol w="654608"/>
                <a:gridCol w="670778"/>
                <a:gridCol w="672575"/>
                <a:gridCol w="715098"/>
                <a:gridCol w="934299"/>
                <a:gridCol w="665987"/>
              </a:tblGrid>
              <a:tr h="12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83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录音记录员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开会时、上课时、审核时、用户访谈师，进行录音，录音链接上传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05989"/>
              </p:ext>
            </p:extLst>
          </p:nvPr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负责用户访谈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18028"/>
              </p:ext>
            </p:extLst>
          </p:nvPr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6528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2200</Words>
  <Application>Microsoft Office PowerPoint</Application>
  <PresentationFormat>自定义</PresentationFormat>
  <Paragraphs>637</Paragraphs>
  <Slides>21</Slides>
  <Notes>8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yuhao</cp:lastModifiedBy>
  <cp:revision>227</cp:revision>
  <dcterms:created xsi:type="dcterms:W3CDTF">2015-04-23T03:04:00Z</dcterms:created>
  <dcterms:modified xsi:type="dcterms:W3CDTF">2018-09-30T08:50:11Z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