
<file path=[Content_Types].xml><?xml version="1.0" encoding="utf-8"?>
<Types xmlns="http://schemas.openxmlformats.org/package/2006/content-types">
  <Default Extension="png" ContentType="image/png"/>
  <Default Extension="tmp" ContentType="image/png"/>
  <Default Extension="mp3" ContentType="audio/m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handoutMasterIdLst>
    <p:handoutMasterId r:id="rId23"/>
  </p:handoutMasterIdLst>
  <p:sldIdLst>
    <p:sldId id="370" r:id="rId2"/>
    <p:sldId id="492" r:id="rId3"/>
    <p:sldId id="633" r:id="rId4"/>
    <p:sldId id="634" r:id="rId5"/>
    <p:sldId id="635" r:id="rId6"/>
    <p:sldId id="636" r:id="rId7"/>
    <p:sldId id="637" r:id="rId8"/>
    <p:sldId id="638" r:id="rId9"/>
    <p:sldId id="639" r:id="rId10"/>
    <p:sldId id="629" r:id="rId11"/>
    <p:sldId id="630" r:id="rId12"/>
    <p:sldId id="631" r:id="rId13"/>
    <p:sldId id="632" r:id="rId14"/>
    <p:sldId id="622" r:id="rId15"/>
    <p:sldId id="623" r:id="rId16"/>
    <p:sldId id="624" r:id="rId17"/>
    <p:sldId id="625" r:id="rId18"/>
    <p:sldId id="455" r:id="rId19"/>
    <p:sldId id="532" r:id="rId20"/>
    <p:sldId id="436" r:id="rId21"/>
  </p:sldIdLst>
  <p:sldSz cx="12190413" cy="6859588"/>
  <p:notesSz cx="6858000" cy="9144000"/>
  <p:defaultTex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28">
          <p15:clr>
            <a:srgbClr val="A4A3A4"/>
          </p15:clr>
        </p15:guide>
        <p15:guide id="2" orient="horz" pos="3884">
          <p15:clr>
            <a:srgbClr val="A4A3A4"/>
          </p15:clr>
        </p15:guide>
        <p15:guide id="3" pos="3838">
          <p15:clr>
            <a:srgbClr val="A4A3A4"/>
          </p15:clr>
        </p15:guide>
        <p15:guide id="4" pos="7208">
          <p15:clr>
            <a:srgbClr val="A4A3A4"/>
          </p15:clr>
        </p15:guide>
        <p15:guide id="5" pos="554">
          <p15:clr>
            <a:srgbClr val="A4A3A4"/>
          </p15:clr>
        </p15:guide>
      </p15:sldGuideLst>
    </p:ext>
    <p:ext uri="{2D200454-40CA-4A62-9FC3-DE9A4176ACB9}">
      <p15:notesGuideLst xmlns:p15="http://schemas.microsoft.com/office/powerpoint/2012/main">
        <p15:guide id="1" orient="horz" pos="2969">
          <p15:clr>
            <a:srgbClr val="A4A3A4"/>
          </p15:clr>
        </p15:guide>
        <p15:guide id="2" pos="215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3A5D"/>
    <a:srgbClr val="297FD5"/>
    <a:srgbClr val="38B1BF"/>
    <a:srgbClr val="00458E"/>
    <a:srgbClr val="8B8B8B"/>
    <a:srgbClr val="B11212"/>
    <a:srgbClr val="F5F5F5"/>
    <a:srgbClr val="022A4F"/>
    <a:srgbClr val="007ADE"/>
    <a:srgbClr val="0885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599" autoAdjust="0"/>
    <p:restoredTop sz="95320" autoAdjust="0"/>
  </p:normalViewPr>
  <p:slideViewPr>
    <p:cSldViewPr>
      <p:cViewPr varScale="1">
        <p:scale>
          <a:sx n="86" d="100"/>
          <a:sy n="86" d="100"/>
        </p:scale>
        <p:origin x="732" y="78"/>
      </p:cViewPr>
      <p:guideLst>
        <p:guide orient="horz" pos="2228"/>
        <p:guide orient="horz" pos="3884"/>
        <p:guide pos="3838"/>
        <p:guide pos="7208"/>
        <p:guide pos="554"/>
      </p:guideLst>
    </p:cSldViewPr>
  </p:slid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83" d="100"/>
          <a:sy n="83" d="100"/>
        </p:scale>
        <p:origin x="-3840" y="-96"/>
      </p:cViewPr>
      <p:guideLst>
        <p:guide orient="horz" pos="2969"/>
        <p:guide pos="2159"/>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D1C15E6-6BD2-4E4B-B1D4-218C26E1B228}" type="datetimeFigureOut">
              <a:rPr lang="zh-CN" altLang="en-US" smtClean="0"/>
              <a:t>2018/12/23</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55EDCA-2189-4435-B38B-6F3C2C044356}" type="slidenum">
              <a:rPr lang="zh-CN" altLang="en-US" smtClean="0"/>
              <a:t>‹#›</a:t>
            </a:fld>
            <a:endParaRPr lang="zh-CN" altLang="en-US"/>
          </a:p>
        </p:txBody>
      </p:sp>
    </p:spTree>
    <p:extLst>
      <p:ext uri="{BB962C8B-B14F-4D97-AF65-F5344CB8AC3E}">
        <p14:creationId xmlns:p14="http://schemas.microsoft.com/office/powerpoint/2010/main" val="20670723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17430C-5A66-4BD0-A971-34190B6C6019}" type="datetimeFigureOut">
              <a:rPr lang="zh-CN" altLang="en-US" smtClean="0"/>
              <a:t>2018/12/23</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AC173A-3DA8-4893-B28A-1E15F55C330A}" type="slidenum">
              <a:rPr lang="zh-CN" altLang="en-US" smtClean="0"/>
              <a:t>‹#›</a:t>
            </a:fld>
            <a:endParaRPr lang="zh-CN" altLang="en-US"/>
          </a:p>
        </p:txBody>
      </p:sp>
    </p:spTree>
    <p:extLst>
      <p:ext uri="{BB962C8B-B14F-4D97-AF65-F5344CB8AC3E}">
        <p14:creationId xmlns:p14="http://schemas.microsoft.com/office/powerpoint/2010/main" val="31586035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18</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19</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20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ransition spd="slow" advClick="0" advTm="0">
    <p:wip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1_标题幻灯片">
    <p:spTree>
      <p:nvGrpSpPr>
        <p:cNvPr id="1" name=""/>
        <p:cNvGrpSpPr/>
        <p:nvPr/>
      </p:nvGrpSpPr>
      <p:grpSpPr>
        <a:xfrm>
          <a:off x="0" y="0"/>
          <a:ext cx="0" cy="0"/>
          <a:chOff x="0" y="0"/>
          <a:chExt cx="0" cy="0"/>
        </a:xfrm>
      </p:grpSpPr>
    </p:spTree>
  </p:cSld>
  <p:clrMapOvr>
    <a:masterClrMapping/>
  </p:clrMapOvr>
  <p:transition spd="slow" advClick="0" advTm="0">
    <p:wip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2_两栏内容">
    <p:bg>
      <p:bgPr>
        <a:solidFill>
          <a:srgbClr val="F5F5F5"/>
        </a:solidFill>
        <a:effectLst/>
      </p:bgPr>
    </p:bg>
    <p:spTree>
      <p:nvGrpSpPr>
        <p:cNvPr id="1" name=""/>
        <p:cNvGrpSpPr/>
        <p:nvPr/>
      </p:nvGrpSpPr>
      <p:grpSpPr>
        <a:xfrm>
          <a:off x="0" y="0"/>
          <a:ext cx="0" cy="0"/>
          <a:chOff x="0" y="0"/>
          <a:chExt cx="0" cy="0"/>
        </a:xfrm>
      </p:grpSpPr>
    </p:spTree>
  </p:cSld>
  <p:clrMapOvr>
    <a:masterClrMapping/>
  </p:clrMapOvr>
  <p:transition spd="slow" advClick="0" advTm="0">
    <p:wip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3_两栏内容">
    <p:bg>
      <p:bgPr>
        <a:solidFill>
          <a:srgbClr val="F5F5F5"/>
        </a:solidFill>
        <a:effectLst/>
      </p:bgPr>
    </p:bg>
    <p:spTree>
      <p:nvGrpSpPr>
        <p:cNvPr id="1" name=""/>
        <p:cNvGrpSpPr/>
        <p:nvPr/>
      </p:nvGrpSpPr>
      <p:grpSpPr>
        <a:xfrm>
          <a:off x="0" y="0"/>
          <a:ext cx="0" cy="0"/>
          <a:chOff x="0" y="0"/>
          <a:chExt cx="0" cy="0"/>
        </a:xfrm>
      </p:grpSpPr>
      <p:sp>
        <p:nvSpPr>
          <p:cNvPr id="11" name="TextBox 15"/>
          <p:cNvSpPr txBox="1"/>
          <p:nvPr userDrawn="1"/>
        </p:nvSpPr>
        <p:spPr>
          <a:xfrm>
            <a:off x="10801374" y="405458"/>
            <a:ext cx="1072730" cy="400110"/>
          </a:xfrm>
          <a:prstGeom prst="rect">
            <a:avLst/>
          </a:prstGeom>
          <a:noFill/>
        </p:spPr>
        <p:txBody>
          <a:bodyPr wrap="none" rtlCol="0">
            <a:spAutoFit/>
          </a:bodyPr>
          <a:lstStyle/>
          <a:p>
            <a:pPr algn="ct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第</a:t>
            </a:r>
            <a:r>
              <a:rPr lang="zh-CN" altLang="en-US" sz="1800" dirty="0" smtClean="0">
                <a:solidFill>
                  <a:schemeClr val="tx1">
                    <a:lumMod val="50000"/>
                    <a:lumOff val="50000"/>
                  </a:schemeClr>
                </a:solidFill>
                <a:latin typeface="微软雅黑" panose="020B0503020204020204" pitchFamily="34" charset="-122"/>
                <a:ea typeface="微软雅黑" panose="020B0503020204020204" pitchFamily="34" charset="-122"/>
              </a:rPr>
              <a:t> </a:t>
            </a:r>
            <a:fld id="{2EEF1883-7A0E-4F66-9932-E581691AD397}" type="slidenum">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a:t>
            </a:fld>
            <a:r>
              <a:rPr lang="zh-CN" altLang="en-US" sz="1800" dirty="0" smtClean="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页</a:t>
            </a:r>
            <a:endParaRPr lang="zh-CN" altLang="en-US" sz="1600" b="0" dirty="0">
              <a:solidFill>
                <a:schemeClr val="tx1">
                  <a:lumMod val="50000"/>
                  <a:lumOff val="50000"/>
                </a:schemeClr>
              </a:solidFill>
              <a:latin typeface="微软雅黑" panose="020B0503020204020204" pitchFamily="34" charset="-122"/>
              <a:ea typeface="微软雅黑" panose="020B0503020204020204" pitchFamily="34" charset="-122"/>
            </a:endParaRPr>
          </a:p>
        </p:txBody>
      </p:sp>
      <p:cxnSp>
        <p:nvCxnSpPr>
          <p:cNvPr id="3" name="直接连接符 2"/>
          <p:cNvCxnSpPr/>
          <p:nvPr userDrawn="1"/>
        </p:nvCxnSpPr>
        <p:spPr>
          <a:xfrm>
            <a:off x="0" y="909514"/>
            <a:ext cx="12200731"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6" name="TextBox 43"/>
          <p:cNvSpPr txBox="1">
            <a:spLocks noChangeArrowheads="1"/>
          </p:cNvSpPr>
          <p:nvPr userDrawn="1"/>
        </p:nvSpPr>
        <p:spPr bwMode="auto">
          <a:xfrm>
            <a:off x="2590428" y="189434"/>
            <a:ext cx="4080842" cy="523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sz="2800" b="1" dirty="0" smtClean="0">
                <a:solidFill>
                  <a:schemeClr val="tx1">
                    <a:lumMod val="75000"/>
                    <a:lumOff val="25000"/>
                  </a:schemeClr>
                </a:solidFill>
                <a:latin typeface="微软雅黑" panose="020B0503020204020204" pitchFamily="34" charset="-122"/>
              </a:rPr>
              <a:t>点击此处添加标题内容</a:t>
            </a:r>
            <a:endParaRPr lang="en-US" altLang="zh-CN" sz="2800" b="1" dirty="0">
              <a:solidFill>
                <a:schemeClr val="tx1">
                  <a:lumMod val="75000"/>
                  <a:lumOff val="25000"/>
                </a:schemeClr>
              </a:solidFill>
              <a:latin typeface="微软雅黑" panose="020B0503020204020204" pitchFamily="34" charset="-122"/>
            </a:endParaRPr>
          </a:p>
        </p:txBody>
      </p:sp>
      <p:sp>
        <p:nvSpPr>
          <p:cNvPr id="7" name="燕尾形 6"/>
          <p:cNvSpPr/>
          <p:nvPr userDrawn="1"/>
        </p:nvSpPr>
        <p:spPr>
          <a:xfrm>
            <a:off x="1586327" y="1"/>
            <a:ext cx="860084" cy="909514"/>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TextBox 7"/>
          <p:cNvSpPr txBox="1"/>
          <p:nvPr userDrawn="1"/>
        </p:nvSpPr>
        <p:spPr>
          <a:xfrm>
            <a:off x="190550" y="180723"/>
            <a:ext cx="1457450" cy="584775"/>
          </a:xfrm>
          <a:prstGeom prst="rect">
            <a:avLst/>
          </a:prstGeom>
          <a:noFill/>
        </p:spPr>
        <p:txBody>
          <a:bodyPr wrap="none" rtlCol="0">
            <a:spAutoFit/>
          </a:bodyPr>
          <a:lstStyle/>
          <a:p>
            <a:r>
              <a:rPr lang="en-US" altLang="zh-CN" sz="3200" dirty="0" smtClean="0">
                <a:solidFill>
                  <a:schemeClr val="tx2"/>
                </a:solidFill>
                <a:latin typeface="Eras Bold ITC" panose="020B0907030504020204" pitchFamily="34" charset="0"/>
                <a:ea typeface="微软雅黑" panose="020B0503020204020204" pitchFamily="34" charset="-122"/>
              </a:rPr>
              <a:t>LOGO</a:t>
            </a:r>
            <a:endParaRPr lang="zh-CN" altLang="en-US" sz="3200" dirty="0">
              <a:solidFill>
                <a:schemeClr val="tx2"/>
              </a:solidFill>
              <a:latin typeface="Eras Bold ITC" panose="020B0907030504020204" pitchFamily="34" charset="0"/>
              <a:ea typeface="微软雅黑" panose="020B0503020204020204" pitchFamily="34" charset="-122"/>
            </a:endParaRPr>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p:tgtEl>
                                          <p:spTgt spid="7"/>
                                        </p:tgtEl>
                                        <p:attrNameLst>
                                          <p:attrName>ppt_x</p:attrName>
                                        </p:attrNameLst>
                                      </p:cBhvr>
                                      <p:tavLst>
                                        <p:tav tm="0">
                                          <p:val>
                                            <p:strVal val="#ppt_x-#ppt_w*1.125000"/>
                                          </p:val>
                                        </p:tav>
                                        <p:tav tm="100000">
                                          <p:val>
                                            <p:strVal val="#ppt_x"/>
                                          </p:val>
                                        </p:tav>
                                      </p:tavLst>
                                    </p:anim>
                                    <p:animEffect transition="in" filter="wipe(right)">
                                      <p:cBhvr>
                                        <p:cTn id="13" dur="500"/>
                                        <p:tgtEl>
                                          <p:spTgt spid="7"/>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1_两栏内容">
    <p:bg>
      <p:bgPr>
        <a:solidFill>
          <a:srgbClr val="F5F5F5"/>
        </a:solidFill>
        <a:effectLst/>
      </p:bgPr>
    </p:bg>
    <p:spTree>
      <p:nvGrpSpPr>
        <p:cNvPr id="1" name=""/>
        <p:cNvGrpSpPr/>
        <p:nvPr/>
      </p:nvGrpSpPr>
      <p:grpSpPr>
        <a:xfrm>
          <a:off x="0" y="0"/>
          <a:ext cx="0" cy="0"/>
          <a:chOff x="0" y="0"/>
          <a:chExt cx="0" cy="0"/>
        </a:xfrm>
      </p:grpSpPr>
    </p:spTree>
  </p:cSld>
  <p:clrMapOvr>
    <a:masterClrMapping/>
  </p:clrMapOvr>
  <p:transition spd="slow" advClick="0" advTm="0">
    <p:wip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281" y="2130919"/>
            <a:ext cx="10361851" cy="1470366"/>
          </a:xfrm>
          <a:prstGeom prst="rect">
            <a:avLst/>
          </a:prstGeom>
        </p:spPr>
        <p:txBody>
          <a:bodyPr lIns="121917" tIns="60958" rIns="121917" bIns="60958"/>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562" y="3887100"/>
            <a:ext cx="8533289" cy="1753006"/>
          </a:xfrm>
          <a:prstGeom prst="rect">
            <a:avLst/>
          </a:prstGeom>
        </p:spPr>
        <p:txBody>
          <a:bodyPr lIns="121917" tIns="60958" rIns="121917" bIns="60958"/>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2018/12/23</a:t>
            </a:fld>
            <a:endParaRPr lang="zh-CN" altLang="en-US"/>
          </a:p>
        </p:txBody>
      </p:sp>
      <p:sp>
        <p:nvSpPr>
          <p:cNvPr id="5" name="页脚占位符 4"/>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6" name="灯片编号占位符 5"/>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transition spd="slow" advClick="0" advTm="0">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2018/12/23</a:t>
            </a:fld>
            <a:endParaRPr lang="zh-CN" altLang="en-US"/>
          </a:p>
        </p:txBody>
      </p:sp>
      <p:sp>
        <p:nvSpPr>
          <p:cNvPr id="3" name="页脚占位符 2"/>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4" name="灯片编号占位符 3"/>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transition spd="slow" advClick="0" advTm="0">
    <p:wip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ransition spd="slow" advClick="0" advTm="0">
    <p:wipe/>
  </p:transition>
  <p:txStyles>
    <p:titleStyle>
      <a:lvl1pPr algn="ctr" defTabSz="1088390" rtl="0" eaLnBrk="1" latinLnBrk="0" hangingPunct="1">
        <a:spcBef>
          <a:spcPct val="0"/>
        </a:spcBef>
        <a:buNone/>
        <a:defRPr sz="5200" kern="1200">
          <a:solidFill>
            <a:schemeClr val="tx1"/>
          </a:solidFill>
          <a:latin typeface="+mj-lt"/>
          <a:ea typeface="+mj-ea"/>
          <a:cs typeface="+mj-cs"/>
        </a:defRPr>
      </a:lvl1pPr>
    </p:titleStyle>
    <p:bodyStyle>
      <a:lvl1pPr marL="408305" indent="-408305" algn="l" defTabSz="1088390" rtl="0" eaLnBrk="1" latinLnBrk="0" hangingPunct="1">
        <a:spcBef>
          <a:spcPct val="20000"/>
        </a:spcBef>
        <a:buFont typeface="Arial" panose="020B0604020202020204" pitchFamily="34" charset="0"/>
        <a:buChar char="•"/>
        <a:defRPr sz="3800" kern="1200">
          <a:solidFill>
            <a:schemeClr val="tx1"/>
          </a:solidFill>
          <a:latin typeface="+mn-lt"/>
          <a:ea typeface="+mn-ea"/>
          <a:cs typeface="+mn-cs"/>
        </a:defRPr>
      </a:lvl1pPr>
      <a:lvl2pPr marL="884555" indent="-340360" algn="l" defTabSz="1088390" rtl="0" eaLnBrk="1" latinLnBrk="0" hangingPunct="1">
        <a:spcBef>
          <a:spcPct val="20000"/>
        </a:spcBef>
        <a:buFont typeface="Arial" panose="020B0604020202020204" pitchFamily="34" charset="0"/>
        <a:buChar char="–"/>
        <a:defRPr sz="3300" kern="1200">
          <a:solidFill>
            <a:schemeClr val="tx1"/>
          </a:solidFill>
          <a:latin typeface="+mn-lt"/>
          <a:ea typeface="+mn-ea"/>
          <a:cs typeface="+mn-cs"/>
        </a:defRPr>
      </a:lvl2pPr>
      <a:lvl3pPr marL="1360805" indent="-272415" algn="l" defTabSz="108839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3pPr>
      <a:lvl4pPr marL="190500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244919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5pPr>
      <a:lvl6pPr marL="299339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3758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08178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2597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5" Type="http://schemas.openxmlformats.org/officeDocument/2006/relationships/image" Target="../media/image14.png"/><Relationship Id="rId4" Type="http://schemas.openxmlformats.org/officeDocument/2006/relationships/notesSlide" Target="../notesSlides/notesSlide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tmp"/><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0"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7151186"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 y="6406814"/>
            <a:ext cx="3041773" cy="452774"/>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3" name="矩形 32"/>
          <p:cNvSpPr/>
          <p:nvPr/>
        </p:nvSpPr>
        <p:spPr>
          <a:xfrm>
            <a:off x="3041775" y="6406814"/>
            <a:ext cx="3063750" cy="452774"/>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4" name="矩形 33"/>
          <p:cNvSpPr/>
          <p:nvPr/>
        </p:nvSpPr>
        <p:spPr>
          <a:xfrm>
            <a:off x="6095207" y="6406814"/>
            <a:ext cx="3047603" cy="452774"/>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5" name="矩形 34"/>
          <p:cNvSpPr/>
          <p:nvPr/>
        </p:nvSpPr>
        <p:spPr>
          <a:xfrm>
            <a:off x="9142810" y="6406814"/>
            <a:ext cx="3047603" cy="452774"/>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6" name="矩形 35"/>
          <p:cNvSpPr/>
          <p:nvPr/>
        </p:nvSpPr>
        <p:spPr>
          <a:xfrm>
            <a:off x="0" y="-27390"/>
            <a:ext cx="3047603" cy="123423"/>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7" name="矩形 36"/>
          <p:cNvSpPr/>
          <p:nvPr/>
        </p:nvSpPr>
        <p:spPr>
          <a:xfrm>
            <a:off x="3047603" y="-27390"/>
            <a:ext cx="3047603" cy="123423"/>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8" name="矩形 37"/>
          <p:cNvSpPr/>
          <p:nvPr/>
        </p:nvSpPr>
        <p:spPr>
          <a:xfrm>
            <a:off x="6095207" y="-27390"/>
            <a:ext cx="3047603" cy="123423"/>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9" name="矩形 38"/>
          <p:cNvSpPr/>
          <p:nvPr/>
        </p:nvSpPr>
        <p:spPr>
          <a:xfrm>
            <a:off x="9142810" y="-27390"/>
            <a:ext cx="3047603" cy="123423"/>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40" name="TextBox 39"/>
          <p:cNvSpPr txBox="1"/>
          <p:nvPr/>
        </p:nvSpPr>
        <p:spPr>
          <a:xfrm>
            <a:off x="2363451" y="2245847"/>
            <a:ext cx="7463155" cy="2367280"/>
          </a:xfrm>
          <a:prstGeom prst="rect">
            <a:avLst/>
          </a:prstGeom>
          <a:noFill/>
        </p:spPr>
        <p:txBody>
          <a:bodyPr wrap="none" lIns="91423" tIns="45712" rIns="91423" bIns="45712" rtlCol="0">
            <a:spAutoFit/>
          </a:bodyPr>
          <a:lstStyle/>
          <a:p>
            <a:pPr algn="ctr" fontAlgn="auto">
              <a:lnSpc>
                <a:spcPct val="100000"/>
              </a:lnSpc>
            </a:pPr>
            <a:r>
              <a:rPr lang="en-US" altLang="zh-CN" sz="5400" dirty="0" smtClean="0">
                <a:solidFill>
                  <a:srgbClr val="38B1BF"/>
                </a:solidFill>
                <a:latin typeface="微软雅黑" panose="020B0503020204020204" pitchFamily="34" charset="-122"/>
                <a:ea typeface="微软雅黑" panose="020B0503020204020204" pitchFamily="34" charset="-122"/>
              </a:rPr>
              <a:t>UML</a:t>
            </a:r>
            <a:r>
              <a:rPr lang="zh-CN" altLang="zh-CN" sz="5400" dirty="0" smtClean="0">
                <a:solidFill>
                  <a:srgbClr val="38B1BF"/>
                </a:solidFill>
                <a:latin typeface="微软雅黑" panose="020B0503020204020204" pitchFamily="34" charset="-122"/>
                <a:ea typeface="微软雅黑" panose="020B0503020204020204" pitchFamily="34" charset="-122"/>
              </a:rPr>
              <a:t>基础</a:t>
            </a:r>
            <a:r>
              <a:rPr lang="en-US" altLang="zh-CN" sz="5400" dirty="0" smtClean="0">
                <a:solidFill>
                  <a:srgbClr val="38B1BF"/>
                </a:solidFill>
                <a:latin typeface="微软雅黑" panose="020B0503020204020204" pitchFamily="34" charset="-122"/>
                <a:ea typeface="微软雅黑" panose="020B0503020204020204" pitchFamily="34" charset="-122"/>
              </a:rPr>
              <a:t>3</a:t>
            </a:r>
          </a:p>
          <a:p>
            <a:pPr algn="ctr" fontAlgn="auto">
              <a:lnSpc>
                <a:spcPct val="100000"/>
              </a:lnSpc>
            </a:pPr>
            <a:r>
              <a:rPr lang="zh-CN" altLang="en-US" sz="5400" dirty="0" smtClean="0">
                <a:solidFill>
                  <a:srgbClr val="38B1BF"/>
                </a:solidFill>
                <a:latin typeface="微软雅黑" panose="020B0503020204020204" pitchFamily="34" charset="-122"/>
                <a:ea typeface="微软雅黑" panose="020B0503020204020204" pitchFamily="34" charset="-122"/>
              </a:rPr>
              <a:t>对象图，构件图，包图</a:t>
            </a:r>
          </a:p>
          <a:p>
            <a:pPr fontAlgn="auto">
              <a:lnSpc>
                <a:spcPct val="200000"/>
              </a:lnSpc>
            </a:pPr>
            <a:endParaRPr lang="zh-CN" altLang="en-US" sz="2000" dirty="0" smtClean="0">
              <a:solidFill>
                <a:srgbClr val="38B1BF"/>
              </a:solidFill>
              <a:latin typeface="微软雅黑" panose="020B0503020204020204" pitchFamily="34" charset="-122"/>
              <a:ea typeface="微软雅黑" panose="020B0503020204020204" pitchFamily="34" charset="-122"/>
            </a:endParaRPr>
          </a:p>
        </p:txBody>
      </p:sp>
      <p:sp>
        <p:nvSpPr>
          <p:cNvPr id="41" name="文本框 5"/>
          <p:cNvSpPr txBox="1"/>
          <p:nvPr/>
        </p:nvSpPr>
        <p:spPr>
          <a:xfrm>
            <a:off x="3796228" y="4778722"/>
            <a:ext cx="2286000" cy="382270"/>
          </a:xfrm>
          <a:prstGeom prst="rect">
            <a:avLst/>
          </a:prstGeom>
          <a:noFill/>
        </p:spPr>
        <p:txBody>
          <a:bodyPr wrap="none" lIns="91423" tIns="45712" rIns="91423" bIns="45712" rtlCol="0">
            <a:spAutoFit/>
          </a:bodyPr>
          <a:lstStyle/>
          <a:p>
            <a:pPr algn="ct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PRD</a:t>
            </a:r>
            <a:r>
              <a:rPr 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2018</a:t>
            </a:r>
            <a:r>
              <a:rPr lang="en-US" altLang="zh-CN" sz="1900" smtClean="0">
                <a:solidFill>
                  <a:schemeClr val="tx1">
                    <a:lumMod val="85000"/>
                    <a:lumOff val="15000"/>
                  </a:schemeClr>
                </a:solidFill>
                <a:latin typeface="微软雅黑" panose="020B0503020204020204" pitchFamily="34" charset="-122"/>
                <a:ea typeface="微软雅黑" panose="020B0503020204020204" pitchFamily="34" charset="-122"/>
              </a:rPr>
              <a:t>-</a:t>
            </a:r>
            <a:r>
              <a:rPr lang="en-US" sz="1900" smtClean="0">
                <a:solidFill>
                  <a:schemeClr val="tx1">
                    <a:lumMod val="85000"/>
                    <a:lumOff val="15000"/>
                  </a:schemeClr>
                </a:solidFill>
                <a:latin typeface="微软雅黑" panose="020B0503020204020204" pitchFamily="34" charset="-122"/>
                <a:ea typeface="微软雅黑" panose="020B0503020204020204" pitchFamily="34" charset="-122"/>
              </a:rPr>
              <a:t>G11</a:t>
            </a:r>
            <a:r>
              <a:rPr lang="zh-CN" altLang="en-US" sz="1900" smtClean="0">
                <a:solidFill>
                  <a:schemeClr val="tx1">
                    <a:lumMod val="85000"/>
                    <a:lumOff val="15000"/>
                  </a:schemeClr>
                </a:solidFill>
                <a:latin typeface="微软雅黑" panose="020B0503020204020204" pitchFamily="34" charset="-122"/>
                <a:ea typeface="微软雅黑" panose="020B0503020204020204" pitchFamily="34" charset="-122"/>
              </a:rPr>
              <a:t>小组</a:t>
            </a:r>
            <a:endPar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3" name="文本框 5"/>
          <p:cNvSpPr txBox="1"/>
          <p:nvPr/>
        </p:nvSpPr>
        <p:spPr>
          <a:xfrm>
            <a:off x="6358136" y="4778722"/>
            <a:ext cx="1896745" cy="382270"/>
          </a:xfrm>
          <a:prstGeom prst="rect">
            <a:avLst/>
          </a:prstGeom>
          <a:noFill/>
        </p:spPr>
        <p:txBody>
          <a:bodyPr wrap="none" lIns="91423" tIns="45712" rIns="91423" bIns="45712" rtlCol="0">
            <a:spAutoFit/>
          </a:bodyPr>
          <a:lstStyle/>
          <a:p>
            <a:pPr algn="ct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2018</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12</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月</a:t>
            </a: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9</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日</a:t>
            </a:r>
            <a:endPar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44" name="直接连接符 43"/>
          <p:cNvCxnSpPr/>
          <p:nvPr/>
        </p:nvCxnSpPr>
        <p:spPr>
          <a:xfrm>
            <a:off x="2639273" y="4529730"/>
            <a:ext cx="6911868" cy="0"/>
          </a:xfrm>
          <a:prstGeom prst="line">
            <a:avLst/>
          </a:prstGeom>
          <a:ln>
            <a:solidFill>
              <a:srgbClr val="38B1BF"/>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4051300" y="5527040"/>
            <a:ext cx="4747895" cy="414020"/>
          </a:xfrm>
          <a:prstGeom prst="rect">
            <a:avLst/>
          </a:prstGeom>
          <a:noFill/>
        </p:spPr>
        <p:txBody>
          <a:bodyPr wrap="square" rtlCol="0">
            <a:spAutoFit/>
          </a:bodyPr>
          <a:lstStyle/>
          <a:p>
            <a:r>
              <a:rPr lang="zh-CN" altLang="en-US" kern="300" spc="2000">
                <a:solidFill>
                  <a:schemeClr val="tx1"/>
                </a:solidFill>
                <a:uFillTx/>
                <a:latin typeface="+中文标题" charset="0"/>
                <a:ea typeface="+mj-ea"/>
              </a:rPr>
              <a:t>浙江大学城市学院</a:t>
            </a:r>
          </a:p>
        </p:txBody>
      </p:sp>
    </p:spTree>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200"/>
                                        <p:tgtEl>
                                          <p:spTgt spid="3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fade">
                                      <p:cBhvr>
                                        <p:cTn id="10" dur="200"/>
                                        <p:tgtEl>
                                          <p:spTgt spid="3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fade">
                                      <p:cBhvr>
                                        <p:cTn id="13" dur="200"/>
                                        <p:tgtEl>
                                          <p:spTgt spid="3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fade">
                                      <p:cBhvr>
                                        <p:cTn id="16" dur="200"/>
                                        <p:tgtEl>
                                          <p:spTgt spid="3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fade">
                                      <p:cBhvr>
                                        <p:cTn id="19" dur="200"/>
                                        <p:tgtEl>
                                          <p:spTgt spid="3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200"/>
                                        <p:tgtEl>
                                          <p:spTgt spid="3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fade">
                                      <p:cBhvr>
                                        <p:cTn id="25" dur="200"/>
                                        <p:tgtEl>
                                          <p:spTgt spid="3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fade">
                                      <p:cBhvr>
                                        <p:cTn id="28" dur="200"/>
                                        <p:tgtEl>
                                          <p:spTgt spid="35"/>
                                        </p:tgtEl>
                                      </p:cBhvr>
                                    </p:animEffect>
                                  </p:childTnLst>
                                </p:cTn>
                              </p:par>
                            </p:childTnLst>
                          </p:cTn>
                        </p:par>
                        <p:par>
                          <p:cTn id="29" fill="hold">
                            <p:stCondLst>
                              <p:cond delay="500"/>
                            </p:stCondLst>
                            <p:childTnLst>
                              <p:par>
                                <p:cTn id="30" presetID="2" presetClass="entr" presetSubtype="8" fill="hold" nodeType="afterEffect">
                                  <p:stCondLst>
                                    <p:cond delay="0"/>
                                  </p:st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fill="hold"/>
                                        <p:tgtEl>
                                          <p:spTgt spid="30"/>
                                        </p:tgtEl>
                                        <p:attrNameLst>
                                          <p:attrName>ppt_x</p:attrName>
                                        </p:attrNameLst>
                                      </p:cBhvr>
                                      <p:tavLst>
                                        <p:tav tm="0">
                                          <p:val>
                                            <p:strVal val="0-#ppt_w/2"/>
                                          </p:val>
                                        </p:tav>
                                        <p:tav tm="100000">
                                          <p:val>
                                            <p:strVal val="#ppt_x"/>
                                          </p:val>
                                        </p:tav>
                                      </p:tavLst>
                                    </p:anim>
                                    <p:anim calcmode="lin" valueType="num">
                                      <p:cBhvr additive="base">
                                        <p:cTn id="33" dur="500" fill="hold"/>
                                        <p:tgtEl>
                                          <p:spTgt spid="30"/>
                                        </p:tgtEl>
                                        <p:attrNameLst>
                                          <p:attrName>ppt_y</p:attrName>
                                        </p:attrNameLst>
                                      </p:cBhvr>
                                      <p:tavLst>
                                        <p:tav tm="0">
                                          <p:val>
                                            <p:strVal val="#ppt_y"/>
                                          </p:val>
                                        </p:tav>
                                        <p:tav tm="100000">
                                          <p:val>
                                            <p:strVal val="#ppt_y"/>
                                          </p:val>
                                        </p:tav>
                                      </p:tavLst>
                                    </p:anim>
                                  </p:childTnLst>
                                </p:cTn>
                              </p:par>
                              <p:par>
                                <p:cTn id="34" presetID="2" presetClass="entr" presetSubtype="2" fill="hold" nodeType="withEffect">
                                  <p:stCondLst>
                                    <p:cond delay="0"/>
                                  </p:stCondLst>
                                  <p:childTnLst>
                                    <p:set>
                                      <p:cBhvr>
                                        <p:cTn id="35" dur="1" fill="hold">
                                          <p:stCondLst>
                                            <p:cond delay="0"/>
                                          </p:stCondLst>
                                        </p:cTn>
                                        <p:tgtEl>
                                          <p:spTgt spid="31"/>
                                        </p:tgtEl>
                                        <p:attrNameLst>
                                          <p:attrName>style.visibility</p:attrName>
                                        </p:attrNameLst>
                                      </p:cBhvr>
                                      <p:to>
                                        <p:strVal val="visible"/>
                                      </p:to>
                                    </p:set>
                                    <p:anim calcmode="lin" valueType="num">
                                      <p:cBhvr additive="base">
                                        <p:cTn id="36" dur="500" fill="hold"/>
                                        <p:tgtEl>
                                          <p:spTgt spid="31"/>
                                        </p:tgtEl>
                                        <p:attrNameLst>
                                          <p:attrName>ppt_x</p:attrName>
                                        </p:attrNameLst>
                                      </p:cBhvr>
                                      <p:tavLst>
                                        <p:tav tm="0">
                                          <p:val>
                                            <p:strVal val="1+#ppt_w/2"/>
                                          </p:val>
                                        </p:tav>
                                        <p:tav tm="100000">
                                          <p:val>
                                            <p:strVal val="#ppt_x"/>
                                          </p:val>
                                        </p:tav>
                                      </p:tavLst>
                                    </p:anim>
                                    <p:anim calcmode="lin" valueType="num">
                                      <p:cBhvr additive="base">
                                        <p:cTn id="37" dur="500" fill="hold"/>
                                        <p:tgtEl>
                                          <p:spTgt spid="31"/>
                                        </p:tgtEl>
                                        <p:attrNameLst>
                                          <p:attrName>ppt_y</p:attrName>
                                        </p:attrNameLst>
                                      </p:cBhvr>
                                      <p:tavLst>
                                        <p:tav tm="0">
                                          <p:val>
                                            <p:strVal val="#ppt_y"/>
                                          </p:val>
                                        </p:tav>
                                        <p:tav tm="100000">
                                          <p:val>
                                            <p:strVal val="#ppt_y"/>
                                          </p:val>
                                        </p:tav>
                                      </p:tavLst>
                                    </p:anim>
                                  </p:childTnLst>
                                </p:cTn>
                              </p:par>
                            </p:childTnLst>
                          </p:cTn>
                        </p:par>
                        <p:par>
                          <p:cTn id="38" fill="hold">
                            <p:stCondLst>
                              <p:cond delay="1000"/>
                            </p:stCondLst>
                            <p:childTnLst>
                              <p:par>
                                <p:cTn id="39" presetID="37" presetClass="entr" presetSubtype="0" fill="hold" grpId="0" nodeType="after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fade">
                                      <p:cBhvr>
                                        <p:cTn id="41" dur="700"/>
                                        <p:tgtEl>
                                          <p:spTgt spid="40"/>
                                        </p:tgtEl>
                                      </p:cBhvr>
                                    </p:animEffect>
                                    <p:anim calcmode="lin" valueType="num">
                                      <p:cBhvr>
                                        <p:cTn id="42" dur="700" fill="hold"/>
                                        <p:tgtEl>
                                          <p:spTgt spid="40"/>
                                        </p:tgtEl>
                                        <p:attrNameLst>
                                          <p:attrName>ppt_x</p:attrName>
                                        </p:attrNameLst>
                                      </p:cBhvr>
                                      <p:tavLst>
                                        <p:tav tm="0">
                                          <p:val>
                                            <p:strVal val="#ppt_x"/>
                                          </p:val>
                                        </p:tav>
                                        <p:tav tm="100000">
                                          <p:val>
                                            <p:strVal val="#ppt_x"/>
                                          </p:val>
                                        </p:tav>
                                      </p:tavLst>
                                    </p:anim>
                                    <p:anim calcmode="lin" valueType="num">
                                      <p:cBhvr>
                                        <p:cTn id="43" dur="630" decel="100000" fill="hold"/>
                                        <p:tgtEl>
                                          <p:spTgt spid="40"/>
                                        </p:tgtEl>
                                        <p:attrNameLst>
                                          <p:attrName>ppt_y</p:attrName>
                                        </p:attrNameLst>
                                      </p:cBhvr>
                                      <p:tavLst>
                                        <p:tav tm="0">
                                          <p:val>
                                            <p:strVal val="#ppt_y+1"/>
                                          </p:val>
                                        </p:tav>
                                        <p:tav tm="100000">
                                          <p:val>
                                            <p:strVal val="#ppt_y-.03"/>
                                          </p:val>
                                        </p:tav>
                                      </p:tavLst>
                                    </p:anim>
                                    <p:anim calcmode="lin" valueType="num">
                                      <p:cBhvr>
                                        <p:cTn id="44" dur="70" accel="100000" fill="hold">
                                          <p:stCondLst>
                                            <p:cond delay="630"/>
                                          </p:stCondLst>
                                        </p:cTn>
                                        <p:tgtEl>
                                          <p:spTgt spid="40"/>
                                        </p:tgtEl>
                                        <p:attrNameLst>
                                          <p:attrName>ppt_y</p:attrName>
                                        </p:attrNameLst>
                                      </p:cBhvr>
                                      <p:tavLst>
                                        <p:tav tm="0">
                                          <p:val>
                                            <p:strVal val="#ppt_y-.03"/>
                                          </p:val>
                                        </p:tav>
                                        <p:tav tm="100000">
                                          <p:val>
                                            <p:strVal val="#ppt_y"/>
                                          </p:val>
                                        </p:tav>
                                      </p:tavLst>
                                    </p:anim>
                                  </p:childTnLst>
                                </p:cTn>
                              </p:par>
                            </p:childTnLst>
                          </p:cTn>
                        </p:par>
                        <p:par>
                          <p:cTn id="45" fill="hold">
                            <p:stCondLst>
                              <p:cond delay="2000"/>
                            </p:stCondLst>
                            <p:childTnLst>
                              <p:par>
                                <p:cTn id="46" presetID="22" presetClass="entr" presetSubtype="8" fill="hold" nodeType="afterEffect">
                                  <p:stCondLst>
                                    <p:cond delay="0"/>
                                  </p:stCondLst>
                                  <p:childTnLst>
                                    <p:set>
                                      <p:cBhvr>
                                        <p:cTn id="47" dur="1" fill="hold">
                                          <p:stCondLst>
                                            <p:cond delay="0"/>
                                          </p:stCondLst>
                                        </p:cTn>
                                        <p:tgtEl>
                                          <p:spTgt spid="44"/>
                                        </p:tgtEl>
                                        <p:attrNameLst>
                                          <p:attrName>style.visibility</p:attrName>
                                        </p:attrNameLst>
                                      </p:cBhvr>
                                      <p:to>
                                        <p:strVal val="visible"/>
                                      </p:to>
                                    </p:set>
                                    <p:animEffect transition="in" filter="wipe(left)">
                                      <p:cBhvr>
                                        <p:cTn id="48" dur="500"/>
                                        <p:tgtEl>
                                          <p:spTgt spid="44"/>
                                        </p:tgtEl>
                                      </p:cBhvr>
                                    </p:animEffect>
                                  </p:childTnLst>
                                </p:cTn>
                              </p:par>
                            </p:childTnLst>
                          </p:cTn>
                        </p:par>
                        <p:par>
                          <p:cTn id="49" fill="hold">
                            <p:stCondLst>
                              <p:cond delay="2500"/>
                            </p:stCondLst>
                            <p:childTnLst>
                              <p:par>
                                <p:cTn id="50" presetID="12" presetClass="entr" presetSubtype="4" fill="hold" grpId="0" nodeType="afterEffect">
                                  <p:stCondLst>
                                    <p:cond delay="0"/>
                                  </p:stCondLst>
                                  <p:childTnLst>
                                    <p:set>
                                      <p:cBhvr>
                                        <p:cTn id="51" dur="1" fill="hold">
                                          <p:stCondLst>
                                            <p:cond delay="0"/>
                                          </p:stCondLst>
                                        </p:cTn>
                                        <p:tgtEl>
                                          <p:spTgt spid="41"/>
                                        </p:tgtEl>
                                        <p:attrNameLst>
                                          <p:attrName>style.visibility</p:attrName>
                                        </p:attrNameLst>
                                      </p:cBhvr>
                                      <p:to>
                                        <p:strVal val="visible"/>
                                      </p:to>
                                    </p:set>
                                    <p:anim calcmode="lin" valueType="num">
                                      <p:cBhvr additive="base">
                                        <p:cTn id="52" dur="500"/>
                                        <p:tgtEl>
                                          <p:spTgt spid="41"/>
                                        </p:tgtEl>
                                        <p:attrNameLst>
                                          <p:attrName>ppt_y</p:attrName>
                                        </p:attrNameLst>
                                      </p:cBhvr>
                                      <p:tavLst>
                                        <p:tav tm="0">
                                          <p:val>
                                            <p:strVal val="#ppt_y+#ppt_h*1.125000"/>
                                          </p:val>
                                        </p:tav>
                                        <p:tav tm="100000">
                                          <p:val>
                                            <p:strVal val="#ppt_y"/>
                                          </p:val>
                                        </p:tav>
                                      </p:tavLst>
                                    </p:anim>
                                    <p:animEffect transition="in" filter="wipe(up)">
                                      <p:cBhvr>
                                        <p:cTn id="53" dur="500"/>
                                        <p:tgtEl>
                                          <p:spTgt spid="41"/>
                                        </p:tgtEl>
                                      </p:cBhvr>
                                    </p:animEffect>
                                  </p:childTnLst>
                                </p:cTn>
                              </p:par>
                            </p:childTnLst>
                          </p:cTn>
                        </p:par>
                        <p:par>
                          <p:cTn id="54" fill="hold">
                            <p:stCondLst>
                              <p:cond delay="3000"/>
                            </p:stCondLst>
                            <p:childTnLst>
                              <p:par>
                                <p:cTn id="55" presetID="12" presetClass="entr" presetSubtype="4" fill="hold" grpId="0" nodeType="afterEffect">
                                  <p:stCondLst>
                                    <p:cond delay="0"/>
                                  </p:stCondLst>
                                  <p:childTnLst>
                                    <p:set>
                                      <p:cBhvr>
                                        <p:cTn id="56" dur="1" fill="hold">
                                          <p:stCondLst>
                                            <p:cond delay="0"/>
                                          </p:stCondLst>
                                        </p:cTn>
                                        <p:tgtEl>
                                          <p:spTgt spid="43"/>
                                        </p:tgtEl>
                                        <p:attrNameLst>
                                          <p:attrName>style.visibility</p:attrName>
                                        </p:attrNameLst>
                                      </p:cBhvr>
                                      <p:to>
                                        <p:strVal val="visible"/>
                                      </p:to>
                                    </p:set>
                                    <p:anim calcmode="lin" valueType="num">
                                      <p:cBhvr additive="base">
                                        <p:cTn id="57" dur="500"/>
                                        <p:tgtEl>
                                          <p:spTgt spid="43"/>
                                        </p:tgtEl>
                                        <p:attrNameLst>
                                          <p:attrName>ppt_y</p:attrName>
                                        </p:attrNameLst>
                                      </p:cBhvr>
                                      <p:tavLst>
                                        <p:tav tm="0">
                                          <p:val>
                                            <p:strVal val="#ppt_y+#ppt_h*1.125000"/>
                                          </p:val>
                                        </p:tav>
                                        <p:tav tm="100000">
                                          <p:val>
                                            <p:strVal val="#ppt_y"/>
                                          </p:val>
                                        </p:tav>
                                      </p:tavLst>
                                    </p:anim>
                                    <p:animEffect transition="in" filter="wipe(up)">
                                      <p:cBhvr>
                                        <p:cTn id="58"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35" grpId="0" animBg="1"/>
      <p:bldP spid="36" grpId="0" animBg="1"/>
      <p:bldP spid="37" grpId="0" animBg="1"/>
      <p:bldP spid="38" grpId="0" animBg="1"/>
      <p:bldP spid="39" grpId="0" animBg="1"/>
      <p:bldP spid="40" grpId="0"/>
      <p:bldP spid="41" grpId="0"/>
      <p:bldP spid="4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0380"/>
          </a:xfrm>
          <a:prstGeom prst="rect">
            <a:avLst/>
          </a:prstGeom>
          <a:noFill/>
        </p:spPr>
        <p:txBody>
          <a:bodyPr wrap="square" rtlCol="0">
            <a:spAutoFit/>
          </a:bodyPr>
          <a:lstStyle/>
          <a:p>
            <a:r>
              <a:rPr lang="zh-CN" sz="2660" dirty="0">
                <a:solidFill>
                  <a:srgbClr val="183A5D"/>
                </a:solidFill>
                <a:latin typeface="微软雅黑" panose="020B0503020204020204" pitchFamily="34" charset="-122"/>
                <a:ea typeface="微软雅黑" panose="020B0503020204020204" pitchFamily="34" charset="-122"/>
                <a:sym typeface="+mn-ea"/>
              </a:rPr>
              <a:t>对象图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11410315" cy="4896485"/>
            <a:chOff x="237030" y="1269554"/>
            <a:chExt cx="7776864" cy="4896544"/>
          </a:xfrm>
        </p:grpSpPr>
        <p:sp>
          <p:nvSpPr>
            <p:cNvPr id="5" name="矩形 4"/>
            <p:cNvSpPr/>
            <p:nvPr/>
          </p:nvSpPr>
          <p:spPr>
            <a:xfrm>
              <a:off x="615984" y="1855147"/>
              <a:ext cx="6092825" cy="4292652"/>
            </a:xfrm>
            <a:prstGeom prst="rect">
              <a:avLst/>
            </a:prstGeom>
          </p:spPr>
          <p:txBody>
            <a:bodyPr>
              <a:spAutoFit/>
            </a:bodyPr>
            <a:lstStyle/>
            <a:p>
              <a:r>
                <a:rPr lang="zh-CN" altLang="en-US" sz="2800" dirty="0">
                  <a:solidFill>
                    <a:srgbClr val="000000"/>
                  </a:solidFill>
                  <a:effectLst/>
                  <a:latin typeface="Verdana" panose="020B0604030504040204" pitchFamily="34" charset="0"/>
                  <a:sym typeface="+mn-ea"/>
                </a:rPr>
                <a:t> </a:t>
              </a:r>
              <a:r>
                <a:rPr lang="en-US" altLang="zh-CN" sz="2800" dirty="0">
                  <a:solidFill>
                    <a:srgbClr val="000000"/>
                  </a:solidFill>
                  <a:effectLst/>
                  <a:latin typeface="Verdana" panose="020B0604030504040204" pitchFamily="34" charset="0"/>
                  <a:sym typeface="+mn-ea"/>
                </a:rPr>
                <a:t>	</a:t>
              </a:r>
              <a:r>
                <a:rPr lang="zh-CN" altLang="en-US" sz="2800" dirty="0">
                  <a:solidFill>
                    <a:srgbClr val="000000"/>
                  </a:solidFill>
                  <a:effectLst/>
                  <a:latin typeface="Verdana" panose="020B0604030504040204" pitchFamily="34" charset="0"/>
                  <a:sym typeface="+mn-ea"/>
                </a:rPr>
                <a:t>对象指的是一个单独的、可确认的物体、单元或实体，它可以是具体的也可以是抽象的，在问题领域里有确切定义的角色。一个</a:t>
              </a:r>
              <a:r>
                <a:rPr lang="zh-CN" altLang="en-US" sz="2800" dirty="0">
                  <a:solidFill>
                    <a:srgbClr val="FF0000"/>
                  </a:solidFill>
                  <a:effectLst/>
                  <a:latin typeface="Verdana" panose="020B0604030504040204" pitchFamily="34" charset="0"/>
                  <a:sym typeface="+mn-ea"/>
                </a:rPr>
                <a:t>对象</a:t>
              </a:r>
              <a:r>
                <a:rPr lang="zh-CN" altLang="en-US" sz="2800" dirty="0">
                  <a:solidFill>
                    <a:srgbClr val="000000"/>
                  </a:solidFill>
                  <a:effectLst/>
                  <a:latin typeface="Verdana" panose="020B0604030504040204" pitchFamily="34" charset="0"/>
                  <a:sym typeface="+mn-ea"/>
                </a:rPr>
                <a:t>通常包含以下几部分：</a:t>
              </a:r>
            </a:p>
            <a:p>
              <a:r>
                <a:rPr lang="zh-CN" altLang="en-US" sz="2800" dirty="0">
                  <a:solidFill>
                    <a:srgbClr val="000000"/>
                  </a:solidFill>
                  <a:effectLst/>
                  <a:latin typeface="Verdana" panose="020B0604030504040204" pitchFamily="34" charset="0"/>
                  <a:sym typeface="+mn-ea"/>
                </a:rPr>
                <a:t>（</a:t>
              </a:r>
              <a:r>
                <a:rPr lang="en-US" altLang="zh-CN" sz="2800" dirty="0">
                  <a:solidFill>
                    <a:srgbClr val="000000"/>
                  </a:solidFill>
                  <a:effectLst/>
                  <a:latin typeface="Verdana" panose="020B0604030504040204" pitchFamily="34" charset="0"/>
                  <a:sym typeface="+mn-ea"/>
                </a:rPr>
                <a:t>1</a:t>
              </a:r>
              <a:r>
                <a:rPr lang="zh-CN" altLang="en-US" sz="2800" dirty="0">
                  <a:solidFill>
                    <a:srgbClr val="000000"/>
                  </a:solidFill>
                  <a:effectLst/>
                  <a:latin typeface="Verdana" panose="020B0604030504040204" pitchFamily="34" charset="0"/>
                  <a:sym typeface="+mn-ea"/>
                </a:rPr>
                <a:t>）</a:t>
              </a:r>
              <a:r>
                <a:rPr lang="zh-CN" altLang="en-US" sz="2800" dirty="0">
                  <a:solidFill>
                    <a:srgbClr val="FF0000"/>
                  </a:solidFill>
                  <a:effectLst/>
                  <a:latin typeface="Verdana" panose="020B0604030504040204" pitchFamily="34" charset="0"/>
                  <a:sym typeface="+mn-ea"/>
                </a:rPr>
                <a:t>标识</a:t>
              </a:r>
              <a:r>
                <a:rPr lang="zh-CN" altLang="en-US" sz="2800" dirty="0">
                  <a:solidFill>
                    <a:srgbClr val="000000"/>
                  </a:solidFill>
                  <a:effectLst/>
                  <a:latin typeface="Verdana" panose="020B0604030504040204" pitchFamily="34" charset="0"/>
                  <a:sym typeface="+mn-ea"/>
                </a:rPr>
                <a:t>（名字）：为了将一个对象与其他的对象区分开，通常会给对象起一个对象名（标识）。</a:t>
              </a:r>
            </a:p>
            <a:p>
              <a:r>
                <a:rPr lang="zh-CN" altLang="en-US" sz="2800" dirty="0">
                  <a:solidFill>
                    <a:srgbClr val="000000"/>
                  </a:solidFill>
                  <a:effectLst/>
                  <a:latin typeface="Verdana" panose="020B0604030504040204" pitchFamily="34" charset="0"/>
                  <a:sym typeface="+mn-ea"/>
                </a:rPr>
                <a:t>（</a:t>
              </a:r>
              <a:r>
                <a:rPr lang="en-US" altLang="zh-CN" sz="2800" dirty="0">
                  <a:solidFill>
                    <a:srgbClr val="000000"/>
                  </a:solidFill>
                  <a:effectLst/>
                  <a:latin typeface="Verdana" panose="020B0604030504040204" pitchFamily="34" charset="0"/>
                  <a:sym typeface="+mn-ea"/>
                </a:rPr>
                <a:t>2</a:t>
              </a:r>
              <a:r>
                <a:rPr lang="zh-CN" altLang="en-US" sz="2800" dirty="0">
                  <a:solidFill>
                    <a:srgbClr val="000000"/>
                  </a:solidFill>
                  <a:effectLst/>
                  <a:latin typeface="Verdana" panose="020B0604030504040204" pitchFamily="34" charset="0"/>
                  <a:sym typeface="+mn-ea"/>
                </a:rPr>
                <a:t>）</a:t>
              </a:r>
              <a:r>
                <a:rPr lang="zh-CN" altLang="en-US" sz="2800" dirty="0">
                  <a:solidFill>
                    <a:srgbClr val="FF0000"/>
                  </a:solidFill>
                  <a:effectLst/>
                  <a:latin typeface="Verdana" panose="020B0604030504040204" pitchFamily="34" charset="0"/>
                  <a:sym typeface="+mn-ea"/>
                </a:rPr>
                <a:t>状态</a:t>
              </a:r>
              <a:r>
                <a:rPr lang="zh-CN" altLang="en-US" sz="2800" dirty="0">
                  <a:solidFill>
                    <a:srgbClr val="000000"/>
                  </a:solidFill>
                  <a:effectLst/>
                  <a:latin typeface="Verdana" panose="020B0604030504040204" pitchFamily="34" charset="0"/>
                  <a:sym typeface="+mn-ea"/>
                </a:rPr>
                <a:t>（属性）：对象的状态包括对象的所有属性和这些属性的当前值。</a:t>
              </a:r>
            </a:p>
            <a:p>
              <a:r>
                <a:rPr lang="zh-CN" altLang="en-US" sz="2800" dirty="0">
                  <a:solidFill>
                    <a:srgbClr val="000000"/>
                  </a:solidFill>
                  <a:effectLst/>
                  <a:latin typeface="Verdana" panose="020B0604030504040204" pitchFamily="34" charset="0"/>
                  <a:sym typeface="+mn-ea"/>
                </a:rPr>
                <a:t>（</a:t>
              </a:r>
              <a:r>
                <a:rPr lang="en-US" altLang="zh-CN" sz="2800" dirty="0">
                  <a:solidFill>
                    <a:srgbClr val="000000"/>
                  </a:solidFill>
                  <a:effectLst/>
                  <a:latin typeface="Verdana" panose="020B0604030504040204" pitchFamily="34" charset="0"/>
                  <a:sym typeface="+mn-ea"/>
                </a:rPr>
                <a:t>3</a:t>
              </a:r>
              <a:r>
                <a:rPr lang="zh-CN" altLang="en-US" sz="2800" dirty="0">
                  <a:solidFill>
                    <a:srgbClr val="000000"/>
                  </a:solidFill>
                  <a:effectLst/>
                  <a:latin typeface="Verdana" panose="020B0604030504040204" pitchFamily="34" charset="0"/>
                  <a:sym typeface="+mn-ea"/>
                </a:rPr>
                <a:t>）</a:t>
              </a:r>
              <a:r>
                <a:rPr lang="zh-CN" altLang="en-US" sz="2800" dirty="0">
                  <a:solidFill>
                    <a:srgbClr val="FF0000"/>
                  </a:solidFill>
                  <a:effectLst/>
                  <a:latin typeface="Verdana" panose="020B0604030504040204" pitchFamily="34" charset="0"/>
                  <a:sym typeface="+mn-ea"/>
                </a:rPr>
                <a:t>行为</a:t>
              </a:r>
              <a:r>
                <a:rPr lang="zh-CN" altLang="en-US" sz="2800" dirty="0">
                  <a:solidFill>
                    <a:srgbClr val="000000"/>
                  </a:solidFill>
                  <a:effectLst/>
                  <a:latin typeface="Verdana" panose="020B0604030504040204" pitchFamily="34" charset="0"/>
                  <a:sym typeface="+mn-ea"/>
                </a:rPr>
                <a:t>（方法，事件）：一个对象根据它的状态改变和消息传送所采取的行动和所作出的反应。</a:t>
              </a:r>
              <a:endParaRPr lang="zh-CN" altLang="en-US" b="0" i="0" dirty="0">
                <a:solidFill>
                  <a:srgbClr val="000000"/>
                </a:solidFill>
                <a:effectLst/>
                <a:latin typeface="Verdana" panose="020B0604030504040204" pitchFamily="34" charset="0"/>
              </a:endParaRP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a:t>什么是对象</a:t>
                </a:r>
              </a:p>
            </p:txBody>
          </p:sp>
        </p:grpSp>
      </p:grpSp>
    </p:spTree>
  </p:cSld>
  <p:clrMapOvr>
    <a:masterClrMapping/>
  </p:clrMapOvr>
  <p:transition spd="slow" advClick="0" advTm="0">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0380"/>
          </a:xfrm>
          <a:prstGeom prst="rect">
            <a:avLst/>
          </a:prstGeom>
          <a:noFill/>
        </p:spPr>
        <p:txBody>
          <a:bodyPr wrap="square" rtlCol="0">
            <a:spAutoFit/>
          </a:bodyPr>
          <a:lstStyle/>
          <a:p>
            <a:r>
              <a:rPr lang="zh-CN" sz="2660" dirty="0">
                <a:solidFill>
                  <a:srgbClr val="183A5D"/>
                </a:solidFill>
                <a:latin typeface="微软雅黑" panose="020B0503020204020204" pitchFamily="34" charset="-122"/>
                <a:ea typeface="微软雅黑" panose="020B0503020204020204" pitchFamily="34" charset="-122"/>
                <a:sym typeface="+mn-ea"/>
              </a:rPr>
              <a:t>对象图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11410315" cy="4896485"/>
            <a:chOff x="237030" y="1269554"/>
            <a:chExt cx="7776864" cy="4896544"/>
          </a:xfrm>
        </p:grpSpPr>
        <p:sp>
          <p:nvSpPr>
            <p:cNvPr id="5" name="矩形 4"/>
            <p:cNvSpPr/>
            <p:nvPr/>
          </p:nvSpPr>
          <p:spPr>
            <a:xfrm>
              <a:off x="615984" y="1855147"/>
              <a:ext cx="6092825" cy="2999776"/>
            </a:xfrm>
            <a:prstGeom prst="rect">
              <a:avLst/>
            </a:prstGeom>
          </p:spPr>
          <p:txBody>
            <a:bodyPr>
              <a:spAutoFit/>
            </a:bodyPr>
            <a:lstStyle/>
            <a:p>
              <a:r>
                <a:rPr lang="zh-CN" altLang="en-US" sz="2800" dirty="0">
                  <a:solidFill>
                    <a:srgbClr val="000000"/>
                  </a:solidFill>
                  <a:effectLst/>
                  <a:latin typeface="Verdana" panose="020B0604030504040204" pitchFamily="34" charset="0"/>
                  <a:sym typeface="+mn-ea"/>
                </a:rPr>
                <a:t>（</a:t>
              </a:r>
              <a:r>
                <a:rPr lang="en-US" altLang="zh-CN" sz="2800" dirty="0">
                  <a:solidFill>
                    <a:srgbClr val="000000"/>
                  </a:solidFill>
                  <a:effectLst/>
                  <a:latin typeface="Verdana" panose="020B0604030504040204" pitchFamily="34" charset="0"/>
                  <a:sym typeface="+mn-ea"/>
                </a:rPr>
                <a:t>1</a:t>
              </a:r>
              <a:r>
                <a:rPr lang="zh-CN" altLang="en-US" sz="2800" dirty="0">
                  <a:solidFill>
                    <a:srgbClr val="000000"/>
                  </a:solidFill>
                  <a:effectLst/>
                  <a:latin typeface="Verdana" panose="020B0604030504040204" pitchFamily="34" charset="0"/>
                  <a:sym typeface="+mn-ea"/>
                </a:rPr>
                <a:t>）对象是一个</a:t>
              </a:r>
              <a:r>
                <a:rPr lang="zh-CN" altLang="en-US" sz="2800" dirty="0">
                  <a:solidFill>
                    <a:srgbClr val="FF0000"/>
                  </a:solidFill>
                  <a:effectLst/>
                  <a:latin typeface="Verdana" panose="020B0604030504040204" pitchFamily="34" charset="0"/>
                  <a:sym typeface="+mn-ea"/>
                </a:rPr>
                <a:t>存在于时间和空间</a:t>
              </a:r>
              <a:r>
                <a:rPr lang="zh-CN" altLang="en-US" sz="2800" dirty="0">
                  <a:solidFill>
                    <a:srgbClr val="000000"/>
                  </a:solidFill>
                  <a:effectLst/>
                  <a:latin typeface="Verdana" panose="020B0604030504040204" pitchFamily="34" charset="0"/>
                  <a:sym typeface="+mn-ea"/>
                </a:rPr>
                <a:t>中的具体实体，而类紧代表一个抽象，抽象出对象的</a:t>
              </a:r>
              <a:r>
                <a:rPr lang="en-US" altLang="zh-CN" sz="2800" dirty="0">
                  <a:solidFill>
                    <a:srgbClr val="000000"/>
                  </a:solidFill>
                  <a:effectLst/>
                  <a:latin typeface="Verdana" panose="020B0604030504040204" pitchFamily="34" charset="0"/>
                  <a:sym typeface="+mn-ea"/>
                </a:rPr>
                <a:t>“</a:t>
              </a:r>
              <a:r>
                <a:rPr lang="zh-CN" altLang="en-US" sz="2800" dirty="0">
                  <a:solidFill>
                    <a:srgbClr val="000000"/>
                  </a:solidFill>
                  <a:effectLst/>
                  <a:latin typeface="Verdana" panose="020B0604030504040204" pitchFamily="34" charset="0"/>
                  <a:sym typeface="+mn-ea"/>
                </a:rPr>
                <a:t>本质</a:t>
              </a:r>
              <a:r>
                <a:rPr lang="en-US" altLang="zh-CN" sz="2800" dirty="0">
                  <a:solidFill>
                    <a:srgbClr val="000000"/>
                  </a:solidFill>
                  <a:effectLst/>
                  <a:latin typeface="Verdana" panose="020B0604030504040204" pitchFamily="34" charset="0"/>
                  <a:sym typeface="+mn-ea"/>
                </a:rPr>
                <a:t>”</a:t>
              </a:r>
              <a:r>
                <a:rPr lang="zh-CN" altLang="en-US" sz="2800" dirty="0">
                  <a:solidFill>
                    <a:srgbClr val="000000"/>
                  </a:solidFill>
                  <a:effectLst/>
                  <a:latin typeface="Verdana" panose="020B0604030504040204" pitchFamily="34" charset="0"/>
                  <a:sym typeface="+mn-ea"/>
                </a:rPr>
                <a:t>。</a:t>
              </a:r>
            </a:p>
            <a:p>
              <a:r>
                <a:rPr lang="zh-CN" altLang="en-US" sz="2800" dirty="0">
                  <a:solidFill>
                    <a:srgbClr val="000000"/>
                  </a:solidFill>
                  <a:effectLst/>
                  <a:latin typeface="Verdana" panose="020B0604030504040204" pitchFamily="34" charset="0"/>
                  <a:sym typeface="+mn-ea"/>
                </a:rPr>
                <a:t>（</a:t>
              </a:r>
              <a:r>
                <a:rPr lang="en-US" altLang="zh-CN" sz="2800" dirty="0">
                  <a:solidFill>
                    <a:srgbClr val="000000"/>
                  </a:solidFill>
                  <a:effectLst/>
                  <a:latin typeface="Verdana" panose="020B0604030504040204" pitchFamily="34" charset="0"/>
                  <a:sym typeface="+mn-ea"/>
                </a:rPr>
                <a:t>2</a:t>
              </a:r>
              <a:r>
                <a:rPr lang="zh-CN" altLang="en-US" sz="2800" dirty="0">
                  <a:solidFill>
                    <a:srgbClr val="000000"/>
                  </a:solidFill>
                  <a:effectLst/>
                  <a:latin typeface="Verdana" panose="020B0604030504040204" pitchFamily="34" charset="0"/>
                  <a:sym typeface="+mn-ea"/>
                </a:rPr>
                <a:t>）类是共享一个公用结构和一个公共行为对象集合。</a:t>
              </a:r>
            </a:p>
            <a:p>
              <a:r>
                <a:rPr lang="zh-CN" altLang="en-US" sz="2800" dirty="0">
                  <a:solidFill>
                    <a:srgbClr val="000000"/>
                  </a:solidFill>
                  <a:effectLst/>
                  <a:latin typeface="Verdana" panose="020B0604030504040204" pitchFamily="34" charset="0"/>
                  <a:sym typeface="+mn-ea"/>
                </a:rPr>
                <a:t>（</a:t>
              </a:r>
              <a:r>
                <a:rPr lang="en-US" altLang="zh-CN" sz="2800" dirty="0">
                  <a:solidFill>
                    <a:srgbClr val="000000"/>
                  </a:solidFill>
                  <a:effectLst/>
                  <a:latin typeface="Verdana" panose="020B0604030504040204" pitchFamily="34" charset="0"/>
                  <a:sym typeface="+mn-ea"/>
                </a:rPr>
                <a:t>3</a:t>
              </a:r>
              <a:r>
                <a:rPr lang="zh-CN" altLang="en-US" sz="2800" dirty="0">
                  <a:solidFill>
                    <a:srgbClr val="000000"/>
                  </a:solidFill>
                  <a:effectLst/>
                  <a:latin typeface="Verdana" panose="020B0604030504040204" pitchFamily="34" charset="0"/>
                  <a:sym typeface="+mn-ea"/>
                </a:rPr>
                <a:t>）类是</a:t>
              </a:r>
              <a:r>
                <a:rPr lang="zh-CN" altLang="en-US" sz="2800" dirty="0">
                  <a:solidFill>
                    <a:srgbClr val="FF0000"/>
                  </a:solidFill>
                  <a:effectLst/>
                  <a:latin typeface="Verdana" panose="020B0604030504040204" pitchFamily="34" charset="0"/>
                  <a:sym typeface="+mn-ea"/>
                </a:rPr>
                <a:t>静态</a:t>
              </a:r>
              <a:r>
                <a:rPr lang="zh-CN" altLang="en-US" sz="2800" dirty="0">
                  <a:solidFill>
                    <a:srgbClr val="000000"/>
                  </a:solidFill>
                  <a:effectLst/>
                  <a:latin typeface="Verdana" panose="020B0604030504040204" pitchFamily="34" charset="0"/>
                  <a:sym typeface="+mn-ea"/>
                </a:rPr>
                <a:t>的，对象是</a:t>
              </a:r>
              <a:r>
                <a:rPr lang="zh-CN" altLang="en-US" sz="2800" dirty="0">
                  <a:solidFill>
                    <a:srgbClr val="FF0000"/>
                  </a:solidFill>
                  <a:effectLst/>
                  <a:latin typeface="Verdana" panose="020B0604030504040204" pitchFamily="34" charset="0"/>
                  <a:sym typeface="+mn-ea"/>
                </a:rPr>
                <a:t>动态</a:t>
              </a:r>
              <a:r>
                <a:rPr lang="zh-CN" altLang="en-US" sz="2800" dirty="0">
                  <a:solidFill>
                    <a:srgbClr val="000000"/>
                  </a:solidFill>
                  <a:effectLst/>
                  <a:latin typeface="Verdana" panose="020B0604030504040204" pitchFamily="34" charset="0"/>
                  <a:sym typeface="+mn-ea"/>
                </a:rPr>
                <a:t>的；类是</a:t>
              </a:r>
              <a:r>
                <a:rPr lang="zh-CN" altLang="en-US" sz="2800" dirty="0">
                  <a:solidFill>
                    <a:srgbClr val="FF0000"/>
                  </a:solidFill>
                  <a:effectLst/>
                  <a:latin typeface="Verdana" panose="020B0604030504040204" pitchFamily="34" charset="0"/>
                  <a:sym typeface="+mn-ea"/>
                </a:rPr>
                <a:t>一般化</a:t>
              </a:r>
              <a:r>
                <a:rPr lang="zh-CN" altLang="en-US" sz="2800" dirty="0">
                  <a:solidFill>
                    <a:srgbClr val="000000"/>
                  </a:solidFill>
                  <a:effectLst/>
                  <a:latin typeface="Verdana" panose="020B0604030504040204" pitchFamily="34" charset="0"/>
                  <a:sym typeface="+mn-ea"/>
                </a:rPr>
                <a:t>，对象是</a:t>
              </a:r>
              <a:r>
                <a:rPr lang="zh-CN" altLang="en-US" sz="2800" dirty="0">
                  <a:solidFill>
                    <a:srgbClr val="FF0000"/>
                  </a:solidFill>
                  <a:effectLst/>
                  <a:latin typeface="Verdana" panose="020B0604030504040204" pitchFamily="34" charset="0"/>
                  <a:sym typeface="+mn-ea"/>
                </a:rPr>
                <a:t>个性化</a:t>
              </a:r>
              <a:r>
                <a:rPr lang="zh-CN" altLang="en-US" sz="2800" dirty="0">
                  <a:solidFill>
                    <a:srgbClr val="000000"/>
                  </a:solidFill>
                  <a:effectLst/>
                  <a:latin typeface="Verdana" panose="020B0604030504040204" pitchFamily="34" charset="0"/>
                  <a:sym typeface="+mn-ea"/>
                </a:rPr>
                <a:t>；类是</a:t>
              </a:r>
              <a:r>
                <a:rPr lang="zh-CN" altLang="en-US" sz="2800" dirty="0">
                  <a:solidFill>
                    <a:srgbClr val="FF0000"/>
                  </a:solidFill>
                  <a:effectLst/>
                  <a:latin typeface="Verdana" panose="020B0604030504040204" pitchFamily="34" charset="0"/>
                  <a:sym typeface="+mn-ea"/>
                </a:rPr>
                <a:t>定义</a:t>
              </a:r>
              <a:r>
                <a:rPr lang="zh-CN" altLang="en-US" sz="2800" dirty="0">
                  <a:solidFill>
                    <a:srgbClr val="000000"/>
                  </a:solidFill>
                  <a:effectLst/>
                  <a:latin typeface="Verdana" panose="020B0604030504040204" pitchFamily="34" charset="0"/>
                  <a:sym typeface="+mn-ea"/>
                </a:rPr>
                <a:t>，对象是</a:t>
              </a:r>
              <a:r>
                <a:rPr lang="zh-CN" altLang="en-US" sz="2800" dirty="0">
                  <a:solidFill>
                    <a:srgbClr val="FF0000"/>
                  </a:solidFill>
                  <a:effectLst/>
                  <a:latin typeface="Verdana" panose="020B0604030504040204" pitchFamily="34" charset="0"/>
                  <a:sym typeface="+mn-ea"/>
                </a:rPr>
                <a:t>实例</a:t>
              </a:r>
              <a:r>
                <a:rPr lang="zh-CN" altLang="en-US" sz="2800" dirty="0">
                  <a:solidFill>
                    <a:srgbClr val="000000"/>
                  </a:solidFill>
                  <a:effectLst/>
                  <a:latin typeface="Verdana" panose="020B0604030504040204" pitchFamily="34" charset="0"/>
                  <a:sym typeface="+mn-ea"/>
                </a:rPr>
                <a:t>；类是</a:t>
              </a:r>
              <a:r>
                <a:rPr lang="zh-CN" altLang="en-US" sz="2800" dirty="0">
                  <a:solidFill>
                    <a:srgbClr val="FF0000"/>
                  </a:solidFill>
                  <a:effectLst/>
                  <a:latin typeface="Verdana" panose="020B0604030504040204" pitchFamily="34" charset="0"/>
                  <a:sym typeface="+mn-ea"/>
                </a:rPr>
                <a:t>抽象</a:t>
              </a:r>
              <a:r>
                <a:rPr lang="zh-CN" altLang="en-US" sz="2800" dirty="0">
                  <a:solidFill>
                    <a:srgbClr val="000000"/>
                  </a:solidFill>
                  <a:effectLst/>
                  <a:latin typeface="Verdana" panose="020B0604030504040204" pitchFamily="34" charset="0"/>
                  <a:sym typeface="+mn-ea"/>
                </a:rPr>
                <a:t>，对象是</a:t>
              </a:r>
              <a:r>
                <a:rPr lang="zh-CN" altLang="en-US" sz="2800" dirty="0">
                  <a:solidFill>
                    <a:srgbClr val="FF0000"/>
                  </a:solidFill>
                  <a:effectLst/>
                  <a:latin typeface="Verdana" panose="020B0604030504040204" pitchFamily="34" charset="0"/>
                  <a:sym typeface="+mn-ea"/>
                </a:rPr>
                <a:t>具体</a:t>
              </a:r>
              <a:r>
                <a:rPr lang="zh-CN" altLang="en-US" sz="2800" dirty="0">
                  <a:solidFill>
                    <a:srgbClr val="000000"/>
                  </a:solidFill>
                  <a:effectLst/>
                  <a:latin typeface="Verdana" panose="020B0604030504040204" pitchFamily="34" charset="0"/>
                  <a:sym typeface="+mn-ea"/>
                </a:rPr>
                <a:t>。</a:t>
              </a:r>
              <a:endParaRPr lang="zh-CN" altLang="en-US" b="0" i="0" dirty="0">
                <a:solidFill>
                  <a:srgbClr val="000000"/>
                </a:solidFill>
                <a:effectLst/>
                <a:latin typeface="Verdana" panose="020B0604030504040204" pitchFamily="34" charset="0"/>
              </a:endParaRP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a:t>对象与类的区别</a:t>
                </a:r>
              </a:p>
            </p:txBody>
          </p:sp>
        </p:grpSp>
      </p:grpSp>
    </p:spTree>
  </p:cSld>
  <p:clrMapOvr>
    <a:masterClrMapping/>
  </p:clrMapOvr>
  <p:transition spd="slow" advClick="0" advTm="0">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对象图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6061710" cy="6943369"/>
            <a:chOff x="237030" y="1269554"/>
            <a:chExt cx="7776864" cy="6495277"/>
          </a:xfrm>
        </p:grpSpPr>
        <p:sp>
          <p:nvSpPr>
            <p:cNvPr id="5" name="矩形 4"/>
            <p:cNvSpPr/>
            <p:nvPr/>
          </p:nvSpPr>
          <p:spPr>
            <a:xfrm>
              <a:off x="546794" y="1733745"/>
              <a:ext cx="6777864" cy="6031086"/>
            </a:xfrm>
            <a:prstGeom prst="rect">
              <a:avLst/>
            </a:prstGeom>
          </p:spPr>
          <p:txBody>
            <a:bodyPr wrap="square">
              <a:spAutoFit/>
            </a:bodyPr>
            <a:lstStyle/>
            <a:p>
              <a:r>
                <a:rPr lang="en-US" altLang="zh-CN" sz="2800" dirty="0">
                  <a:solidFill>
                    <a:srgbClr val="000000"/>
                  </a:solidFill>
                  <a:latin typeface="Verdana" panose="020B0604030504040204" pitchFamily="34" charset="0"/>
                  <a:sym typeface="+mn-ea"/>
                </a:rPr>
                <a:t>   对象图(Object Diagram)描述的是参与交互的各个对象在交互过程中</a:t>
              </a:r>
              <a:r>
                <a:rPr lang="en-US" altLang="zh-CN" sz="2800" dirty="0">
                  <a:solidFill>
                    <a:srgbClr val="FF0000"/>
                  </a:solidFill>
                  <a:latin typeface="Verdana" panose="020B0604030504040204" pitchFamily="34" charset="0"/>
                  <a:sym typeface="+mn-ea"/>
                </a:rPr>
                <a:t>某一时刻的状态</a:t>
              </a:r>
              <a:r>
                <a:rPr lang="en-US" altLang="zh-CN" sz="2800" dirty="0">
                  <a:solidFill>
                    <a:srgbClr val="000000"/>
                  </a:solidFill>
                  <a:latin typeface="Verdana" panose="020B0604030504040204" pitchFamily="34" charset="0"/>
                  <a:sym typeface="+mn-ea"/>
                </a:rPr>
                <a:t>。对象图可以被看作是类图在某一时刻的实例。</a:t>
              </a:r>
              <a:r>
                <a:rPr lang="zh-CN" altLang="en-US" sz="2800" dirty="0">
                  <a:solidFill>
                    <a:srgbClr val="000000"/>
                  </a:solidFill>
                  <a:latin typeface="Verdana" panose="020B0604030504040204" pitchFamily="34" charset="0"/>
                  <a:sym typeface="+mn-ea"/>
                </a:rPr>
                <a:t>对象图包括：</a:t>
              </a:r>
            </a:p>
            <a:p>
              <a:r>
                <a:rPr lang="zh-CN" altLang="en-US" sz="2800" dirty="0">
                  <a:solidFill>
                    <a:srgbClr val="000000"/>
                  </a:solidFill>
                  <a:latin typeface="Verdana" panose="020B0604030504040204" pitchFamily="34" charset="0"/>
                  <a:sym typeface="+mn-ea"/>
                </a:rPr>
                <a:t>（</a:t>
              </a:r>
              <a:r>
                <a:rPr lang="en-US" altLang="zh-CN" sz="2800" dirty="0">
                  <a:solidFill>
                    <a:srgbClr val="000000"/>
                  </a:solidFill>
                  <a:latin typeface="Verdana" panose="020B0604030504040204" pitchFamily="34" charset="0"/>
                  <a:sym typeface="+mn-ea"/>
                </a:rPr>
                <a:t>1</a:t>
              </a:r>
              <a:r>
                <a:rPr lang="zh-CN" altLang="en-US" sz="2800" dirty="0">
                  <a:solidFill>
                    <a:srgbClr val="000000"/>
                  </a:solidFill>
                  <a:latin typeface="Verdana" panose="020B0604030504040204" pitchFamily="34" charset="0"/>
                  <a:sym typeface="+mn-ea"/>
                </a:rPr>
                <a:t>）对象名：由于对象是一个类的实例，因此其名称的格式是</a:t>
              </a:r>
              <a:r>
                <a:rPr lang="en-US" altLang="zh-CN" sz="2800" dirty="0">
                  <a:solidFill>
                    <a:srgbClr val="000000"/>
                  </a:solidFill>
                  <a:latin typeface="Verdana" panose="020B0604030504040204" pitchFamily="34" charset="0"/>
                  <a:sym typeface="+mn-ea"/>
                </a:rPr>
                <a:t>“</a:t>
              </a:r>
              <a:r>
                <a:rPr lang="zh-CN" altLang="en-US" sz="2800" dirty="0">
                  <a:solidFill>
                    <a:srgbClr val="000000"/>
                  </a:solidFill>
                  <a:latin typeface="Verdana" panose="020B0604030504040204" pitchFamily="34" charset="0"/>
                  <a:sym typeface="+mn-ea"/>
                </a:rPr>
                <a:t>对象名：类名</a:t>
              </a:r>
              <a:r>
                <a:rPr lang="en-US" altLang="zh-CN" sz="2800" dirty="0">
                  <a:solidFill>
                    <a:srgbClr val="000000"/>
                  </a:solidFill>
                  <a:latin typeface="Verdana" panose="020B0604030504040204" pitchFamily="34" charset="0"/>
                  <a:sym typeface="+mn-ea"/>
                </a:rPr>
                <a:t>”</a:t>
              </a:r>
              <a:endParaRPr lang="zh-CN" altLang="en-US" sz="2800" dirty="0">
                <a:solidFill>
                  <a:srgbClr val="000000"/>
                </a:solidFill>
                <a:latin typeface="Verdana" panose="020B0604030504040204" pitchFamily="34" charset="0"/>
                <a:sym typeface="+mn-ea"/>
              </a:endParaRPr>
            </a:p>
            <a:p>
              <a:r>
                <a:rPr lang="zh-CN" altLang="en-US" sz="2800" dirty="0">
                  <a:solidFill>
                    <a:srgbClr val="000000"/>
                  </a:solidFill>
                  <a:latin typeface="Verdana" panose="020B0604030504040204" pitchFamily="34" charset="0"/>
                  <a:sym typeface="+mn-ea"/>
                </a:rPr>
                <a:t>（</a:t>
              </a:r>
              <a:r>
                <a:rPr lang="en-US" altLang="zh-CN" sz="2800" dirty="0">
                  <a:solidFill>
                    <a:srgbClr val="000000"/>
                  </a:solidFill>
                  <a:latin typeface="Verdana" panose="020B0604030504040204" pitchFamily="34" charset="0"/>
                  <a:sym typeface="+mn-ea"/>
                </a:rPr>
                <a:t>2</a:t>
              </a:r>
              <a:r>
                <a:rPr lang="zh-CN" altLang="en-US" sz="2800" dirty="0">
                  <a:solidFill>
                    <a:srgbClr val="000000"/>
                  </a:solidFill>
                  <a:latin typeface="Verdana" panose="020B0604030504040204" pitchFamily="34" charset="0"/>
                  <a:sym typeface="+mn-ea"/>
                </a:rPr>
                <a:t>）属性：对象是一个具体的事物，所以</a:t>
              </a:r>
              <a:r>
                <a:rPr lang="zh-CN" altLang="en-US" sz="2800" dirty="0">
                  <a:solidFill>
                    <a:srgbClr val="FF0000"/>
                  </a:solidFill>
                  <a:latin typeface="Verdana" panose="020B0604030504040204" pitchFamily="34" charset="0"/>
                  <a:sym typeface="+mn-ea"/>
                </a:rPr>
                <a:t>属性值确定</a:t>
              </a:r>
              <a:r>
                <a:rPr lang="zh-CN" altLang="en-US" sz="2800" dirty="0">
                  <a:solidFill>
                    <a:srgbClr val="000000"/>
                  </a:solidFill>
                  <a:latin typeface="Verdana" panose="020B0604030504040204" pitchFamily="34" charset="0"/>
                  <a:sym typeface="+mn-ea"/>
                </a:rPr>
                <a:t>，会列出其值</a:t>
              </a:r>
              <a:endParaRPr lang="en-US" altLang="zh-CN" sz="2800" dirty="0">
                <a:solidFill>
                  <a:srgbClr val="000000"/>
                </a:solidFill>
                <a:latin typeface="Verdana" panose="020B0604030504040204" pitchFamily="34" charset="0"/>
                <a:sym typeface="+mn-ea"/>
              </a:endParaRPr>
            </a:p>
            <a:p>
              <a:endParaRPr lang="zh-CN" sz="2800" dirty="0">
                <a:solidFill>
                  <a:srgbClr val="000000"/>
                </a:solidFill>
                <a:latin typeface="Verdana" panose="020B0604030504040204" pitchFamily="34" charset="0"/>
              </a:endParaRPr>
            </a:p>
            <a:p>
              <a:endParaRPr lang="zh-CN" sz="2800" dirty="0">
                <a:solidFill>
                  <a:srgbClr val="000000"/>
                </a:solidFill>
                <a:latin typeface="Verdana" panose="020B0604030504040204" pitchFamily="34" charset="0"/>
              </a:endParaRPr>
            </a:p>
            <a:p>
              <a:r>
                <a:rPr lang="zh-CN" sz="2800" dirty="0">
                  <a:solidFill>
                    <a:srgbClr val="000000"/>
                  </a:solidFill>
                  <a:latin typeface="Verdana" panose="020B0604030504040204" pitchFamily="34" charset="0"/>
                </a:rPr>
                <a:t>     </a:t>
              </a:r>
              <a:endParaRPr lang="zh-CN" dirty="0">
                <a:solidFill>
                  <a:srgbClr val="000000"/>
                </a:solidFill>
                <a:latin typeface="Verdana" panose="020B0604030504040204" pitchFamily="34" charset="0"/>
              </a:endParaRP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16" name="图片 15"/>
          <p:cNvPicPr>
            <a:picLocks noChangeAspect="1"/>
          </p:cNvPicPr>
          <p:nvPr/>
        </p:nvPicPr>
        <p:blipFill>
          <a:blip r:embed="rId2"/>
          <a:stretch>
            <a:fillRect/>
          </a:stretch>
        </p:blipFill>
        <p:spPr>
          <a:xfrm>
            <a:off x="7040245" y="2192655"/>
            <a:ext cx="4116070" cy="2966720"/>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对象图</a:t>
            </a:r>
            <a:endParaRPr lang="zh-CN" sz="2665" dirty="0">
              <a:solidFill>
                <a:srgbClr val="183A5D"/>
              </a:solidFill>
              <a:latin typeface="微软雅黑" panose="020B0503020204020204" pitchFamily="34" charset="-122"/>
              <a:ea typeface="微软雅黑" panose="020B0503020204020204" pitchFamily="34" charset="-122"/>
            </a:endParaRPr>
          </a:p>
        </p:txBody>
      </p:sp>
      <p:graphicFrame>
        <p:nvGraphicFramePr>
          <p:cNvPr id="13" name="表格 12"/>
          <p:cNvGraphicFramePr/>
          <p:nvPr/>
        </p:nvGraphicFramePr>
        <p:xfrm>
          <a:off x="90805" y="779145"/>
          <a:ext cx="7961630" cy="6090920"/>
        </p:xfrm>
        <a:graphic>
          <a:graphicData uri="http://schemas.openxmlformats.org/drawingml/2006/table">
            <a:tbl>
              <a:tblPr firstRow="1" bandRow="1">
                <a:tableStyleId>{5C22544A-7EE6-4342-B048-85BDC9FD1C3A}</a:tableStyleId>
              </a:tblPr>
              <a:tblGrid>
                <a:gridCol w="3980815">
                  <a:extLst>
                    <a:ext uri="{9D8B030D-6E8A-4147-A177-3AD203B41FA5}">
                      <a16:colId xmlns:a16="http://schemas.microsoft.com/office/drawing/2014/main" val="20000"/>
                    </a:ext>
                  </a:extLst>
                </a:gridCol>
                <a:gridCol w="3980815">
                  <a:extLst>
                    <a:ext uri="{9D8B030D-6E8A-4147-A177-3AD203B41FA5}">
                      <a16:colId xmlns:a16="http://schemas.microsoft.com/office/drawing/2014/main" val="20001"/>
                    </a:ext>
                  </a:extLst>
                </a:gridCol>
              </a:tblGrid>
              <a:tr h="624840">
                <a:tc>
                  <a:txBody>
                    <a:bodyPr/>
                    <a:lstStyle/>
                    <a:p>
                      <a:pPr algn="ctr">
                        <a:buNone/>
                      </a:pPr>
                      <a:r>
                        <a:rPr lang="zh-CN" altLang="en-US"/>
                        <a:t>类图</a:t>
                      </a:r>
                    </a:p>
                  </a:txBody>
                  <a:tcPr/>
                </a:tc>
                <a:tc>
                  <a:txBody>
                    <a:bodyPr/>
                    <a:lstStyle/>
                    <a:p>
                      <a:pPr algn="ctr">
                        <a:buNone/>
                      </a:pPr>
                      <a:r>
                        <a:rPr lang="zh-CN" altLang="en-US"/>
                        <a:t>对象图</a:t>
                      </a:r>
                    </a:p>
                  </a:txBody>
                  <a:tcPr/>
                </a:tc>
                <a:extLst>
                  <a:ext uri="{0D108BD9-81ED-4DB2-BD59-A6C34878D82A}">
                    <a16:rowId xmlns:a16="http://schemas.microsoft.com/office/drawing/2014/main" val="10000"/>
                  </a:ext>
                </a:extLst>
              </a:tr>
              <a:tr h="731520">
                <a:tc>
                  <a:txBody>
                    <a:bodyPr/>
                    <a:lstStyle/>
                    <a:p>
                      <a:pPr algn="ctr">
                        <a:buNone/>
                      </a:pPr>
                      <a:r>
                        <a:rPr lang="zh-CN" altLang="en-US"/>
                        <a:t>类具有3个分栏：名称、属性和操作</a:t>
                      </a:r>
                    </a:p>
                  </a:txBody>
                  <a:tcPr/>
                </a:tc>
                <a:tc>
                  <a:txBody>
                    <a:bodyPr/>
                    <a:lstStyle/>
                    <a:p>
                      <a:pPr algn="ctr">
                        <a:buNone/>
                      </a:pPr>
                      <a:r>
                        <a:rPr lang="zh-CN" altLang="en-US"/>
                        <a:t>对象只有两个分栏：名称和属性</a:t>
                      </a:r>
                    </a:p>
                  </a:txBody>
                  <a:tcPr/>
                </a:tc>
                <a:extLst>
                  <a:ext uri="{0D108BD9-81ED-4DB2-BD59-A6C34878D82A}">
                    <a16:rowId xmlns:a16="http://schemas.microsoft.com/office/drawing/2014/main" val="10001"/>
                  </a:ext>
                </a:extLst>
              </a:tr>
              <a:tr h="1051560">
                <a:tc>
                  <a:txBody>
                    <a:bodyPr/>
                    <a:lstStyle/>
                    <a:p>
                      <a:pPr algn="ctr">
                        <a:buNone/>
                      </a:pPr>
                      <a:r>
                        <a:rPr lang="zh-CN" altLang="en-US"/>
                        <a:t> 在类的名称分栏中只有类名</a:t>
                      </a:r>
                    </a:p>
                  </a:txBody>
                  <a:tcPr/>
                </a:tc>
                <a:tc>
                  <a:txBody>
                    <a:bodyPr/>
                    <a:lstStyle/>
                    <a:p>
                      <a:pPr algn="ctr">
                        <a:buNone/>
                      </a:pPr>
                      <a:r>
                        <a:rPr lang="zh-CN" altLang="en-US"/>
                        <a:t> 对象的名称形式为“对象名：类名”，匿名对象的名称形式为“：类名”</a:t>
                      </a:r>
                    </a:p>
                  </a:txBody>
                  <a:tcPr/>
                </a:tc>
                <a:extLst>
                  <a:ext uri="{0D108BD9-81ED-4DB2-BD59-A6C34878D82A}">
                    <a16:rowId xmlns:a16="http://schemas.microsoft.com/office/drawing/2014/main" val="10002"/>
                  </a:ext>
                </a:extLst>
              </a:tr>
              <a:tr h="939800">
                <a:tc>
                  <a:txBody>
                    <a:bodyPr/>
                    <a:lstStyle/>
                    <a:p>
                      <a:pPr algn="ctr">
                        <a:buNone/>
                      </a:pPr>
                      <a:r>
                        <a:rPr lang="zh-CN" altLang="en-US"/>
                        <a:t>类的属性分栏定义了所有属性的特征</a:t>
                      </a:r>
                    </a:p>
                  </a:txBody>
                  <a:tcPr/>
                </a:tc>
                <a:tc>
                  <a:txBody>
                    <a:bodyPr/>
                    <a:lstStyle/>
                    <a:p>
                      <a:pPr algn="ctr">
                        <a:buNone/>
                      </a:pPr>
                      <a:r>
                        <a:rPr lang="zh-CN" altLang="en-US"/>
                        <a:t>对象则只定义了属性的当前值，以便用于测试用例或例子中</a:t>
                      </a:r>
                    </a:p>
                  </a:txBody>
                  <a:tcPr/>
                </a:tc>
                <a:extLst>
                  <a:ext uri="{0D108BD9-81ED-4DB2-BD59-A6C34878D82A}">
                    <a16:rowId xmlns:a16="http://schemas.microsoft.com/office/drawing/2014/main" val="10003"/>
                  </a:ext>
                </a:extLst>
              </a:tr>
              <a:tr h="1051560">
                <a:tc>
                  <a:txBody>
                    <a:bodyPr/>
                    <a:lstStyle/>
                    <a:p>
                      <a:pPr algn="ctr">
                        <a:buNone/>
                      </a:pPr>
                      <a:r>
                        <a:rPr lang="zh-CN" altLang="en-US"/>
                        <a:t>类中列出了操作</a:t>
                      </a:r>
                    </a:p>
                  </a:txBody>
                  <a:tcPr/>
                </a:tc>
                <a:tc>
                  <a:txBody>
                    <a:bodyPr/>
                    <a:lstStyle/>
                    <a:p>
                      <a:pPr algn="ctr">
                        <a:buNone/>
                      </a:pPr>
                      <a:r>
                        <a:rPr lang="zh-CN" altLang="en-US"/>
                        <a:t> 对象图中不包括操作，因为对于同属于同一个类的对象而言，其操作是相同的</a:t>
                      </a:r>
                    </a:p>
                  </a:txBody>
                  <a:tcPr/>
                </a:tc>
                <a:extLst>
                  <a:ext uri="{0D108BD9-81ED-4DB2-BD59-A6C34878D82A}">
                    <a16:rowId xmlns:a16="http://schemas.microsoft.com/office/drawing/2014/main" val="10004"/>
                  </a:ext>
                </a:extLst>
              </a:tr>
              <a:tr h="1691640">
                <a:tc>
                  <a:txBody>
                    <a:bodyPr/>
                    <a:lstStyle/>
                    <a:p>
                      <a:pPr algn="ctr">
                        <a:buNone/>
                      </a:pPr>
                      <a:r>
                        <a:rPr lang="zh-CN" altLang="en-US"/>
                        <a:t>类使用关联连接，关联使用名称、角色、多重性以及约束等特征定义。类代表的是对对象的分类所以必须说明可以参与关联的对象的数目</a:t>
                      </a:r>
                    </a:p>
                  </a:txBody>
                  <a:tcPr/>
                </a:tc>
                <a:tc>
                  <a:txBody>
                    <a:bodyPr/>
                    <a:lstStyle/>
                    <a:p>
                      <a:pPr algn="ctr">
                        <a:buNone/>
                      </a:pPr>
                      <a:r>
                        <a:rPr lang="zh-CN" altLang="en-US"/>
                        <a:t>对象使用链连接、链拥有名称、角色，但是没有多重性。对象代表的是单独的实体，所有的链都是一对一的，因此不涉及到多重性</a:t>
                      </a:r>
                    </a:p>
                  </a:txBody>
                  <a:tcPr/>
                </a:tc>
                <a:extLst>
                  <a:ext uri="{0D108BD9-81ED-4DB2-BD59-A6C34878D82A}">
                    <a16:rowId xmlns:a16="http://schemas.microsoft.com/office/drawing/2014/main" val="10005"/>
                  </a:ext>
                </a:extLst>
              </a:tr>
            </a:tbl>
          </a:graphicData>
        </a:graphic>
      </p:graphicFrame>
      <p:pic>
        <p:nvPicPr>
          <p:cNvPr id="15" name="图片 14"/>
          <p:cNvPicPr>
            <a:picLocks noChangeAspect="1"/>
          </p:cNvPicPr>
          <p:nvPr/>
        </p:nvPicPr>
        <p:blipFill>
          <a:blip r:embed="rId2"/>
          <a:stretch>
            <a:fillRect/>
          </a:stretch>
        </p:blipFill>
        <p:spPr>
          <a:xfrm>
            <a:off x="8549640" y="4185920"/>
            <a:ext cx="3448685" cy="1844040"/>
          </a:xfrm>
          <a:prstGeom prst="rect">
            <a:avLst/>
          </a:prstGeom>
        </p:spPr>
      </p:pic>
      <p:pic>
        <p:nvPicPr>
          <p:cNvPr id="17" name="图片 16"/>
          <p:cNvPicPr>
            <a:picLocks noChangeAspect="1"/>
          </p:cNvPicPr>
          <p:nvPr/>
        </p:nvPicPr>
        <p:blipFill>
          <a:blip r:embed="rId3"/>
          <a:stretch>
            <a:fillRect/>
          </a:stretch>
        </p:blipFill>
        <p:spPr>
          <a:xfrm>
            <a:off x="8433435" y="1663065"/>
            <a:ext cx="3284220" cy="1709420"/>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包</a:t>
            </a:r>
            <a:r>
              <a:rPr lang="zh-CN" altLang="en-US" sz="2665" dirty="0" smtClean="0">
                <a:solidFill>
                  <a:srgbClr val="183A5D"/>
                </a:solidFill>
                <a:latin typeface="微软雅黑" panose="020B0503020204020204" pitchFamily="34" charset="-122"/>
                <a:ea typeface="微软雅黑" panose="020B0503020204020204" pitchFamily="34" charset="-122"/>
              </a:rPr>
              <a:t>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4" y="1269365"/>
            <a:ext cx="7586544" cy="5055254"/>
            <a:chOff x="237030" y="1269554"/>
            <a:chExt cx="7776864" cy="5055316"/>
          </a:xfrm>
        </p:grpSpPr>
        <p:sp>
          <p:nvSpPr>
            <p:cNvPr id="5" name="矩形 4"/>
            <p:cNvSpPr/>
            <p:nvPr/>
          </p:nvSpPr>
          <p:spPr>
            <a:xfrm>
              <a:off x="318097" y="1923611"/>
              <a:ext cx="7614729" cy="4401259"/>
            </a:xfrm>
            <a:prstGeom prst="rect">
              <a:avLst/>
            </a:prstGeom>
          </p:spPr>
          <p:txBody>
            <a:bodyPr wrap="square">
              <a:spAutoFit/>
            </a:bodyPr>
            <a:lstStyle/>
            <a:p>
              <a:pPr indent="720090"/>
              <a:r>
                <a:rPr lang="zh-CN" altLang="en-US" sz="2400" dirty="0">
                  <a:solidFill>
                    <a:srgbClr val="000000"/>
                  </a:solidFill>
                  <a:latin typeface="Verdana" panose="020B0604030504040204" pitchFamily="34" charset="0"/>
                </a:rPr>
                <a:t>包</a:t>
              </a:r>
              <a:r>
                <a:rPr lang="zh-CN" altLang="en-US" sz="2400" dirty="0" smtClean="0">
                  <a:solidFill>
                    <a:srgbClr val="000000"/>
                  </a:solidFill>
                  <a:latin typeface="Verdana" panose="020B0604030504040204" pitchFamily="34" charset="0"/>
                </a:rPr>
                <a:t>是一种</a:t>
              </a:r>
              <a:r>
                <a:rPr lang="zh-CN" altLang="en-US" sz="2400" dirty="0">
                  <a:solidFill>
                    <a:srgbClr val="000000"/>
                  </a:solidFill>
                  <a:latin typeface="Verdana" panose="020B0604030504040204" pitchFamily="34" charset="0"/>
                </a:rPr>
                <a:t>把元素组织</a:t>
              </a:r>
              <a:r>
                <a:rPr lang="zh-CN" altLang="en-US" sz="2400" dirty="0" smtClean="0">
                  <a:solidFill>
                    <a:srgbClr val="000000"/>
                  </a:solidFill>
                  <a:latin typeface="Verdana" panose="020B0604030504040204" pitchFamily="34" charset="0"/>
                </a:rPr>
                <a:t>到一起</a:t>
              </a:r>
              <a:r>
                <a:rPr lang="zh-CN" altLang="en-US" sz="2400" dirty="0">
                  <a:solidFill>
                    <a:srgbClr val="000000"/>
                  </a:solidFill>
                  <a:latin typeface="Verdana" panose="020B0604030504040204" pitchFamily="34" charset="0"/>
                </a:rPr>
                <a:t>的通用机制，包可以嵌套于</a:t>
              </a:r>
              <a:r>
                <a:rPr lang="zh-CN" altLang="en-US" sz="2400" dirty="0" smtClean="0">
                  <a:solidFill>
                    <a:srgbClr val="000000"/>
                  </a:solidFill>
                  <a:latin typeface="Verdana" panose="020B0604030504040204" pitchFamily="34" charset="0"/>
                </a:rPr>
                <a:t>其他包中</a:t>
              </a:r>
              <a:r>
                <a:rPr lang="zh-CN" altLang="en-US" sz="2400" dirty="0">
                  <a:solidFill>
                    <a:srgbClr val="000000"/>
                  </a:solidFill>
                  <a:latin typeface="Verdana" panose="020B0604030504040204" pitchFamily="34" charset="0"/>
                </a:rPr>
                <a:t>。包图</a:t>
              </a:r>
              <a:r>
                <a:rPr lang="zh-CN" altLang="en-US" sz="2400" dirty="0">
                  <a:solidFill>
                    <a:srgbClr val="FF0000"/>
                  </a:solidFill>
                  <a:latin typeface="Verdana" panose="020B0604030504040204" pitchFamily="34" charset="0"/>
                </a:rPr>
                <a:t>用于描述</a:t>
              </a:r>
              <a:r>
                <a:rPr lang="zh-CN" altLang="en-US" sz="2400" dirty="0" smtClean="0">
                  <a:solidFill>
                    <a:srgbClr val="FF0000"/>
                  </a:solidFill>
                  <a:latin typeface="Verdana" panose="020B0604030504040204" pitchFamily="34" charset="0"/>
                </a:rPr>
                <a:t>包与</a:t>
              </a:r>
              <a:r>
                <a:rPr lang="zh-CN" altLang="en-US" sz="2400" dirty="0">
                  <a:solidFill>
                    <a:srgbClr val="FF0000"/>
                  </a:solidFill>
                  <a:latin typeface="Verdana" panose="020B0604030504040204" pitchFamily="34" charset="0"/>
                </a:rPr>
                <a:t>包之间的</a:t>
              </a:r>
              <a:r>
                <a:rPr lang="zh-CN" altLang="en-US" sz="2400" dirty="0" smtClean="0">
                  <a:solidFill>
                    <a:srgbClr val="FF0000"/>
                  </a:solidFill>
                  <a:latin typeface="Verdana" panose="020B0604030504040204" pitchFamily="34" charset="0"/>
                </a:rPr>
                <a:t>关系</a:t>
              </a:r>
              <a:r>
                <a:rPr lang="zh-CN" altLang="en-US" sz="2400" dirty="0" smtClean="0">
                  <a:solidFill>
                    <a:srgbClr val="000000"/>
                  </a:solidFill>
                  <a:latin typeface="Verdana" panose="020B0604030504040204" pitchFamily="34" charset="0"/>
                </a:rPr>
                <a:t>。包</a:t>
              </a:r>
              <a:r>
                <a:rPr lang="zh-CN" altLang="en-US" sz="2400" dirty="0">
                  <a:solidFill>
                    <a:srgbClr val="000000"/>
                  </a:solidFill>
                  <a:latin typeface="Verdana" panose="020B0604030504040204" pitchFamily="34" charset="0"/>
                </a:rPr>
                <a:t>的图标是个带标签的</a:t>
              </a:r>
              <a:r>
                <a:rPr lang="zh-CN" altLang="en-US" sz="2400" dirty="0" smtClean="0">
                  <a:solidFill>
                    <a:srgbClr val="000000"/>
                  </a:solidFill>
                  <a:latin typeface="Verdana" panose="020B0604030504040204" pitchFamily="34" charset="0"/>
                </a:rPr>
                <a:t>文件夹，包图</a:t>
              </a:r>
              <a:r>
                <a:rPr lang="zh-CN" altLang="en-US" sz="2400" dirty="0" smtClean="0">
                  <a:solidFill>
                    <a:srgbClr val="FF0000"/>
                  </a:solidFill>
                  <a:latin typeface="Verdana" panose="020B0604030504040204" pitchFamily="34" charset="0"/>
                </a:rPr>
                <a:t>描绘模型元素在</a:t>
              </a:r>
              <a:r>
                <a:rPr lang="zh-CN" altLang="en-US" sz="2400" dirty="0">
                  <a:solidFill>
                    <a:srgbClr val="FF0000"/>
                  </a:solidFill>
                  <a:latin typeface="Verdana" panose="020B0604030504040204" pitchFamily="34" charset="0"/>
                </a:rPr>
                <a:t>包内的组织和依赖</a:t>
              </a:r>
              <a:r>
                <a:rPr lang="zh-CN" altLang="en-US" sz="2400" dirty="0" smtClean="0">
                  <a:solidFill>
                    <a:srgbClr val="FF0000"/>
                  </a:solidFill>
                  <a:latin typeface="Verdana" panose="020B0604030504040204" pitchFamily="34" charset="0"/>
                </a:rPr>
                <a:t>关系</a:t>
              </a:r>
              <a:r>
                <a:rPr lang="zh-CN" altLang="en-US" sz="2400" dirty="0" smtClean="0">
                  <a:solidFill>
                    <a:srgbClr val="000000"/>
                  </a:solidFill>
                  <a:latin typeface="Verdana" panose="020B0604030504040204" pitchFamily="34" charset="0"/>
                </a:rPr>
                <a:t>，</a:t>
              </a:r>
              <a:r>
                <a:rPr lang="zh-CN" altLang="en-US" sz="2400" dirty="0" smtClean="0">
                  <a:solidFill>
                    <a:srgbClr val="FF0000"/>
                  </a:solidFill>
                  <a:latin typeface="Verdana" panose="020B0604030504040204" pitchFamily="34" charset="0"/>
                </a:rPr>
                <a:t>包括</a:t>
              </a:r>
              <a:r>
                <a:rPr lang="zh-CN" altLang="en-US" sz="2400" dirty="0">
                  <a:solidFill>
                    <a:srgbClr val="FF0000"/>
                  </a:solidFill>
                  <a:latin typeface="Verdana" panose="020B0604030504040204" pitchFamily="34" charset="0"/>
                </a:rPr>
                <a:t>包的导人和包扩展</a:t>
              </a:r>
              <a:r>
                <a:rPr lang="zh-CN" altLang="en-US" sz="2400" dirty="0">
                  <a:solidFill>
                    <a:srgbClr val="000000"/>
                  </a:solidFill>
                  <a:latin typeface="Verdana" panose="020B0604030504040204" pitchFamily="34" charset="0"/>
                </a:rPr>
                <a:t>。它们还提供相应命名空间的</a:t>
              </a:r>
              <a:r>
                <a:rPr lang="zh-CN" altLang="en-US" sz="2400" dirty="0" smtClean="0">
                  <a:solidFill>
                    <a:srgbClr val="000000"/>
                  </a:solidFill>
                  <a:latin typeface="Verdana" panose="020B0604030504040204" pitchFamily="34" charset="0"/>
                </a:rPr>
                <a:t>可视化。</a:t>
              </a:r>
              <a:endParaRPr lang="en-US" altLang="zh-CN" sz="2400" dirty="0" smtClean="0">
                <a:solidFill>
                  <a:srgbClr val="000000"/>
                </a:solidFill>
                <a:latin typeface="Verdana" panose="020B0604030504040204" pitchFamily="34" charset="0"/>
              </a:endParaRPr>
            </a:p>
            <a:p>
              <a:pPr indent="720090"/>
              <a:r>
                <a:rPr lang="zh-CN" altLang="en-US" sz="2400" dirty="0" smtClean="0">
                  <a:solidFill>
                    <a:srgbClr val="000000"/>
                  </a:solidFill>
                  <a:latin typeface="Verdana" panose="020B0604030504040204" pitchFamily="34" charset="0"/>
                </a:rPr>
                <a:t>包是一个命名空间，也是一个无素。可以包含在其他命名空间中。包可以拥有其他包或与其他包合并，它的元索可以导入包命名空间中。除了要在项目浏览器中使用包来组织项目的内容外，还可以拖动包到图中</a:t>
              </a:r>
              <a:r>
                <a:rPr lang="en-US" altLang="zh-CN" sz="2400" dirty="0" smtClean="0">
                  <a:solidFill>
                    <a:srgbClr val="000000"/>
                  </a:solidFill>
                  <a:latin typeface="Verdana" panose="020B0604030504040204" pitchFamily="34" charset="0"/>
                </a:rPr>
                <a:t>(</a:t>
              </a:r>
              <a:r>
                <a:rPr lang="zh-CN" altLang="en-US" sz="2400" dirty="0" smtClean="0">
                  <a:solidFill>
                    <a:srgbClr val="000000"/>
                  </a:solidFill>
                  <a:latin typeface="Verdana" panose="020B0604030504040204" pitchFamily="34" charset="0"/>
                </a:rPr>
                <a:t>大多数图类型、标准和扩展</a:t>
              </a:r>
              <a:r>
                <a:rPr lang="en-US" altLang="zh-CN" sz="2400" dirty="0" smtClean="0">
                  <a:solidFill>
                    <a:srgbClr val="000000"/>
                  </a:solidFill>
                  <a:latin typeface="Verdana" panose="020B0604030504040204" pitchFamily="34" charset="0"/>
                </a:rPr>
                <a:t>)</a:t>
              </a:r>
              <a:r>
                <a:rPr lang="zh-CN" altLang="en-US" sz="2400" dirty="0" smtClean="0">
                  <a:solidFill>
                    <a:srgbClr val="000000"/>
                  </a:solidFill>
                  <a:latin typeface="Verdana" panose="020B0604030504040204" pitchFamily="34" charset="0"/>
                </a:rPr>
                <a:t>以描述结构或关系，包括包的导人或合并。</a:t>
              </a:r>
            </a:p>
            <a:p>
              <a:endParaRPr lang="zh-CN" altLang="en-US" sz="1600" dirty="0">
                <a:solidFill>
                  <a:srgbClr val="000000"/>
                </a:solidFill>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
        <p:nvSpPr>
          <p:cNvPr id="9" name="文本框 8"/>
          <p:cNvSpPr txBox="1"/>
          <p:nvPr/>
        </p:nvSpPr>
        <p:spPr>
          <a:xfrm>
            <a:off x="663575" y="1319530"/>
            <a:ext cx="1562735" cy="414020"/>
          </a:xfrm>
          <a:prstGeom prst="rect">
            <a:avLst/>
          </a:prstGeom>
          <a:noFill/>
        </p:spPr>
        <p:txBody>
          <a:bodyPr wrap="square" rtlCol="0">
            <a:spAutoFit/>
          </a:bodyPr>
          <a:lstStyle/>
          <a:p>
            <a:r>
              <a:rPr lang="zh-CN" altLang="en-US" dirty="0">
                <a:solidFill>
                  <a:schemeClr val="bg1"/>
                </a:solidFill>
              </a:rPr>
              <a:t>包</a:t>
            </a:r>
            <a:r>
              <a:rPr lang="zh-CN" altLang="en-US" dirty="0" smtClean="0">
                <a:solidFill>
                  <a:schemeClr val="bg1"/>
                </a:solidFill>
              </a:rPr>
              <a:t>图概述</a:t>
            </a:r>
            <a:endParaRPr lang="zh-CN" altLang="en-US" dirty="0">
              <a:solidFill>
                <a:schemeClr val="bg1"/>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9925" y="2203763"/>
            <a:ext cx="3163805" cy="21526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TextBox 12"/>
          <p:cNvSpPr txBox="1"/>
          <p:nvPr/>
        </p:nvSpPr>
        <p:spPr>
          <a:xfrm>
            <a:off x="8769679" y="4609261"/>
            <a:ext cx="2664296" cy="432048"/>
          </a:xfrm>
          <a:prstGeom prst="rect">
            <a:avLst/>
          </a:prstGeom>
          <a:noFill/>
        </p:spPr>
        <p:txBody>
          <a:bodyPr wrap="square" rtlCol="0">
            <a:spAutoFit/>
          </a:bodyPr>
          <a:lstStyle/>
          <a:p>
            <a:pPr algn="ctr"/>
            <a:r>
              <a:rPr lang="zh-CN" altLang="en-US" dirty="0" smtClean="0"/>
              <a:t>包的图标</a:t>
            </a:r>
            <a:endParaRPr lang="zh-CN" altLang="en-US" dirty="0"/>
          </a:p>
        </p:txBody>
      </p:sp>
    </p:spTree>
  </p:cSld>
  <p:clrMapOvr>
    <a:masterClrMapping/>
  </p:clrMapOvr>
  <p:transition spd="slow" advClick="0" advTm="0">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包</a:t>
            </a:r>
            <a:r>
              <a:rPr lang="zh-CN" altLang="en-US" sz="2665" dirty="0" smtClean="0">
                <a:solidFill>
                  <a:srgbClr val="183A5D"/>
                </a:solidFill>
                <a:latin typeface="微软雅黑" panose="020B0503020204020204" pitchFamily="34" charset="-122"/>
                <a:ea typeface="微软雅黑" panose="020B0503020204020204" pitchFamily="34" charset="-122"/>
              </a:rPr>
              <a:t>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305836" y="1269365"/>
            <a:ext cx="6077401" cy="4896484"/>
            <a:chOff x="237030" y="1269554"/>
            <a:chExt cx="7776864" cy="4896544"/>
          </a:xfrm>
        </p:grpSpPr>
        <p:sp>
          <p:nvSpPr>
            <p:cNvPr id="5" name="矩形 4"/>
            <p:cNvSpPr/>
            <p:nvPr/>
          </p:nvSpPr>
          <p:spPr>
            <a:xfrm>
              <a:off x="318098" y="1923611"/>
              <a:ext cx="7614729" cy="4093478"/>
            </a:xfrm>
            <a:prstGeom prst="rect">
              <a:avLst/>
            </a:prstGeom>
          </p:spPr>
          <p:txBody>
            <a:bodyPr wrap="square">
              <a:spAutoFit/>
            </a:bodyPr>
            <a:lstStyle/>
            <a:p>
              <a:r>
                <a:rPr lang="en-US" altLang="zh-CN" sz="2000" dirty="0">
                  <a:solidFill>
                    <a:srgbClr val="000000"/>
                  </a:solidFill>
                  <a:latin typeface="Verdana" panose="020B0604030504040204" pitchFamily="34" charset="0"/>
                </a:rPr>
                <a:t>1.</a:t>
              </a:r>
              <a:r>
                <a:rPr lang="zh-CN" altLang="en-US" sz="2000" dirty="0" smtClean="0">
                  <a:solidFill>
                    <a:srgbClr val="000000"/>
                  </a:solidFill>
                  <a:latin typeface="Verdana" panose="020B0604030504040204" pitchFamily="34" charset="0"/>
                </a:rPr>
                <a:t>引入关系</a:t>
              </a:r>
              <a:endParaRPr lang="zh-CN" altLang="en-US" sz="2000" dirty="0">
                <a:solidFill>
                  <a:srgbClr val="000000"/>
                </a:solidFill>
                <a:latin typeface="Verdana" panose="020B0604030504040204" pitchFamily="34" charset="0"/>
              </a:endParaRPr>
            </a:p>
            <a:p>
              <a:r>
                <a:rPr lang="zh-CN" altLang="en-US" sz="2000" dirty="0" smtClean="0">
                  <a:solidFill>
                    <a:srgbClr val="000000"/>
                  </a:solidFill>
                  <a:latin typeface="Verdana" panose="020B0604030504040204" pitchFamily="34" charset="0"/>
                </a:rPr>
                <a:t>引</a:t>
              </a:r>
              <a:r>
                <a:rPr lang="zh-CN" altLang="en-US" sz="2000" dirty="0">
                  <a:solidFill>
                    <a:srgbClr val="000000"/>
                  </a:solidFill>
                  <a:latin typeface="Verdana" panose="020B0604030504040204" pitchFamily="34" charset="0"/>
                </a:rPr>
                <a:t>入</a:t>
              </a:r>
              <a:r>
                <a:rPr lang="zh-CN" altLang="en-US" sz="2000" dirty="0" smtClean="0">
                  <a:solidFill>
                    <a:srgbClr val="000000"/>
                  </a:solidFill>
                  <a:latin typeface="Verdana" panose="020B0604030504040204" pitchFamily="34" charset="0"/>
                </a:rPr>
                <a:t>关系</a:t>
              </a:r>
              <a:r>
                <a:rPr lang="en-US" altLang="zh-CN" sz="2000" dirty="0">
                  <a:solidFill>
                    <a:srgbClr val="000000"/>
                  </a:solidFill>
                  <a:latin typeface="Verdana" panose="020B0604030504040204" pitchFamily="34" charset="0"/>
                </a:rPr>
                <a:t>:</a:t>
              </a:r>
              <a:r>
                <a:rPr lang="zh-CN" altLang="en-US" sz="2000" dirty="0">
                  <a:solidFill>
                    <a:srgbClr val="000000"/>
                  </a:solidFill>
                  <a:latin typeface="Verdana" panose="020B0604030504040204" pitchFamily="34" charset="0"/>
                </a:rPr>
                <a:t>一个包中的类可以被另一个指定包</a:t>
              </a:r>
              <a:r>
                <a:rPr lang="en-US" altLang="zh-CN" sz="2000" dirty="0">
                  <a:solidFill>
                    <a:srgbClr val="000000"/>
                  </a:solidFill>
                  <a:latin typeface="Verdana" panose="020B0604030504040204" pitchFamily="34" charset="0"/>
                </a:rPr>
                <a:t>(</a:t>
              </a:r>
              <a:r>
                <a:rPr lang="zh-CN" altLang="en-US" sz="2000" dirty="0">
                  <a:solidFill>
                    <a:srgbClr val="000000"/>
                  </a:solidFill>
                  <a:latin typeface="Verdana" panose="020B0604030504040204" pitchFamily="34" charset="0"/>
                </a:rPr>
                <a:t>以及嵌套于其中的那些包</a:t>
              </a:r>
              <a:r>
                <a:rPr lang="en-US" altLang="zh-CN" sz="2000" dirty="0">
                  <a:solidFill>
                    <a:srgbClr val="000000"/>
                  </a:solidFill>
                  <a:latin typeface="Verdana" panose="020B0604030504040204" pitchFamily="34" charset="0"/>
                </a:rPr>
                <a:t>)</a:t>
              </a:r>
              <a:r>
                <a:rPr lang="zh-CN" altLang="en-US" sz="2000" dirty="0">
                  <a:solidFill>
                    <a:srgbClr val="000000"/>
                  </a:solidFill>
                  <a:latin typeface="Verdana" panose="020B0604030504040204" pitchFamily="34" charset="0"/>
                </a:rPr>
                <a:t>中的类</a:t>
              </a:r>
              <a:r>
                <a:rPr lang="zh-CN" altLang="en-US" sz="2000" dirty="0" smtClean="0">
                  <a:solidFill>
                    <a:srgbClr val="000000"/>
                  </a:solidFill>
                  <a:latin typeface="Verdana" panose="020B0604030504040204" pitchFamily="34" charset="0"/>
                </a:rPr>
                <a:t>引用。引用关系</a:t>
              </a:r>
              <a:r>
                <a:rPr lang="zh-CN" altLang="en-US" sz="2000" dirty="0">
                  <a:solidFill>
                    <a:srgbClr val="000000"/>
                  </a:solidFill>
                  <a:latin typeface="Verdana" panose="020B0604030504040204" pitchFamily="34" charset="0"/>
                </a:rPr>
                <a:t>是依赖关系的一种，需要</a:t>
              </a:r>
              <a:r>
                <a:rPr lang="zh-CN" altLang="en-US" sz="2000" dirty="0" smtClean="0">
                  <a:solidFill>
                    <a:srgbClr val="000000"/>
                  </a:solidFill>
                  <a:latin typeface="Verdana" panose="020B0604030504040204" pitchFamily="34" charset="0"/>
                </a:rPr>
                <a:t>在依赖上增加一个</a:t>
              </a:r>
              <a:r>
                <a:rPr lang="en-US" altLang="zh-CN" sz="2000" dirty="0" smtClean="0">
                  <a:solidFill>
                    <a:srgbClr val="000000"/>
                  </a:solidFill>
                  <a:latin typeface="Verdana" panose="020B0604030504040204" pitchFamily="34" charset="0"/>
                </a:rPr>
                <a:t>&lt;&lt;import&gt;&gt;</a:t>
              </a:r>
              <a:r>
                <a:rPr lang="zh-CN" altLang="en-US" sz="2000" dirty="0" smtClean="0">
                  <a:solidFill>
                    <a:srgbClr val="000000"/>
                  </a:solidFill>
                  <a:latin typeface="Verdana" panose="020B0604030504040204" pitchFamily="34" charset="0"/>
                </a:rPr>
                <a:t>衍型</a:t>
              </a:r>
              <a:r>
                <a:rPr lang="zh-CN" altLang="en-US" sz="2000" dirty="0">
                  <a:solidFill>
                    <a:srgbClr val="000000"/>
                  </a:solidFill>
                  <a:latin typeface="Verdana" panose="020B0604030504040204" pitchFamily="34" charset="0"/>
                </a:rPr>
                <a:t>，包之间</a:t>
              </a:r>
              <a:r>
                <a:rPr lang="zh-CN" altLang="en-US" sz="2000" dirty="0" smtClean="0">
                  <a:solidFill>
                    <a:srgbClr val="000000"/>
                  </a:solidFill>
                  <a:latin typeface="Verdana" panose="020B0604030504040204" pitchFamily="34" charset="0"/>
                </a:rPr>
                <a:t>一般依赖关系都属于引入关系。</a:t>
              </a:r>
              <a:endParaRPr lang="en-US" altLang="zh-CN" sz="2000" dirty="0" smtClean="0">
                <a:solidFill>
                  <a:srgbClr val="000000"/>
                </a:solidFill>
                <a:latin typeface="Verdana" panose="020B0604030504040204" pitchFamily="34" charset="0"/>
              </a:endParaRPr>
            </a:p>
            <a:p>
              <a:endParaRPr lang="zh-CN" altLang="en-US" sz="2000" dirty="0">
                <a:solidFill>
                  <a:srgbClr val="000000"/>
                </a:solidFill>
                <a:latin typeface="Verdana" panose="020B0604030504040204" pitchFamily="34" charset="0"/>
              </a:endParaRPr>
            </a:p>
            <a:p>
              <a:r>
                <a:rPr lang="en-US" altLang="zh-CN" sz="2000" dirty="0">
                  <a:solidFill>
                    <a:srgbClr val="000000"/>
                  </a:solidFill>
                  <a:latin typeface="Verdana" panose="020B0604030504040204" pitchFamily="34" charset="0"/>
                </a:rPr>
                <a:t>2. </a:t>
              </a:r>
              <a:r>
                <a:rPr lang="zh-CN" altLang="en-US" sz="2000" dirty="0">
                  <a:solidFill>
                    <a:srgbClr val="000000"/>
                  </a:solidFill>
                  <a:latin typeface="Verdana" panose="020B0604030504040204" pitchFamily="34" charset="0"/>
                </a:rPr>
                <a:t>泛化关系</a:t>
              </a:r>
            </a:p>
            <a:p>
              <a:r>
                <a:rPr lang="zh-CN" altLang="en-US" sz="2000" dirty="0" smtClean="0">
                  <a:solidFill>
                    <a:srgbClr val="000000"/>
                  </a:solidFill>
                  <a:latin typeface="Verdana" panose="020B0604030504040204" pitchFamily="34" charset="0"/>
                </a:rPr>
                <a:t>泛化关系</a:t>
              </a:r>
              <a:r>
                <a:rPr lang="zh-CN" altLang="en-US" sz="2000" dirty="0">
                  <a:solidFill>
                    <a:srgbClr val="000000"/>
                  </a:solidFill>
                  <a:latin typeface="Verdana" panose="020B0604030504040204" pitchFamily="34" charset="0"/>
                </a:rPr>
                <a:t>，表示一个</a:t>
              </a:r>
              <a:r>
                <a:rPr lang="zh-CN" altLang="en-US" sz="2000" dirty="0" smtClean="0">
                  <a:solidFill>
                    <a:srgbClr val="000000"/>
                  </a:solidFill>
                  <a:latin typeface="Verdana" panose="020B0604030504040204" pitchFamily="34" charset="0"/>
                </a:rPr>
                <a:t>包继承了另一个</a:t>
              </a:r>
              <a:r>
                <a:rPr lang="zh-CN" altLang="en-US" sz="2000" dirty="0">
                  <a:solidFill>
                    <a:srgbClr val="000000"/>
                  </a:solidFill>
                  <a:latin typeface="Verdana" panose="020B0604030504040204" pitchFamily="34" charset="0"/>
                </a:rPr>
                <a:t>包</a:t>
              </a:r>
              <a:r>
                <a:rPr lang="zh-CN" altLang="en-US" sz="2000" dirty="0" smtClean="0">
                  <a:solidFill>
                    <a:srgbClr val="000000"/>
                  </a:solidFill>
                  <a:latin typeface="Verdana" panose="020B0604030504040204" pitchFamily="34" charset="0"/>
                </a:rPr>
                <a:t>的全部</a:t>
              </a:r>
              <a:r>
                <a:rPr lang="zh-CN" altLang="en-US" sz="2000" dirty="0">
                  <a:solidFill>
                    <a:srgbClr val="000000"/>
                  </a:solidFill>
                  <a:latin typeface="Verdana" panose="020B0604030504040204" pitchFamily="34" charset="0"/>
                </a:rPr>
                <a:t>内容，同时又</a:t>
              </a:r>
              <a:r>
                <a:rPr lang="zh-CN" altLang="en-US" sz="2000" dirty="0" smtClean="0">
                  <a:solidFill>
                    <a:srgbClr val="000000"/>
                  </a:solidFill>
                  <a:latin typeface="Verdana" panose="020B0604030504040204" pitchFamily="34" charset="0"/>
                </a:rPr>
                <a:t>补充了自己</a:t>
              </a:r>
              <a:r>
                <a:rPr lang="zh-CN" altLang="en-US" sz="2000" dirty="0">
                  <a:solidFill>
                    <a:srgbClr val="000000"/>
                  </a:solidFill>
                  <a:latin typeface="Verdana" panose="020B0604030504040204" pitchFamily="34" charset="0"/>
                </a:rPr>
                <a:t>增加的</a:t>
              </a:r>
              <a:r>
                <a:rPr lang="zh-CN" altLang="en-US" sz="2000" dirty="0" smtClean="0">
                  <a:solidFill>
                    <a:srgbClr val="000000"/>
                  </a:solidFill>
                  <a:latin typeface="Verdana" panose="020B0604030504040204" pitchFamily="34" charset="0"/>
                </a:rPr>
                <a:t>内容。</a:t>
              </a:r>
              <a:endParaRPr lang="en-US" altLang="zh-CN" sz="2000" dirty="0" smtClean="0">
                <a:solidFill>
                  <a:srgbClr val="000000"/>
                </a:solidFill>
                <a:latin typeface="Verdana" panose="020B0604030504040204" pitchFamily="34" charset="0"/>
              </a:endParaRPr>
            </a:p>
            <a:p>
              <a:endParaRPr lang="en-US" altLang="zh-CN" sz="2000" dirty="0" smtClean="0">
                <a:solidFill>
                  <a:srgbClr val="000000"/>
                </a:solidFill>
                <a:latin typeface="Verdana" panose="020B0604030504040204" pitchFamily="34" charset="0"/>
              </a:endParaRPr>
            </a:p>
            <a:p>
              <a:r>
                <a:rPr lang="en-US" altLang="zh-CN" sz="2000" dirty="0">
                  <a:solidFill>
                    <a:srgbClr val="000000"/>
                  </a:solidFill>
                  <a:latin typeface="Verdana" panose="020B0604030504040204" pitchFamily="34" charset="0"/>
                </a:rPr>
                <a:t>3.</a:t>
              </a:r>
              <a:r>
                <a:rPr lang="zh-CN" altLang="en-US" sz="2000" dirty="0">
                  <a:solidFill>
                    <a:srgbClr val="000000"/>
                  </a:solidFill>
                  <a:latin typeface="Verdana" panose="020B0604030504040204" pitchFamily="34" charset="0"/>
                </a:rPr>
                <a:t>嵌套关系</a:t>
              </a:r>
            </a:p>
            <a:p>
              <a:r>
                <a:rPr lang="zh-CN" altLang="en-US" sz="2000" dirty="0">
                  <a:solidFill>
                    <a:srgbClr val="000000"/>
                  </a:solidFill>
                  <a:latin typeface="Verdana" panose="020B0604030504040204" pitchFamily="34" charset="0"/>
                </a:rPr>
                <a:t>嵌套</a:t>
              </a:r>
              <a:r>
                <a:rPr lang="zh-CN" altLang="en-US" sz="2000" dirty="0" smtClean="0">
                  <a:solidFill>
                    <a:srgbClr val="000000"/>
                  </a:solidFill>
                  <a:latin typeface="Verdana" panose="020B0604030504040204" pitchFamily="34" charset="0"/>
                </a:rPr>
                <a:t>关系</a:t>
              </a:r>
              <a:r>
                <a:rPr lang="en-US" altLang="zh-CN" sz="2000" dirty="0">
                  <a:solidFill>
                    <a:srgbClr val="000000"/>
                  </a:solidFill>
                  <a:latin typeface="Verdana" panose="020B0604030504040204" pitchFamily="34" charset="0"/>
                </a:rPr>
                <a:t>:</a:t>
              </a:r>
              <a:r>
                <a:rPr lang="zh-CN" altLang="en-US" sz="2000" dirty="0">
                  <a:solidFill>
                    <a:srgbClr val="000000"/>
                  </a:solidFill>
                  <a:latin typeface="Verdana" panose="020B0604030504040204" pitchFamily="34" charset="0"/>
                </a:rPr>
                <a:t>一个包中可以包含若干个子包，构成包的嵌套</a:t>
              </a:r>
              <a:r>
                <a:rPr lang="zh-CN" altLang="en-US" sz="2000" dirty="0" smtClean="0">
                  <a:solidFill>
                    <a:srgbClr val="000000"/>
                  </a:solidFill>
                  <a:latin typeface="Verdana" panose="020B0604030504040204" pitchFamily="34" charset="0"/>
                </a:rPr>
                <a:t>层次结构。</a:t>
              </a:r>
              <a:endParaRPr lang="zh-CN" altLang="en-US" sz="2000" dirty="0">
                <a:solidFill>
                  <a:srgbClr val="000000"/>
                </a:solidFill>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
        <p:nvSpPr>
          <p:cNvPr id="9" name="文本框 8"/>
          <p:cNvSpPr txBox="1"/>
          <p:nvPr/>
        </p:nvSpPr>
        <p:spPr>
          <a:xfrm>
            <a:off x="305837" y="1293617"/>
            <a:ext cx="2006137" cy="415498"/>
          </a:xfrm>
          <a:prstGeom prst="rect">
            <a:avLst/>
          </a:prstGeom>
          <a:noFill/>
        </p:spPr>
        <p:txBody>
          <a:bodyPr wrap="square" rtlCol="0">
            <a:spAutoFit/>
          </a:bodyPr>
          <a:lstStyle/>
          <a:p>
            <a:r>
              <a:rPr lang="zh-CN" altLang="en-US" dirty="0" smtClean="0">
                <a:solidFill>
                  <a:schemeClr val="bg1"/>
                </a:solidFill>
              </a:rPr>
              <a:t>包之间的关系</a:t>
            </a:r>
            <a:endParaRPr lang="zh-CN" altLang="en-US" dirty="0">
              <a:solidFill>
                <a:schemeClr val="bg1"/>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97166" y="1501366"/>
            <a:ext cx="1039544" cy="20702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3741" y="3945286"/>
            <a:ext cx="3249935" cy="18350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7452937" y="5958100"/>
            <a:ext cx="3384376" cy="369332"/>
          </a:xfrm>
          <a:prstGeom prst="rect">
            <a:avLst/>
          </a:prstGeom>
          <a:noFill/>
        </p:spPr>
        <p:txBody>
          <a:bodyPr wrap="square" rtlCol="0">
            <a:spAutoFit/>
          </a:bodyPr>
          <a:lstStyle/>
          <a:p>
            <a:pPr algn="ctr"/>
            <a:r>
              <a:rPr lang="zh-CN" altLang="en-US" sz="1800" dirty="0"/>
              <a:t>包</a:t>
            </a:r>
            <a:r>
              <a:rPr lang="zh-CN" altLang="en-US" sz="1800" dirty="0" smtClean="0"/>
              <a:t>的嵌套关系</a:t>
            </a:r>
            <a:endParaRPr lang="en-US" altLang="zh-CN" sz="1800" dirty="0" smtClean="0"/>
          </a:p>
        </p:txBody>
      </p:sp>
      <p:sp>
        <p:nvSpPr>
          <p:cNvPr id="14" name="TextBox 13"/>
          <p:cNvSpPr txBox="1"/>
          <p:nvPr/>
        </p:nvSpPr>
        <p:spPr>
          <a:xfrm>
            <a:off x="8687494" y="2277666"/>
            <a:ext cx="2046182" cy="415498"/>
          </a:xfrm>
          <a:prstGeom prst="rect">
            <a:avLst/>
          </a:prstGeom>
          <a:noFill/>
        </p:spPr>
        <p:txBody>
          <a:bodyPr wrap="square" rtlCol="0">
            <a:spAutoFit/>
          </a:bodyPr>
          <a:lstStyle/>
          <a:p>
            <a:r>
              <a:rPr lang="zh-CN" altLang="en-US" dirty="0" smtClean="0"/>
              <a:t>包的泛化</a:t>
            </a:r>
            <a:r>
              <a:rPr lang="zh-CN" altLang="en-US" sz="1800" dirty="0" smtClean="0"/>
              <a:t>关系</a:t>
            </a:r>
            <a:endParaRPr lang="zh-CN" altLang="en-US" dirty="0"/>
          </a:p>
        </p:txBody>
      </p:sp>
    </p:spTree>
  </p:cSld>
  <p:clrMapOvr>
    <a:masterClrMapping/>
  </p:clrMapOvr>
  <p:transition spd="slow" advClick="0" advTm="0">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包</a:t>
            </a:r>
            <a:r>
              <a:rPr lang="zh-CN" altLang="en-US" sz="2665" dirty="0" smtClean="0">
                <a:solidFill>
                  <a:srgbClr val="183A5D"/>
                </a:solidFill>
                <a:latin typeface="微软雅黑" panose="020B0503020204020204" pitchFamily="34" charset="-122"/>
                <a:ea typeface="微软雅黑" panose="020B0503020204020204" pitchFamily="34" charset="-122"/>
              </a:rPr>
              <a:t>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305836" y="1053530"/>
            <a:ext cx="11405994" cy="5472608"/>
            <a:chOff x="237030" y="1269554"/>
            <a:chExt cx="7776864" cy="4896544"/>
          </a:xfrm>
        </p:grpSpPr>
        <p:sp>
          <p:nvSpPr>
            <p:cNvPr id="5" name="矩形 4"/>
            <p:cNvSpPr/>
            <p:nvPr/>
          </p:nvSpPr>
          <p:spPr>
            <a:xfrm>
              <a:off x="318097" y="1923611"/>
              <a:ext cx="7614729" cy="357993"/>
            </a:xfrm>
            <a:prstGeom prst="rect">
              <a:avLst/>
            </a:prstGeom>
          </p:spPr>
          <p:txBody>
            <a:bodyPr wrap="square">
              <a:spAutoFit/>
            </a:bodyPr>
            <a:lstStyle/>
            <a:p>
              <a:endParaRPr lang="zh-CN" altLang="en-US" sz="2000" dirty="0">
                <a:solidFill>
                  <a:srgbClr val="000000"/>
                </a:solidFill>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
        <p:nvSpPr>
          <p:cNvPr id="9" name="文本框 8"/>
          <p:cNvSpPr txBox="1"/>
          <p:nvPr/>
        </p:nvSpPr>
        <p:spPr>
          <a:xfrm>
            <a:off x="838622" y="1105079"/>
            <a:ext cx="2121424" cy="415498"/>
          </a:xfrm>
          <a:prstGeom prst="rect">
            <a:avLst/>
          </a:prstGeom>
          <a:noFill/>
        </p:spPr>
        <p:txBody>
          <a:bodyPr wrap="square" rtlCol="0">
            <a:spAutoFit/>
          </a:bodyPr>
          <a:lstStyle/>
          <a:p>
            <a:r>
              <a:rPr lang="zh-CN" altLang="en-US" dirty="0" smtClean="0">
                <a:solidFill>
                  <a:schemeClr val="bg1"/>
                </a:solidFill>
              </a:rPr>
              <a:t>包图的建模技术</a:t>
            </a:r>
            <a:endParaRPr lang="zh-CN" altLang="en-US" dirty="0">
              <a:solidFill>
                <a:schemeClr val="bg1"/>
              </a:solidFill>
            </a:endParaRPr>
          </a:p>
        </p:txBody>
      </p:sp>
      <p:sp>
        <p:nvSpPr>
          <p:cNvPr id="8" name="矩形 7"/>
          <p:cNvSpPr/>
          <p:nvPr/>
        </p:nvSpPr>
        <p:spPr>
          <a:xfrm>
            <a:off x="1041238" y="1784536"/>
            <a:ext cx="10022520" cy="4524315"/>
          </a:xfrm>
          <a:prstGeom prst="rect">
            <a:avLst/>
          </a:prstGeom>
        </p:spPr>
        <p:txBody>
          <a:bodyPr wrap="square">
            <a:spAutoFit/>
          </a:bodyPr>
          <a:lstStyle/>
          <a:p>
            <a:r>
              <a:rPr lang="en-US" altLang="zh-CN" sz="3200" dirty="0" smtClean="0"/>
              <a:t>(</a:t>
            </a:r>
            <a:r>
              <a:rPr lang="en-US" altLang="zh-CN" sz="3200" dirty="0"/>
              <a:t>1)</a:t>
            </a:r>
            <a:r>
              <a:rPr lang="zh-CN" altLang="en-US" sz="3200" dirty="0"/>
              <a:t>两种组包方式</a:t>
            </a:r>
            <a:r>
              <a:rPr lang="en-US" altLang="zh-CN" sz="3200" dirty="0"/>
              <a:t>:</a:t>
            </a:r>
          </a:p>
          <a:p>
            <a:r>
              <a:rPr lang="en-US" altLang="zh-CN" sz="3200" dirty="0"/>
              <a:t>①</a:t>
            </a:r>
            <a:r>
              <a:rPr lang="zh-CN" altLang="en-US" sz="3200" dirty="0"/>
              <a:t>根据系统分层架构组包</a:t>
            </a:r>
            <a:r>
              <a:rPr lang="en-US" altLang="zh-CN" sz="3200" dirty="0"/>
              <a:t>(</a:t>
            </a:r>
            <a:r>
              <a:rPr lang="zh-CN" altLang="en-US" sz="3200" dirty="0">
                <a:solidFill>
                  <a:srgbClr val="FF0000"/>
                </a:solidFill>
              </a:rPr>
              <a:t>推荐使用</a:t>
            </a:r>
            <a:r>
              <a:rPr lang="en-US" altLang="zh-CN" sz="3200" dirty="0" smtClean="0"/>
              <a:t>);</a:t>
            </a:r>
          </a:p>
          <a:p>
            <a:r>
              <a:rPr lang="en-US" altLang="zh-CN" sz="3200" dirty="0" smtClean="0"/>
              <a:t>②</a:t>
            </a:r>
            <a:r>
              <a:rPr lang="zh-CN" altLang="en-US" sz="3200" dirty="0"/>
              <a:t>根据系统业务功能模块组包。</a:t>
            </a:r>
          </a:p>
          <a:p>
            <a:r>
              <a:rPr lang="en-US" altLang="zh-CN" sz="3200" dirty="0"/>
              <a:t>(2)</a:t>
            </a:r>
            <a:r>
              <a:rPr lang="zh-CN" altLang="en-US" sz="3200" dirty="0"/>
              <a:t>参照类之间的关系确定包之间的关系</a:t>
            </a:r>
            <a:r>
              <a:rPr lang="zh-CN" altLang="en-US" sz="3200" dirty="0" smtClean="0"/>
              <a:t>。</a:t>
            </a:r>
            <a:endParaRPr lang="en-US" altLang="zh-CN" sz="3200" dirty="0" smtClean="0"/>
          </a:p>
          <a:p>
            <a:r>
              <a:rPr lang="en-US" altLang="zh-CN" sz="3200" dirty="0" smtClean="0"/>
              <a:t>(</a:t>
            </a:r>
            <a:r>
              <a:rPr lang="en-US" altLang="zh-CN" sz="3200" dirty="0"/>
              <a:t>3)</a:t>
            </a:r>
            <a:r>
              <a:rPr lang="zh-CN" altLang="en-US" sz="3200" dirty="0"/>
              <a:t>减少包的嵌套层次，一般不超过三层</a:t>
            </a:r>
            <a:r>
              <a:rPr lang="zh-CN" altLang="en-US" sz="3200" dirty="0" smtClean="0"/>
              <a:t>。</a:t>
            </a:r>
            <a:endParaRPr lang="en-US" altLang="zh-CN" sz="3200" dirty="0" smtClean="0"/>
          </a:p>
          <a:p>
            <a:r>
              <a:rPr lang="en-US" altLang="zh-CN" sz="3200" dirty="0" smtClean="0"/>
              <a:t>(4</a:t>
            </a:r>
            <a:r>
              <a:rPr lang="en-US" altLang="zh-CN" sz="3200" dirty="0"/>
              <a:t>)</a:t>
            </a:r>
            <a:r>
              <a:rPr lang="zh-CN" altLang="en-US" sz="3200" dirty="0"/>
              <a:t>每个包的子包控制在</a:t>
            </a:r>
            <a:r>
              <a:rPr lang="en-US" altLang="zh-CN" sz="3200" dirty="0" smtClean="0"/>
              <a:t>7±2</a:t>
            </a:r>
            <a:r>
              <a:rPr lang="zh-CN" altLang="en-US" sz="3200" dirty="0"/>
              <a:t>个。</a:t>
            </a:r>
          </a:p>
          <a:p>
            <a:r>
              <a:rPr lang="en-US" altLang="zh-CN" sz="3200" dirty="0"/>
              <a:t>(5)</a:t>
            </a:r>
            <a:r>
              <a:rPr lang="zh-CN" altLang="en-US" sz="3200" dirty="0"/>
              <a:t>如果几个包有若干相同组成部分，可优先考虑将它们合并</a:t>
            </a:r>
            <a:r>
              <a:rPr lang="zh-CN" altLang="en-US" sz="3200" dirty="0" smtClean="0"/>
              <a:t>。</a:t>
            </a:r>
            <a:endParaRPr lang="en-US" altLang="zh-CN" sz="3200" dirty="0" smtClean="0"/>
          </a:p>
          <a:p>
            <a:r>
              <a:rPr lang="en-US" altLang="zh-CN" sz="3200" dirty="0" smtClean="0"/>
              <a:t>(</a:t>
            </a:r>
            <a:r>
              <a:rPr lang="en-US" altLang="zh-CN" sz="3200" dirty="0"/>
              <a:t>6)</a:t>
            </a:r>
            <a:r>
              <a:rPr lang="zh-CN" altLang="en-US" sz="3200" dirty="0"/>
              <a:t>可通过包图来体现系统的分层架构</a:t>
            </a:r>
            <a:r>
              <a:rPr lang="zh-CN" altLang="en-US" sz="3200" dirty="0" smtClean="0"/>
              <a:t>。</a:t>
            </a:r>
            <a:endParaRPr lang="zh-CN" altLang="en-US" sz="3200" dirty="0"/>
          </a:p>
        </p:txBody>
      </p:sp>
    </p:spTree>
  </p:cSld>
  <p:clrMapOvr>
    <a:masterClrMapping/>
  </p:clrMapOvr>
  <p:transition spd="slow" advClick="0" advTm="0">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endParaRPr>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prstClr val="white"/>
                </a:solidFill>
              </a:rPr>
              <a:t>3</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包</a:t>
            </a:r>
            <a:r>
              <a:rPr lang="zh-CN" altLang="en-US" sz="2665" dirty="0" smtClean="0">
                <a:solidFill>
                  <a:srgbClr val="183A5D"/>
                </a:solidFill>
                <a:latin typeface="微软雅黑" panose="020B0503020204020204" pitchFamily="34" charset="-122"/>
                <a:ea typeface="微软雅黑" panose="020B0503020204020204" pitchFamily="34" charset="-122"/>
              </a:rPr>
              <a:t>图</a:t>
            </a:r>
            <a:endParaRPr lang="zh-CN" altLang="en-US"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6061710" cy="4896485"/>
            <a:chOff x="237030" y="1269554"/>
            <a:chExt cx="7776864" cy="4896544"/>
          </a:xfrm>
        </p:grpSpPr>
        <p:sp>
          <p:nvSpPr>
            <p:cNvPr id="5" name="矩形 4"/>
            <p:cNvSpPr/>
            <p:nvPr/>
          </p:nvSpPr>
          <p:spPr>
            <a:xfrm>
              <a:off x="546794" y="1923612"/>
              <a:ext cx="6777864" cy="2462243"/>
            </a:xfrm>
            <a:prstGeom prst="rect">
              <a:avLst/>
            </a:prstGeom>
          </p:spPr>
          <p:txBody>
            <a:bodyPr wrap="square">
              <a:spAutoFit/>
            </a:bodyPr>
            <a:lstStyle/>
            <a:p>
              <a:r>
                <a:rPr lang="zh-CN" altLang="en-US" dirty="0">
                  <a:solidFill>
                    <a:srgbClr val="000000"/>
                  </a:solidFill>
                  <a:latin typeface="Verdana" panose="020B0604030504040204" pitchFamily="34" charset="0"/>
                </a:rPr>
                <a:t>    </a:t>
              </a:r>
            </a:p>
            <a:p>
              <a:r>
                <a:rPr lang="zh-CN" altLang="en-US" dirty="0">
                  <a:solidFill>
                    <a:srgbClr val="000000"/>
                  </a:solidFill>
                  <a:latin typeface="Verdana" panose="020B0604030504040204" pitchFamily="34" charset="0"/>
                </a:rPr>
                <a:t>    </a:t>
              </a:r>
              <a:r>
                <a:rPr lang="en-US" altLang="zh-CN" sz="2800" dirty="0" smtClean="0">
                  <a:solidFill>
                    <a:srgbClr val="000000"/>
                  </a:solidFill>
                  <a:latin typeface="Verdana" panose="020B0604030504040204" pitchFamily="34" charset="0"/>
                </a:rPr>
                <a:t>1.</a:t>
              </a:r>
              <a:r>
                <a:rPr lang="zh-CN" altLang="en-US" sz="2800" dirty="0" smtClean="0">
                  <a:solidFill>
                    <a:srgbClr val="000000"/>
                  </a:solidFill>
                  <a:latin typeface="Verdana" panose="020B0604030504040204" pitchFamily="34" charset="0"/>
                </a:rPr>
                <a:t>包之间的关系有三种，分别是哪三种？</a:t>
              </a:r>
              <a:endParaRPr lang="zh-CN" altLang="en-US" sz="2800" dirty="0">
                <a:solidFill>
                  <a:srgbClr val="000000"/>
                </a:solidFill>
                <a:latin typeface="Verdana" panose="020B0604030504040204" pitchFamily="34" charset="0"/>
              </a:endParaRPr>
            </a:p>
            <a:p>
              <a:endParaRPr lang="zh-CN" altLang="en-US" sz="2800" dirty="0">
                <a:solidFill>
                  <a:srgbClr val="000000"/>
                </a:solidFill>
                <a:latin typeface="Verdana" panose="020B0604030504040204" pitchFamily="34" charset="0"/>
              </a:endParaRPr>
            </a:p>
            <a:p>
              <a:r>
                <a:rPr lang="zh-CN" altLang="en-US" sz="2800" dirty="0">
                  <a:solidFill>
                    <a:srgbClr val="000000"/>
                  </a:solidFill>
                  <a:latin typeface="Verdana" panose="020B0604030504040204" pitchFamily="34" charset="0"/>
                </a:rPr>
                <a:t>     </a:t>
              </a:r>
              <a:endParaRPr lang="zh-CN" altLang="en-US" dirty="0">
                <a:solidFill>
                  <a:srgbClr val="000000"/>
                </a:solidFill>
                <a:latin typeface="Verdana" panose="020B0604030504040204" pitchFamily="34" charset="0"/>
              </a:endParaRPr>
            </a:p>
            <a:p>
              <a:endParaRPr lang="zh-CN" altLang="en-US" dirty="0">
                <a:solidFill>
                  <a:srgbClr val="000000"/>
                </a:solidFill>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grpSp>
      <p:pic>
        <p:nvPicPr>
          <p:cNvPr id="8" name="图片 7"/>
          <p:cNvPicPr>
            <a:picLocks noChangeAspect="1"/>
          </p:cNvPicPr>
          <p:nvPr/>
        </p:nvPicPr>
        <p:blipFill>
          <a:blip r:embed="rId2"/>
          <a:stretch>
            <a:fillRect/>
          </a:stretch>
        </p:blipFill>
        <p:spPr>
          <a:xfrm>
            <a:off x="6431915" y="1944370"/>
            <a:ext cx="5410835" cy="3604260"/>
          </a:xfrm>
          <a:prstGeom prst="rect">
            <a:avLst/>
          </a:prstGeom>
        </p:spPr>
      </p:pic>
      <p:sp>
        <p:nvSpPr>
          <p:cNvPr id="9" name="文本框 8"/>
          <p:cNvSpPr txBox="1"/>
          <p:nvPr/>
        </p:nvSpPr>
        <p:spPr>
          <a:xfrm>
            <a:off x="663575" y="1319530"/>
            <a:ext cx="1562735" cy="414020"/>
          </a:xfrm>
          <a:prstGeom prst="rect">
            <a:avLst/>
          </a:prstGeom>
          <a:noFill/>
        </p:spPr>
        <p:txBody>
          <a:bodyPr wrap="square" rtlCol="0">
            <a:spAutoFit/>
          </a:bodyPr>
          <a:lstStyle/>
          <a:p>
            <a:r>
              <a:rPr lang="zh-CN" altLang="en-US">
                <a:solidFill>
                  <a:prstClr val="white"/>
                </a:solidFill>
              </a:rPr>
              <a:t>提问</a:t>
            </a:r>
          </a:p>
        </p:txBody>
      </p:sp>
    </p:spTree>
  </p:cSld>
  <p:clrMapOvr>
    <a:masterClrMapping/>
  </p:clrMapOvr>
  <p:transition spd="slow" advClick="0" advTm="0">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106680" y="0"/>
            <a:ext cx="2938780" cy="6859270"/>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276651" y="2922512"/>
            <a:ext cx="2808312" cy="614045"/>
          </a:xfrm>
          <a:prstGeom prst="rect">
            <a:avLst/>
          </a:prstGeom>
          <a:noFill/>
        </p:spPr>
        <p:txBody>
          <a:bodyPr wrap="square" lIns="121948" tIns="60973" rIns="121948" bIns="60973">
            <a:spAutoFit/>
          </a:bodyPr>
          <a:lstStyle/>
          <a:p>
            <a:pPr algn="r">
              <a:defRPr/>
            </a:pPr>
            <a:r>
              <a:rPr lang="zh-CN" altLang="en-US" sz="3200" b="1" dirty="0" smtClean="0">
                <a:solidFill>
                  <a:schemeClr val="bg1"/>
                </a:solidFill>
                <a:latin typeface="微软雅黑" panose="020B0503020204020204" pitchFamily="34" charset="-122"/>
                <a:ea typeface="微软雅黑" panose="020B0503020204020204" pitchFamily="34" charset="-122"/>
              </a:rPr>
              <a:t>参考文献</a:t>
            </a:r>
            <a:endParaRPr lang="zh-CN" sz="3200" b="1" dirty="0">
              <a:solidFill>
                <a:schemeClr val="bg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048606" y="693490"/>
            <a:ext cx="9141807" cy="2861310"/>
          </a:xfrm>
          <a:prstGeom prst="rect">
            <a:avLst/>
          </a:prstGeom>
          <a:noFill/>
        </p:spPr>
        <p:txBody>
          <a:bodyPr wrap="square" rtlCol="0">
            <a:spAutoFit/>
          </a:bodyPr>
          <a:lstStyle/>
          <a:p>
            <a:r>
              <a:rPr lang="en-US" altLang="zh-CN" sz="1800" dirty="0" smtClean="0"/>
              <a:t>[1]</a:t>
            </a:r>
            <a:r>
              <a:rPr lang="zh-CN" altLang="en-US" sz="1800" dirty="0" smtClean="0"/>
              <a:t> </a:t>
            </a:r>
            <a:r>
              <a:rPr lang="en-US" altLang="zh-CN" sz="1800" dirty="0" smtClean="0"/>
              <a:t>UML</a:t>
            </a:r>
            <a:r>
              <a:rPr lang="zh-CN" altLang="en-US" sz="1800" dirty="0" smtClean="0"/>
              <a:t>用户指南</a:t>
            </a:r>
            <a:r>
              <a:rPr lang="en-US" altLang="zh-CN" sz="1800" dirty="0" smtClean="0"/>
              <a:t>(</a:t>
            </a:r>
            <a:r>
              <a:rPr lang="zh-CN" altLang="en-US" sz="1800" dirty="0" smtClean="0"/>
              <a:t>第</a:t>
            </a:r>
            <a:r>
              <a:rPr lang="en-US" altLang="zh-CN" sz="1800" dirty="0" smtClean="0"/>
              <a:t>2</a:t>
            </a:r>
            <a:r>
              <a:rPr lang="zh-CN" altLang="en-US" sz="1800" dirty="0" smtClean="0"/>
              <a:t>版</a:t>
            </a:r>
            <a:r>
              <a:rPr lang="en-US" altLang="zh-CN" sz="1800" dirty="0" smtClean="0"/>
              <a:t>·</a:t>
            </a:r>
            <a:r>
              <a:rPr lang="zh-CN" altLang="en-US" sz="1800" dirty="0" smtClean="0"/>
              <a:t>修订版</a:t>
            </a:r>
            <a:r>
              <a:rPr lang="en-US" altLang="zh-CN" sz="1800" dirty="0" smtClean="0"/>
              <a:t>)(</a:t>
            </a:r>
            <a:r>
              <a:rPr lang="zh-CN" altLang="en-US" sz="1800" dirty="0" smtClean="0"/>
              <a:t>作者</a:t>
            </a:r>
            <a:r>
              <a:rPr lang="en-US" altLang="zh-CN" sz="1800" dirty="0"/>
              <a:t>:Grady </a:t>
            </a:r>
            <a:r>
              <a:rPr lang="en-US" altLang="zh-CN" sz="1800" dirty="0" err="1" smtClean="0"/>
              <a:t>Booch</a:t>
            </a:r>
            <a:r>
              <a:rPr lang="zh-CN" altLang="en-US" sz="1800" dirty="0" smtClean="0"/>
              <a:t>等</a:t>
            </a:r>
            <a:r>
              <a:rPr lang="en-US" altLang="zh-CN" sz="1800" dirty="0" smtClean="0"/>
              <a:t>)	</a:t>
            </a:r>
            <a:r>
              <a:rPr lang="zh-CN" altLang="en-US" sz="1800" dirty="0" smtClean="0"/>
              <a:t>人民</a:t>
            </a:r>
            <a:r>
              <a:rPr lang="zh-CN" altLang="en-US" sz="1800" dirty="0"/>
              <a:t>邮电</a:t>
            </a:r>
            <a:r>
              <a:rPr lang="zh-CN" altLang="en-US" sz="1800" dirty="0" smtClean="0"/>
              <a:t>出版社</a:t>
            </a:r>
            <a:endParaRPr lang="en-US" altLang="zh-CN" sz="1800" dirty="0" smtClean="0"/>
          </a:p>
          <a:p>
            <a:endParaRPr lang="en-US" altLang="zh-CN" sz="1800" dirty="0" smtClean="0"/>
          </a:p>
          <a:p>
            <a:r>
              <a:rPr lang="en-US" altLang="zh-CN" sz="1800" dirty="0" smtClean="0"/>
              <a:t>[2]</a:t>
            </a:r>
            <a:r>
              <a:rPr lang="zh-CN" altLang="en-US" sz="1800" dirty="0"/>
              <a:t> </a:t>
            </a:r>
            <a:r>
              <a:rPr lang="en-US" altLang="zh-CN" sz="1800" dirty="0"/>
              <a:t>UML2</a:t>
            </a:r>
            <a:r>
              <a:rPr lang="zh-CN" altLang="en-US" sz="1800" dirty="0"/>
              <a:t>基础、建模与设计</a:t>
            </a:r>
            <a:r>
              <a:rPr lang="zh-CN" altLang="en-US" sz="1800" dirty="0" smtClean="0"/>
              <a:t>教程</a:t>
            </a:r>
            <a:r>
              <a:rPr lang="en-US" altLang="zh-CN" sz="1800" dirty="0"/>
              <a:t>(</a:t>
            </a:r>
            <a:r>
              <a:rPr lang="zh-CN" altLang="en-US" sz="1800" dirty="0" smtClean="0"/>
              <a:t>作者</a:t>
            </a:r>
            <a:r>
              <a:rPr lang="en-US" altLang="zh-CN" sz="1800" dirty="0" smtClean="0"/>
              <a:t>:</a:t>
            </a:r>
            <a:r>
              <a:rPr lang="zh-CN" altLang="en-US" sz="1800" dirty="0" smtClean="0"/>
              <a:t>杨弘平等</a:t>
            </a:r>
            <a:r>
              <a:rPr lang="en-US" altLang="zh-CN" sz="1800" dirty="0" smtClean="0"/>
              <a:t>)	</a:t>
            </a:r>
            <a:r>
              <a:rPr lang="zh-CN" altLang="en-US" sz="1800" dirty="0" smtClean="0"/>
              <a:t>清华大学出版社</a:t>
            </a:r>
            <a:endParaRPr lang="en-US" altLang="zh-CN" sz="1800" dirty="0"/>
          </a:p>
          <a:p>
            <a:endParaRPr lang="zh-CN" altLang="en-US" sz="1800" dirty="0"/>
          </a:p>
          <a:p>
            <a:r>
              <a:rPr lang="en-US" altLang="zh-CN" sz="1800" dirty="0" smtClean="0">
                <a:sym typeface="+mn-ea"/>
              </a:rPr>
              <a:t>[3]</a:t>
            </a:r>
            <a:r>
              <a:rPr lang="zh-CN" altLang="en-US" sz="1800" dirty="0">
                <a:sym typeface="+mn-ea"/>
              </a:rPr>
              <a:t>《软件需求（第三版）》美</a:t>
            </a:r>
            <a:r>
              <a:rPr lang="en-US" altLang="zh-CN" sz="1800" dirty="0">
                <a:sym typeface="+mn-ea"/>
              </a:rPr>
              <a:t>KARL WIEGERS ,JOY BEATTY</a:t>
            </a:r>
            <a:endParaRPr lang="en-US" altLang="zh-CN" sz="1800" dirty="0" smtClean="0">
              <a:sym typeface="+mn-ea"/>
            </a:endParaRPr>
          </a:p>
          <a:p>
            <a:endParaRPr lang="en-US" altLang="zh-CN" sz="1800" dirty="0" smtClean="0">
              <a:sym typeface="+mn-ea"/>
            </a:endParaRPr>
          </a:p>
          <a:p>
            <a:endParaRPr lang="zh-CN" altLang="en-US" sz="1800" dirty="0"/>
          </a:p>
          <a:p>
            <a:endParaRPr lang="en-US" altLang="zh-CN" sz="1800" dirty="0">
              <a:solidFill>
                <a:schemeClr val="tx1"/>
              </a:solidFill>
              <a:effectLst>
                <a:outerShdw blurRad="38100" dist="19050" dir="2700000" algn="tl" rotWithShape="0">
                  <a:schemeClr val="dk1">
                    <a:alpha val="40000"/>
                  </a:schemeClr>
                </a:outerShdw>
              </a:effectLst>
            </a:endParaRPr>
          </a:p>
          <a:p>
            <a:endParaRPr lang="en-US" altLang="zh-CN" sz="1800" dirty="0" smtClean="0"/>
          </a:p>
          <a:p>
            <a:endParaRPr lang="zh-CN" altLang="en-US" sz="1800" dirty="0"/>
          </a:p>
        </p:txBody>
      </p:sp>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106680" y="0"/>
            <a:ext cx="2938780" cy="6859270"/>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311150" y="2922270"/>
            <a:ext cx="2220595" cy="1106805"/>
          </a:xfrm>
          <a:prstGeom prst="rect">
            <a:avLst/>
          </a:prstGeom>
          <a:noFill/>
        </p:spPr>
        <p:txBody>
          <a:bodyPr wrap="square" lIns="121948" tIns="60973" rIns="121948" bIns="60973">
            <a:spAutoFit/>
          </a:bodyPr>
          <a:lstStyle/>
          <a:p>
            <a:pPr algn="r">
              <a:defRPr/>
            </a:pPr>
            <a:r>
              <a:rPr lang="zh-CN" altLang="en-US" sz="3200" b="1" dirty="0" smtClean="0">
                <a:solidFill>
                  <a:schemeClr val="bg1"/>
                </a:solidFill>
                <a:latin typeface="微软雅黑" panose="020B0503020204020204" pitchFamily="34" charset="-122"/>
                <a:ea typeface="微软雅黑" panose="020B0503020204020204" pitchFamily="34" charset="-122"/>
              </a:rPr>
              <a:t>绩效考评与分工</a:t>
            </a:r>
          </a:p>
        </p:txBody>
      </p:sp>
      <p:graphicFrame>
        <p:nvGraphicFramePr>
          <p:cNvPr id="3" name="表格 2"/>
          <p:cNvGraphicFramePr/>
          <p:nvPr/>
        </p:nvGraphicFramePr>
        <p:xfrm>
          <a:off x="3181985" y="459740"/>
          <a:ext cx="7771130" cy="3811905"/>
        </p:xfrm>
        <a:graphic>
          <a:graphicData uri="http://schemas.openxmlformats.org/drawingml/2006/table">
            <a:tbl>
              <a:tblPr firstRow="1" bandRow="1">
                <a:tableStyleId>{5C22544A-7EE6-4342-B048-85BDC9FD1C3A}</a:tableStyleId>
              </a:tblPr>
              <a:tblGrid>
                <a:gridCol w="1895475">
                  <a:extLst>
                    <a:ext uri="{9D8B030D-6E8A-4147-A177-3AD203B41FA5}">
                      <a16:colId xmlns:a16="http://schemas.microsoft.com/office/drawing/2014/main" val="20000"/>
                    </a:ext>
                  </a:extLst>
                </a:gridCol>
                <a:gridCol w="2937510">
                  <a:extLst>
                    <a:ext uri="{9D8B030D-6E8A-4147-A177-3AD203B41FA5}">
                      <a16:colId xmlns:a16="http://schemas.microsoft.com/office/drawing/2014/main" val="20001"/>
                    </a:ext>
                  </a:extLst>
                </a:gridCol>
                <a:gridCol w="2938145">
                  <a:extLst>
                    <a:ext uri="{9D8B030D-6E8A-4147-A177-3AD203B41FA5}">
                      <a16:colId xmlns:a16="http://schemas.microsoft.com/office/drawing/2014/main" val="20002"/>
                    </a:ext>
                  </a:extLst>
                </a:gridCol>
              </a:tblGrid>
              <a:tr h="713740">
                <a:tc>
                  <a:txBody>
                    <a:bodyPr/>
                    <a:lstStyle/>
                    <a:p>
                      <a:pPr algn="l">
                        <a:buNone/>
                      </a:pPr>
                      <a:r>
                        <a:rPr lang="zh-CN" altLang="en-US" b="0" dirty="0">
                          <a:solidFill>
                            <a:schemeClr val="tx1"/>
                          </a:solidFill>
                        </a:rPr>
                        <a:t>黄为波</a:t>
                      </a:r>
                    </a:p>
                  </a:txBody>
                  <a:tcPr>
                    <a:solidFill>
                      <a:schemeClr val="accent1">
                        <a:lumMod val="40000"/>
                        <a:lumOff val="60000"/>
                      </a:schemeClr>
                    </a:solidFill>
                  </a:tcPr>
                </a:tc>
                <a:tc>
                  <a:txBody>
                    <a:bodyPr/>
                    <a:lstStyle/>
                    <a:p>
                      <a:pPr algn="l"/>
                      <a:r>
                        <a:rPr lang="zh-CN" altLang="en-US" sz="2400" b="0" dirty="0" smtClean="0">
                          <a:solidFill>
                            <a:schemeClr val="tx1"/>
                          </a:solidFill>
                        </a:rPr>
                        <a:t>负责</a:t>
                      </a:r>
                      <a:r>
                        <a:rPr lang="zh-CN" sz="2400" b="0" dirty="0" smtClean="0">
                          <a:solidFill>
                            <a:schemeClr val="tx1"/>
                          </a:solidFill>
                        </a:rPr>
                        <a:t>制作</a:t>
                      </a:r>
                      <a:r>
                        <a:rPr lang="en-US" altLang="zh-CN" sz="2400" b="0" dirty="0" smtClean="0">
                          <a:solidFill>
                            <a:schemeClr val="tx1"/>
                          </a:solidFill>
                        </a:rPr>
                        <a:t>PPT</a:t>
                      </a:r>
                      <a:r>
                        <a:rPr lang="zh-CN" altLang="en-US" sz="2400" b="0" dirty="0" smtClean="0">
                          <a:solidFill>
                            <a:schemeClr val="tx1"/>
                          </a:solidFill>
                        </a:rPr>
                        <a:t>模板以及审核</a:t>
                      </a:r>
                    </a:p>
                  </a:txBody>
                  <a:tcPr>
                    <a:solidFill>
                      <a:schemeClr val="accent1">
                        <a:lumMod val="40000"/>
                        <a:lumOff val="60000"/>
                      </a:schemeClr>
                    </a:solidFill>
                  </a:tcPr>
                </a:tc>
                <a:tc>
                  <a:txBody>
                    <a:bodyPr/>
                    <a:lstStyle/>
                    <a:p>
                      <a:pPr algn="l">
                        <a:buNone/>
                      </a:pPr>
                      <a:r>
                        <a:rPr lang="en-US" altLang="zh-CN" sz="2400" b="0" dirty="0" smtClean="0">
                          <a:solidFill>
                            <a:schemeClr val="tx1"/>
                          </a:solidFill>
                        </a:rPr>
                        <a:t>9.3</a:t>
                      </a:r>
                    </a:p>
                  </a:txBody>
                  <a:tcPr>
                    <a:solidFill>
                      <a:schemeClr val="accent1">
                        <a:lumMod val="40000"/>
                        <a:lumOff val="60000"/>
                      </a:schemeClr>
                    </a:solidFill>
                  </a:tcPr>
                </a:tc>
                <a:extLst>
                  <a:ext uri="{0D108BD9-81ED-4DB2-BD59-A6C34878D82A}">
                    <a16:rowId xmlns:a16="http://schemas.microsoft.com/office/drawing/2014/main" val="10000"/>
                  </a:ext>
                </a:extLst>
              </a:tr>
              <a:tr h="716915">
                <a:tc>
                  <a:txBody>
                    <a:bodyPr/>
                    <a:lstStyle/>
                    <a:p>
                      <a:pPr algn="l">
                        <a:buNone/>
                      </a:pPr>
                      <a:r>
                        <a:rPr lang="zh-CN" altLang="en-US" dirty="0" smtClean="0">
                          <a:solidFill>
                            <a:schemeClr val="tx1"/>
                          </a:solidFill>
                        </a:rPr>
                        <a:t>苏雨豪</a:t>
                      </a:r>
                    </a:p>
                  </a:txBody>
                  <a:tcPr/>
                </a:tc>
                <a:tc>
                  <a:txBody>
                    <a:bodyPr/>
                    <a:lstStyle/>
                    <a:p>
                      <a:pPr algn="l">
                        <a:buNone/>
                      </a:pPr>
                      <a:r>
                        <a:rPr lang="zh-CN" dirty="0" smtClean="0">
                          <a:solidFill>
                            <a:schemeClr val="tx1"/>
                          </a:solidFill>
                        </a:rPr>
                        <a:t>负责</a:t>
                      </a:r>
                      <a:r>
                        <a:rPr lang="en-US" altLang="zh-CN" dirty="0" smtClean="0">
                          <a:solidFill>
                            <a:schemeClr val="tx1"/>
                          </a:solidFill>
                        </a:rPr>
                        <a:t>PPT</a:t>
                      </a:r>
                      <a:r>
                        <a:rPr lang="zh-CN" altLang="en-US" dirty="0" smtClean="0">
                          <a:solidFill>
                            <a:schemeClr val="tx1"/>
                          </a:solidFill>
                        </a:rPr>
                        <a:t>审核</a:t>
                      </a:r>
                    </a:p>
                  </a:txBody>
                  <a:tcPr/>
                </a:tc>
                <a:tc>
                  <a:txBody>
                    <a:bodyPr/>
                    <a:lstStyle/>
                    <a:p>
                      <a:pPr algn="l">
                        <a:buNone/>
                      </a:pPr>
                      <a:r>
                        <a:rPr lang="en-US" altLang="zh-CN" dirty="0" smtClean="0">
                          <a:solidFill>
                            <a:schemeClr val="tx1"/>
                          </a:solidFill>
                        </a:rPr>
                        <a:t>9.5</a:t>
                      </a:r>
                    </a:p>
                  </a:txBody>
                  <a:tcPr/>
                </a:tc>
                <a:extLst>
                  <a:ext uri="{0D108BD9-81ED-4DB2-BD59-A6C34878D82A}">
                    <a16:rowId xmlns:a16="http://schemas.microsoft.com/office/drawing/2014/main" val="10001"/>
                  </a:ext>
                </a:extLst>
              </a:tr>
              <a:tr h="805815">
                <a:tc>
                  <a:txBody>
                    <a:bodyPr/>
                    <a:lstStyle/>
                    <a:p>
                      <a:pPr algn="l">
                        <a:buNone/>
                      </a:pPr>
                      <a:r>
                        <a:rPr lang="zh-CN" dirty="0" smtClean="0">
                          <a:solidFill>
                            <a:schemeClr val="tx1"/>
                          </a:solidFill>
                        </a:rPr>
                        <a:t>陈子卿</a:t>
                      </a:r>
                    </a:p>
                  </a:txBody>
                  <a:tcPr>
                    <a:solidFill>
                      <a:schemeClr val="accent1">
                        <a:lumMod val="40000"/>
                        <a:lumOff val="60000"/>
                      </a:schemeClr>
                    </a:solidFill>
                  </a:tcPr>
                </a:tc>
                <a:tc>
                  <a:txBody>
                    <a:bodyPr/>
                    <a:lstStyle/>
                    <a:p>
                      <a:pPr algn="l">
                        <a:buNone/>
                      </a:pPr>
                      <a:r>
                        <a:rPr lang="zh-CN" altLang="en-US" dirty="0" smtClean="0">
                          <a:solidFill>
                            <a:schemeClr val="tx1"/>
                          </a:solidFill>
                        </a:rPr>
                        <a:t>对象图部分</a:t>
                      </a:r>
                      <a:r>
                        <a:rPr lang="en-US" altLang="zh-CN" dirty="0" smtClean="0">
                          <a:solidFill>
                            <a:schemeClr val="tx1"/>
                          </a:solidFill>
                        </a:rPr>
                        <a:t>PPT</a:t>
                      </a:r>
                      <a:r>
                        <a:rPr lang="zh-CN" altLang="en-US" dirty="0" smtClean="0">
                          <a:solidFill>
                            <a:schemeClr val="tx1"/>
                          </a:solidFill>
                        </a:rPr>
                        <a:t>制作</a:t>
                      </a:r>
                    </a:p>
                  </a:txBody>
                  <a:tcPr>
                    <a:solidFill>
                      <a:schemeClr val="accent1">
                        <a:lumMod val="40000"/>
                        <a:lumOff val="60000"/>
                      </a:schemeClr>
                    </a:solidFill>
                  </a:tcPr>
                </a:tc>
                <a:tc>
                  <a:txBody>
                    <a:bodyPr/>
                    <a:lstStyle/>
                    <a:p>
                      <a:pPr algn="l">
                        <a:buNone/>
                      </a:pPr>
                      <a:r>
                        <a:rPr lang="en-US" altLang="zh-CN" dirty="0" smtClean="0">
                          <a:solidFill>
                            <a:schemeClr val="tx1"/>
                          </a:solidFill>
                        </a:rPr>
                        <a:t>9.7</a:t>
                      </a:r>
                    </a:p>
                  </a:txBody>
                  <a:tcPr>
                    <a:solidFill>
                      <a:schemeClr val="accent1">
                        <a:lumMod val="40000"/>
                        <a:lumOff val="60000"/>
                      </a:schemeClr>
                    </a:solidFill>
                  </a:tcPr>
                </a:tc>
                <a:extLst>
                  <a:ext uri="{0D108BD9-81ED-4DB2-BD59-A6C34878D82A}">
                    <a16:rowId xmlns:a16="http://schemas.microsoft.com/office/drawing/2014/main" val="10002"/>
                  </a:ext>
                </a:extLst>
              </a:tr>
              <a:tr h="733425">
                <a:tc>
                  <a:txBody>
                    <a:bodyPr/>
                    <a:lstStyle/>
                    <a:p>
                      <a:pPr algn="l">
                        <a:buNone/>
                      </a:pPr>
                      <a:r>
                        <a:rPr lang="zh-CN" altLang="en-US" dirty="0" smtClean="0">
                          <a:solidFill>
                            <a:schemeClr val="tx1"/>
                          </a:solidFill>
                        </a:rPr>
                        <a:t>蔡峰</a:t>
                      </a:r>
                    </a:p>
                  </a:txBody>
                  <a:tcPr>
                    <a:solidFill>
                      <a:schemeClr val="accent1">
                        <a:lumMod val="40000"/>
                        <a:lumOff val="60000"/>
                      </a:schemeClr>
                    </a:solidFill>
                  </a:tcPr>
                </a:tc>
                <a:tc>
                  <a:txBody>
                    <a:bodyPr/>
                    <a:lstStyle/>
                    <a:p>
                      <a:pPr algn="l">
                        <a:buNone/>
                      </a:pPr>
                      <a:r>
                        <a:rPr lang="zh-CN" dirty="0" smtClean="0">
                          <a:solidFill>
                            <a:schemeClr val="tx1"/>
                          </a:solidFill>
                        </a:rPr>
                        <a:t>包图部分</a:t>
                      </a:r>
                      <a:r>
                        <a:rPr lang="en-US" altLang="zh-CN" dirty="0" smtClean="0">
                          <a:solidFill>
                            <a:schemeClr val="tx1"/>
                          </a:solidFill>
                        </a:rPr>
                        <a:t>PPT</a:t>
                      </a:r>
                      <a:r>
                        <a:rPr lang="zh-CN" altLang="en-US" dirty="0" smtClean="0">
                          <a:solidFill>
                            <a:schemeClr val="tx1"/>
                          </a:solidFill>
                        </a:rPr>
                        <a:t>制作</a:t>
                      </a:r>
                    </a:p>
                  </a:txBody>
                  <a:tcPr>
                    <a:solidFill>
                      <a:schemeClr val="accent1">
                        <a:lumMod val="40000"/>
                        <a:lumOff val="60000"/>
                      </a:schemeClr>
                    </a:solidFill>
                  </a:tcPr>
                </a:tc>
                <a:tc>
                  <a:txBody>
                    <a:bodyPr/>
                    <a:lstStyle/>
                    <a:p>
                      <a:pPr algn="l">
                        <a:buNone/>
                      </a:pPr>
                      <a:r>
                        <a:rPr lang="en-US" altLang="zh-CN" sz="2100" dirty="0" smtClean="0">
                          <a:solidFill>
                            <a:schemeClr val="tx1"/>
                          </a:solidFill>
                          <a:sym typeface="+mn-ea"/>
                        </a:rPr>
                        <a:t>9.4</a:t>
                      </a:r>
                      <a:endParaRPr lang="en-US" altLang="zh-CN" sz="2100" b="0" dirty="0" smtClean="0">
                        <a:solidFill>
                          <a:schemeClr val="tx1"/>
                        </a:solidFill>
                        <a:sym typeface="+mn-ea"/>
                      </a:endParaRPr>
                    </a:p>
                    <a:p>
                      <a:pPr algn="l">
                        <a:buNone/>
                      </a:pPr>
                      <a:endParaRPr lang="zh-CN" altLang="en-US" dirty="0" smtClean="0">
                        <a:solidFill>
                          <a:schemeClr val="tx1"/>
                        </a:solidFill>
                      </a:endParaRPr>
                    </a:p>
                  </a:txBody>
                  <a:tcPr>
                    <a:solidFill>
                      <a:schemeClr val="accent1">
                        <a:lumMod val="40000"/>
                        <a:lumOff val="60000"/>
                      </a:schemeClr>
                    </a:solidFill>
                  </a:tcPr>
                </a:tc>
                <a:extLst>
                  <a:ext uri="{0D108BD9-81ED-4DB2-BD59-A6C34878D82A}">
                    <a16:rowId xmlns:a16="http://schemas.microsoft.com/office/drawing/2014/main" val="10003"/>
                  </a:ext>
                </a:extLst>
              </a:tr>
              <a:tr h="732790">
                <a:tc>
                  <a:txBody>
                    <a:bodyPr/>
                    <a:lstStyle/>
                    <a:p>
                      <a:pPr algn="l">
                        <a:buNone/>
                      </a:pPr>
                      <a:r>
                        <a:rPr lang="zh-CN" altLang="en-US" dirty="0" smtClean="0">
                          <a:solidFill>
                            <a:schemeClr val="tx1"/>
                          </a:solidFill>
                        </a:rPr>
                        <a:t>江亮儒</a:t>
                      </a:r>
                    </a:p>
                  </a:txBody>
                  <a:tcPr>
                    <a:solidFill>
                      <a:schemeClr val="accent1">
                        <a:lumMod val="40000"/>
                        <a:lumOff val="60000"/>
                      </a:schemeClr>
                    </a:solidFill>
                  </a:tcPr>
                </a:tc>
                <a:tc>
                  <a:txBody>
                    <a:bodyPr/>
                    <a:lstStyle/>
                    <a:p>
                      <a:pPr algn="l">
                        <a:buNone/>
                      </a:pPr>
                      <a:r>
                        <a:rPr lang="zh-CN" altLang="en-US" sz="2100" dirty="0" smtClean="0">
                          <a:solidFill>
                            <a:schemeClr val="tx1"/>
                          </a:solidFill>
                          <a:sym typeface="+mn-ea"/>
                        </a:rPr>
                        <a:t>构件图部分</a:t>
                      </a:r>
                      <a:r>
                        <a:rPr lang="en-US" altLang="zh-CN" sz="2100" dirty="0" smtClean="0">
                          <a:solidFill>
                            <a:schemeClr val="tx1"/>
                          </a:solidFill>
                          <a:sym typeface="+mn-ea"/>
                        </a:rPr>
                        <a:t>PPT</a:t>
                      </a:r>
                      <a:r>
                        <a:rPr lang="zh-CN" altLang="en-US" sz="2100" dirty="0" smtClean="0">
                          <a:solidFill>
                            <a:schemeClr val="tx1"/>
                          </a:solidFill>
                          <a:sym typeface="+mn-ea"/>
                        </a:rPr>
                        <a:t>制作</a:t>
                      </a:r>
                    </a:p>
                  </a:txBody>
                  <a:tcPr>
                    <a:solidFill>
                      <a:schemeClr val="accent1">
                        <a:lumMod val="40000"/>
                        <a:lumOff val="60000"/>
                      </a:schemeClr>
                    </a:solidFill>
                  </a:tcPr>
                </a:tc>
                <a:tc>
                  <a:txBody>
                    <a:bodyPr/>
                    <a:lstStyle/>
                    <a:p>
                      <a:pPr algn="l">
                        <a:buNone/>
                      </a:pPr>
                      <a:r>
                        <a:rPr lang="en-US" altLang="zh-CN" dirty="0" smtClean="0">
                          <a:solidFill>
                            <a:schemeClr val="tx1"/>
                          </a:solidFill>
                        </a:rPr>
                        <a:t>9.6</a:t>
                      </a:r>
                    </a:p>
                  </a:txBody>
                  <a:tcPr>
                    <a:solidFill>
                      <a:schemeClr val="accent1">
                        <a:lumMod val="40000"/>
                        <a:lumOff val="60000"/>
                      </a:schemeClr>
                    </a:solidFill>
                  </a:tcPr>
                </a:tc>
                <a:extLst>
                  <a:ext uri="{0D108BD9-81ED-4DB2-BD59-A6C34878D82A}">
                    <a16:rowId xmlns:a16="http://schemas.microsoft.com/office/drawing/2014/main" val="1000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圆角矩形 15"/>
          <p:cNvSpPr/>
          <p:nvPr/>
        </p:nvSpPr>
        <p:spPr>
          <a:xfrm>
            <a:off x="5164455" y="2440940"/>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2400" dirty="0" smtClean="0">
                <a:latin typeface="+mj-lt"/>
                <a:ea typeface="Arial Unicode MS" panose="020B0604020202020204" pitchFamily="34" charset="-122"/>
                <a:cs typeface="Arial Unicode MS" panose="020B0604020202020204" pitchFamily="34" charset="-122"/>
              </a:rPr>
              <a:t>1</a:t>
            </a:r>
            <a:endParaRPr lang="zh-CN" altLang="en-US" sz="3200" dirty="0">
              <a:latin typeface="+mj-lt"/>
              <a:ea typeface="Arial Unicode MS" panose="020B0604020202020204" pitchFamily="34" charset="-122"/>
              <a:cs typeface="Arial Unicode MS" panose="020B0604020202020204" pitchFamily="34" charset="-122"/>
            </a:endParaRPr>
          </a:p>
        </p:txBody>
      </p:sp>
      <p:sp>
        <p:nvSpPr>
          <p:cNvPr id="36" name="矩形 35"/>
          <p:cNvSpPr/>
          <p:nvPr/>
        </p:nvSpPr>
        <p:spPr>
          <a:xfrm>
            <a:off x="-106934" y="0"/>
            <a:ext cx="3469805" cy="6859587"/>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82124" y="2267827"/>
            <a:ext cx="2808312" cy="614045"/>
          </a:xfrm>
          <a:prstGeom prst="rect">
            <a:avLst/>
          </a:prstGeom>
          <a:noFill/>
        </p:spPr>
        <p:txBody>
          <a:bodyPr wrap="square" lIns="121948" tIns="60973" rIns="121948" bIns="60973">
            <a:spAutoFit/>
          </a:bodyPr>
          <a:lstStyle/>
          <a:p>
            <a:pPr algn="r">
              <a:defRPr/>
            </a:pPr>
            <a:r>
              <a:rPr lang="zh-CN" sz="3200" b="1" dirty="0" smtClean="0">
                <a:solidFill>
                  <a:schemeClr val="bg1"/>
                </a:solidFill>
                <a:latin typeface="微软雅黑" panose="020B0503020204020204" pitchFamily="34" charset="-122"/>
                <a:ea typeface="微软雅黑" panose="020B0503020204020204" pitchFamily="34" charset="-122"/>
              </a:rPr>
              <a:t>目录</a:t>
            </a:r>
            <a:endParaRPr lang="zh-CN" sz="3200" b="1" dirty="0">
              <a:solidFill>
                <a:schemeClr val="bg1"/>
              </a:solidFill>
              <a:latin typeface="微软雅黑" panose="020B0503020204020204" pitchFamily="34" charset="-122"/>
              <a:ea typeface="微软雅黑" panose="020B0503020204020204" pitchFamily="34" charset="-122"/>
            </a:endParaRPr>
          </a:p>
        </p:txBody>
      </p:sp>
      <p:grpSp>
        <p:nvGrpSpPr>
          <p:cNvPr id="25" name="组合 24"/>
          <p:cNvGrpSpPr/>
          <p:nvPr/>
        </p:nvGrpSpPr>
        <p:grpSpPr>
          <a:xfrm>
            <a:off x="6045835" y="2440940"/>
            <a:ext cx="3744595" cy="481965"/>
            <a:chOff x="6315199" y="2492728"/>
            <a:chExt cx="3744416" cy="511504"/>
          </a:xfrm>
        </p:grpSpPr>
        <p:sp>
          <p:nvSpPr>
            <p:cNvPr id="26" name="圆角矩形 25"/>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7" name="矩形 26"/>
            <p:cNvSpPr/>
            <p:nvPr/>
          </p:nvSpPr>
          <p:spPr>
            <a:xfrm>
              <a:off x="6619349" y="2538554"/>
              <a:ext cx="2979913" cy="455569"/>
            </a:xfrm>
            <a:prstGeom prst="rect">
              <a:avLst/>
            </a:prstGeom>
          </p:spPr>
          <p:txBody>
            <a:bodyPr wrap="square" lIns="121960" tIns="60980" rIns="121960" bIns="60980">
              <a:spAutoFit/>
            </a:bodyPr>
            <a:lstStyle/>
            <a:p>
              <a:pPr>
                <a:defRPr/>
              </a:pPr>
              <a:r>
                <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构建图</a:t>
              </a:r>
            </a:p>
          </p:txBody>
        </p:sp>
      </p:grpSp>
      <p:grpSp>
        <p:nvGrpSpPr>
          <p:cNvPr id="54" name="组合 53"/>
          <p:cNvGrpSpPr/>
          <p:nvPr/>
        </p:nvGrpSpPr>
        <p:grpSpPr>
          <a:xfrm>
            <a:off x="5087094" y="1638251"/>
            <a:ext cx="3744416" cy="511504"/>
            <a:chOff x="6315199" y="2492728"/>
            <a:chExt cx="3744416" cy="511504"/>
          </a:xfrm>
        </p:grpSpPr>
        <p:sp>
          <p:nvSpPr>
            <p:cNvPr id="55" name="圆角矩形 54"/>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6" name="矩形 55"/>
            <p:cNvSpPr/>
            <p:nvPr/>
          </p:nvSpPr>
          <p:spPr>
            <a:xfrm>
              <a:off x="6681843" y="2493011"/>
              <a:ext cx="2653074" cy="429260"/>
            </a:xfrm>
            <a:prstGeom prst="rect">
              <a:avLst/>
            </a:prstGeom>
          </p:spPr>
          <p:txBody>
            <a:bodyPr wrap="square" lIns="121960" tIns="60980" rIns="121960" bIns="60980">
              <a:spAutoFit/>
            </a:bodyPr>
            <a:lstStyle/>
            <a:p>
              <a:pPr algn="ct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目录</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 name="圆角矩形 1"/>
          <p:cNvSpPr/>
          <p:nvPr/>
        </p:nvSpPr>
        <p:spPr>
          <a:xfrm>
            <a:off x="5172710" y="3096260"/>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sz="2400" dirty="0" smtClean="0">
                <a:latin typeface="+mj-lt"/>
                <a:ea typeface="Arial Unicode MS" panose="020B0604020202020204" pitchFamily="34" charset="-122"/>
                <a:cs typeface="Arial Unicode MS" panose="020B0604020202020204" pitchFamily="34" charset="-122"/>
              </a:rPr>
              <a:t>2</a:t>
            </a:r>
            <a:endParaRPr lang="en-US" sz="3200" dirty="0">
              <a:latin typeface="+mj-lt"/>
              <a:ea typeface="Arial Unicode MS" panose="020B0604020202020204" pitchFamily="34" charset="-122"/>
              <a:cs typeface="Arial Unicode MS" panose="020B0604020202020204" pitchFamily="34" charset="-122"/>
            </a:endParaRPr>
          </a:p>
        </p:txBody>
      </p:sp>
      <p:grpSp>
        <p:nvGrpSpPr>
          <p:cNvPr id="3" name="组合 2"/>
          <p:cNvGrpSpPr/>
          <p:nvPr/>
        </p:nvGrpSpPr>
        <p:grpSpPr>
          <a:xfrm>
            <a:off x="6054090" y="3096260"/>
            <a:ext cx="3744595" cy="481965"/>
            <a:chOff x="6315199" y="2492728"/>
            <a:chExt cx="3744416" cy="511504"/>
          </a:xfrm>
        </p:grpSpPr>
        <p:sp>
          <p:nvSpPr>
            <p:cNvPr id="4" name="圆角矩形 3"/>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 name="矩形 4"/>
            <p:cNvSpPr/>
            <p:nvPr/>
          </p:nvSpPr>
          <p:spPr>
            <a:xfrm>
              <a:off x="6619637" y="2538258"/>
              <a:ext cx="2653074" cy="455569"/>
            </a:xfrm>
            <a:prstGeom prst="rect">
              <a:avLst/>
            </a:prstGeom>
          </p:spPr>
          <p:txBody>
            <a:bodyPr wrap="square" lIns="121960" tIns="60980" rIns="121960" bIns="60980">
              <a:spAutoFit/>
            </a:bodyPr>
            <a:lstStyle/>
            <a:p>
              <a:pPr>
                <a:defRPr/>
              </a:pPr>
              <a:r>
                <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对象图</a:t>
              </a:r>
            </a:p>
          </p:txBody>
        </p:sp>
      </p:grpSp>
      <p:sp>
        <p:nvSpPr>
          <p:cNvPr id="6" name="圆角矩形 5"/>
          <p:cNvSpPr/>
          <p:nvPr/>
        </p:nvSpPr>
        <p:spPr>
          <a:xfrm>
            <a:off x="5172710" y="3778885"/>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sz="2400" dirty="0" smtClean="0">
                <a:latin typeface="+mj-lt"/>
                <a:ea typeface="Arial Unicode MS" panose="020B0604020202020204" pitchFamily="34" charset="-122"/>
                <a:cs typeface="Arial Unicode MS" panose="020B0604020202020204" pitchFamily="34" charset="-122"/>
              </a:rPr>
              <a:t>3</a:t>
            </a:r>
            <a:endParaRPr lang="en-US" sz="3200" dirty="0">
              <a:latin typeface="+mj-lt"/>
              <a:ea typeface="Arial Unicode MS" panose="020B0604020202020204" pitchFamily="34" charset="-122"/>
              <a:cs typeface="Arial Unicode MS" panose="020B0604020202020204" pitchFamily="34" charset="-122"/>
            </a:endParaRPr>
          </a:p>
        </p:txBody>
      </p:sp>
      <p:grpSp>
        <p:nvGrpSpPr>
          <p:cNvPr id="7" name="组合 6"/>
          <p:cNvGrpSpPr/>
          <p:nvPr/>
        </p:nvGrpSpPr>
        <p:grpSpPr>
          <a:xfrm>
            <a:off x="6054090" y="3778885"/>
            <a:ext cx="3744595" cy="481965"/>
            <a:chOff x="6315199" y="2492728"/>
            <a:chExt cx="3744416" cy="511504"/>
          </a:xfrm>
        </p:grpSpPr>
        <p:sp>
          <p:nvSpPr>
            <p:cNvPr id="8" name="圆角矩形 7"/>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9" name="矩形 8"/>
            <p:cNvSpPr/>
            <p:nvPr/>
          </p:nvSpPr>
          <p:spPr>
            <a:xfrm>
              <a:off x="6619637" y="2538258"/>
              <a:ext cx="2653074" cy="455569"/>
            </a:xfrm>
            <a:prstGeom prst="rect">
              <a:avLst/>
            </a:prstGeom>
          </p:spPr>
          <p:txBody>
            <a:bodyPr wrap="square" lIns="121960" tIns="60980" rIns="121960" bIns="60980">
              <a:spAutoFit/>
            </a:bodyPr>
            <a:lstStyle/>
            <a:p>
              <a:pPr>
                <a:defRPr/>
              </a:pPr>
              <a:r>
                <a:rPr 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包图</a:t>
              </a:r>
              <a:endPar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par>
                          <p:cTn id="16" fill="hold">
                            <p:stCondLst>
                              <p:cond delay="850"/>
                            </p:stCondLst>
                            <p:childTnLst>
                              <p:par>
                                <p:cTn id="17" presetID="10" presetClass="entr" presetSubtype="0"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1000"/>
                                        <p:tgtEl>
                                          <p:spTgt spid="16"/>
                                        </p:tgtEl>
                                      </p:cBhvr>
                                    </p:animEffect>
                                  </p:childTnLst>
                                </p:cTn>
                              </p:par>
                              <p:par>
                                <p:cTn id="20" presetID="56" presetClass="path" presetSubtype="0" accel="50000" decel="50000" fill="hold" grpId="1" nodeType="withEffect">
                                  <p:stCondLst>
                                    <p:cond delay="0"/>
                                  </p:stCondLst>
                                  <p:childTnLst>
                                    <p:animMotion origin="layout" path="M -0.03737 0.04121 L -6.25E-7 -3.33333E-6 " pathEditMode="relative" rAng="0" ptsTypes="AA">
                                      <p:cBhvr>
                                        <p:cTn id="21" dur="700" fill="hold"/>
                                        <p:tgtEl>
                                          <p:spTgt spid="16"/>
                                        </p:tgtEl>
                                        <p:attrNameLst>
                                          <p:attrName>ppt_x</p:attrName>
                                          <p:attrName>ppt_y</p:attrName>
                                        </p:attrNameLst>
                                      </p:cBhvr>
                                      <p:rCtr x="1862" y="-2060"/>
                                    </p:animMotion>
                                  </p:childTnLst>
                                </p:cTn>
                              </p:par>
                            </p:childTnLst>
                          </p:cTn>
                        </p:par>
                        <p:par>
                          <p:cTn id="22" fill="hold">
                            <p:stCondLst>
                              <p:cond delay="1850"/>
                            </p:stCondLst>
                            <p:childTnLst>
                              <p:par>
                                <p:cTn id="23" presetID="26" presetClass="emph" presetSubtype="0" fill="hold" grpId="2" nodeType="afterEffect">
                                  <p:stCondLst>
                                    <p:cond delay="0"/>
                                  </p:stCondLst>
                                  <p:childTnLst>
                                    <p:animEffect transition="out" filter="fade">
                                      <p:cBhvr>
                                        <p:cTn id="24" dur="500" tmFilter="0, 0; .2, .5; .8, .5; 1, 0"/>
                                        <p:tgtEl>
                                          <p:spTgt spid="16"/>
                                        </p:tgtEl>
                                      </p:cBhvr>
                                    </p:animEffect>
                                    <p:animScale>
                                      <p:cBhvr>
                                        <p:cTn id="25" dur="250" autoRev="1" fill="hold"/>
                                        <p:tgtEl>
                                          <p:spTgt spid="16"/>
                                        </p:tgtEl>
                                      </p:cBhvr>
                                      <p:by x="105000" y="105000"/>
                                    </p:animScale>
                                  </p:childTnLst>
                                </p:cTn>
                              </p:par>
                              <p:par>
                                <p:cTn id="26" presetID="22" presetClass="entr" presetSubtype="8" fill="hold" nodeType="withEffect">
                                  <p:stCondLst>
                                    <p:cond delay="500"/>
                                  </p:stCondLst>
                                  <p:childTnLst>
                                    <p:set>
                                      <p:cBhvr>
                                        <p:cTn id="27" dur="1" fill="hold">
                                          <p:stCondLst>
                                            <p:cond delay="0"/>
                                          </p:stCondLst>
                                        </p:cTn>
                                        <p:tgtEl>
                                          <p:spTgt spid="25"/>
                                        </p:tgtEl>
                                        <p:attrNameLst>
                                          <p:attrName>style.visibility</p:attrName>
                                        </p:attrNameLst>
                                      </p:cBhvr>
                                      <p:to>
                                        <p:strVal val="visible"/>
                                      </p:to>
                                    </p:set>
                                    <p:animEffect transition="in" filter="wipe(left)">
                                      <p:cBhvr>
                                        <p:cTn id="28" dur="500"/>
                                        <p:tgtEl>
                                          <p:spTgt spid="25"/>
                                        </p:tgtEl>
                                      </p:cBhvr>
                                    </p:animEffect>
                                  </p:childTnLst>
                                </p:cTn>
                              </p:par>
                              <p:par>
                                <p:cTn id="29" presetID="22" presetClass="entr" presetSubtype="8" fill="hold" nodeType="withEffect">
                                  <p:stCondLst>
                                    <p:cond delay="500"/>
                                  </p:stCondLst>
                                  <p:childTnLst>
                                    <p:set>
                                      <p:cBhvr>
                                        <p:cTn id="30" dur="1" fill="hold">
                                          <p:stCondLst>
                                            <p:cond delay="0"/>
                                          </p:stCondLst>
                                        </p:cTn>
                                        <p:tgtEl>
                                          <p:spTgt spid="54"/>
                                        </p:tgtEl>
                                        <p:attrNameLst>
                                          <p:attrName>style.visibility</p:attrName>
                                        </p:attrNameLst>
                                      </p:cBhvr>
                                      <p:to>
                                        <p:strVal val="visible"/>
                                      </p:to>
                                    </p:set>
                                    <p:animEffect transition="in" filter="wipe(left)">
                                      <p:cBhvr>
                                        <p:cTn id="31" dur="500"/>
                                        <p:tgtEl>
                                          <p:spTgt spid="54"/>
                                        </p:tgtEl>
                                      </p:cBhvr>
                                    </p:animEffect>
                                  </p:childTnLst>
                                </p:cTn>
                              </p:par>
                            </p:childTnLst>
                          </p:cTn>
                        </p:par>
                        <p:par>
                          <p:cTn id="32" fill="hold">
                            <p:stCondLst>
                              <p:cond delay="2350"/>
                            </p:stCondLst>
                            <p:childTnLst>
                              <p:par>
                                <p:cTn id="33" presetID="10" presetClass="entr" presetSubtype="0" fill="hold" grpId="0" nodeType="after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1000"/>
                                        <p:tgtEl>
                                          <p:spTgt spid="2"/>
                                        </p:tgtEl>
                                      </p:cBhvr>
                                    </p:animEffect>
                                  </p:childTnLst>
                                </p:cTn>
                              </p:par>
                              <p:par>
                                <p:cTn id="36" presetID="56" presetClass="path" presetSubtype="0" accel="50000" decel="50000" fill="hold" grpId="1" nodeType="withEffect">
                                  <p:stCondLst>
                                    <p:cond delay="0"/>
                                  </p:stCondLst>
                                  <p:childTnLst>
                                    <p:animMotion origin="layout" path="M -0.03737 0.04121 L -6.25E-7 -3.33333E-6 " pathEditMode="relative" rAng="0" ptsTypes="AA">
                                      <p:cBhvr>
                                        <p:cTn id="37" dur="700" fill="hold"/>
                                        <p:tgtEl>
                                          <p:spTgt spid="2"/>
                                        </p:tgtEl>
                                        <p:attrNameLst>
                                          <p:attrName>ppt_x</p:attrName>
                                          <p:attrName>ppt_y</p:attrName>
                                        </p:attrNameLst>
                                      </p:cBhvr>
                                      <p:rCtr x="1862" y="-2060"/>
                                    </p:animMotion>
                                  </p:childTnLst>
                                </p:cTn>
                              </p:par>
                            </p:childTnLst>
                          </p:cTn>
                        </p:par>
                        <p:par>
                          <p:cTn id="38" fill="hold">
                            <p:stCondLst>
                              <p:cond delay="3350"/>
                            </p:stCondLst>
                            <p:childTnLst>
                              <p:par>
                                <p:cTn id="39" presetID="26" presetClass="emph" presetSubtype="0" fill="hold" grpId="2" nodeType="afterEffect">
                                  <p:stCondLst>
                                    <p:cond delay="0"/>
                                  </p:stCondLst>
                                  <p:childTnLst>
                                    <p:animEffect transition="out" filter="fade">
                                      <p:cBhvr>
                                        <p:cTn id="40" dur="500" tmFilter="0, 0; .2, .5; .8, .5; 1, 0"/>
                                        <p:tgtEl>
                                          <p:spTgt spid="2"/>
                                        </p:tgtEl>
                                      </p:cBhvr>
                                    </p:animEffect>
                                    <p:animScale>
                                      <p:cBhvr>
                                        <p:cTn id="41" dur="250" autoRev="1" fill="hold"/>
                                        <p:tgtEl>
                                          <p:spTgt spid="2"/>
                                        </p:tgtEl>
                                      </p:cBhvr>
                                      <p:by x="105000" y="105000"/>
                                    </p:animScale>
                                  </p:childTnLst>
                                </p:cTn>
                              </p:par>
                              <p:par>
                                <p:cTn id="42" presetID="22" presetClass="entr" presetSubtype="8" fill="hold" nodeType="withEffect">
                                  <p:stCondLst>
                                    <p:cond delay="500"/>
                                  </p:stCondLst>
                                  <p:childTnLst>
                                    <p:set>
                                      <p:cBhvr>
                                        <p:cTn id="43" dur="1" fill="hold">
                                          <p:stCondLst>
                                            <p:cond delay="0"/>
                                          </p:stCondLst>
                                        </p:cTn>
                                        <p:tgtEl>
                                          <p:spTgt spid="3"/>
                                        </p:tgtEl>
                                        <p:attrNameLst>
                                          <p:attrName>style.visibility</p:attrName>
                                        </p:attrNameLst>
                                      </p:cBhvr>
                                      <p:to>
                                        <p:strVal val="visible"/>
                                      </p:to>
                                    </p:set>
                                    <p:animEffect transition="in" filter="wipe(left)">
                                      <p:cBhvr>
                                        <p:cTn id="44" dur="500"/>
                                        <p:tgtEl>
                                          <p:spTgt spid="3"/>
                                        </p:tgtEl>
                                      </p:cBhvr>
                                    </p:animEffect>
                                  </p:childTnLst>
                                </p:cTn>
                              </p:par>
                            </p:childTnLst>
                          </p:cTn>
                        </p:par>
                        <p:par>
                          <p:cTn id="45" fill="hold">
                            <p:stCondLst>
                              <p:cond delay="3850"/>
                            </p:stCondLst>
                            <p:childTnLst>
                              <p:par>
                                <p:cTn id="46" presetID="10" presetClass="entr" presetSubtype="0" fill="hold" grpId="0" nodeType="after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fade">
                                      <p:cBhvr>
                                        <p:cTn id="48" dur="1000"/>
                                        <p:tgtEl>
                                          <p:spTgt spid="6"/>
                                        </p:tgtEl>
                                      </p:cBhvr>
                                    </p:animEffect>
                                  </p:childTnLst>
                                </p:cTn>
                              </p:par>
                              <p:par>
                                <p:cTn id="49" presetID="56" presetClass="path" presetSubtype="0" accel="50000" decel="50000" fill="hold" grpId="1" nodeType="withEffect">
                                  <p:stCondLst>
                                    <p:cond delay="0"/>
                                  </p:stCondLst>
                                  <p:childTnLst>
                                    <p:animMotion origin="layout" path="M -0.03737 0.04121 L -6.25E-7 -3.33333E-6 " pathEditMode="relative" rAng="0" ptsTypes="AA">
                                      <p:cBhvr>
                                        <p:cTn id="50" dur="700" fill="hold"/>
                                        <p:tgtEl>
                                          <p:spTgt spid="6"/>
                                        </p:tgtEl>
                                        <p:attrNameLst>
                                          <p:attrName>ppt_x</p:attrName>
                                          <p:attrName>ppt_y</p:attrName>
                                        </p:attrNameLst>
                                      </p:cBhvr>
                                      <p:rCtr x="1862" y="-2060"/>
                                    </p:animMotion>
                                  </p:childTnLst>
                                </p:cTn>
                              </p:par>
                            </p:childTnLst>
                          </p:cTn>
                        </p:par>
                        <p:par>
                          <p:cTn id="51" fill="hold">
                            <p:stCondLst>
                              <p:cond delay="4850"/>
                            </p:stCondLst>
                            <p:childTnLst>
                              <p:par>
                                <p:cTn id="52" presetID="26" presetClass="emph" presetSubtype="0" fill="hold" grpId="2" nodeType="afterEffect">
                                  <p:stCondLst>
                                    <p:cond delay="0"/>
                                  </p:stCondLst>
                                  <p:childTnLst>
                                    <p:animEffect transition="out" filter="fade">
                                      <p:cBhvr>
                                        <p:cTn id="53" dur="500" tmFilter="0, 0; .2, .5; .8, .5; 1, 0"/>
                                        <p:tgtEl>
                                          <p:spTgt spid="6"/>
                                        </p:tgtEl>
                                      </p:cBhvr>
                                    </p:animEffect>
                                    <p:animScale>
                                      <p:cBhvr>
                                        <p:cTn id="54" dur="250" autoRev="1" fill="hold"/>
                                        <p:tgtEl>
                                          <p:spTgt spid="6"/>
                                        </p:tgtEl>
                                      </p:cBhvr>
                                      <p:by x="105000" y="105000"/>
                                    </p:animScale>
                                  </p:childTnLst>
                                </p:cTn>
                              </p:par>
                              <p:par>
                                <p:cTn id="55" presetID="22" presetClass="entr" presetSubtype="8" fill="hold" nodeType="withEffect">
                                  <p:stCondLst>
                                    <p:cond delay="500"/>
                                  </p:stCondLst>
                                  <p:childTnLst>
                                    <p:set>
                                      <p:cBhvr>
                                        <p:cTn id="56" dur="1" fill="hold">
                                          <p:stCondLst>
                                            <p:cond delay="0"/>
                                          </p:stCondLst>
                                        </p:cTn>
                                        <p:tgtEl>
                                          <p:spTgt spid="7"/>
                                        </p:tgtEl>
                                        <p:attrNameLst>
                                          <p:attrName>style.visibility</p:attrName>
                                        </p:attrNameLst>
                                      </p:cBhvr>
                                      <p:to>
                                        <p:strVal val="visible"/>
                                      </p:to>
                                    </p:set>
                                    <p:animEffect transition="in" filter="wipe(left)">
                                      <p:cBhvr>
                                        <p:cTn id="5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6" grpId="1" bldLvl="0" animBg="1"/>
      <p:bldP spid="16" grpId="2" bldLvl="0" animBg="1"/>
      <p:bldP spid="36" grpId="0" bldLvl="0" animBg="1"/>
      <p:bldP spid="37" grpId="0"/>
      <p:bldP spid="2" grpId="0" bldLvl="0" animBg="1"/>
      <p:bldP spid="2" grpId="1" bldLvl="0" animBg="1"/>
      <p:bldP spid="2" grpId="2" bldLvl="0" animBg="1"/>
      <p:bldP spid="6" grpId="0" bldLvl="0" animBg="1"/>
      <p:bldP spid="6" grpId="1" bldLvl="0" animBg="1"/>
      <p:bldP spid="6" grpId="2"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0"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7151186"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 y="6406814"/>
            <a:ext cx="3041773" cy="452774"/>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3" name="矩形 32"/>
          <p:cNvSpPr/>
          <p:nvPr/>
        </p:nvSpPr>
        <p:spPr>
          <a:xfrm>
            <a:off x="3041775" y="6406814"/>
            <a:ext cx="3063750" cy="452774"/>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4" name="矩形 33"/>
          <p:cNvSpPr/>
          <p:nvPr/>
        </p:nvSpPr>
        <p:spPr>
          <a:xfrm>
            <a:off x="6095207" y="6406814"/>
            <a:ext cx="3047603" cy="452774"/>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5" name="矩形 34"/>
          <p:cNvSpPr/>
          <p:nvPr/>
        </p:nvSpPr>
        <p:spPr>
          <a:xfrm>
            <a:off x="9142810" y="6406814"/>
            <a:ext cx="3047603" cy="452774"/>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6" name="矩形 35"/>
          <p:cNvSpPr/>
          <p:nvPr/>
        </p:nvSpPr>
        <p:spPr>
          <a:xfrm>
            <a:off x="0" y="-27390"/>
            <a:ext cx="3047603" cy="123423"/>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7" name="矩形 36"/>
          <p:cNvSpPr/>
          <p:nvPr/>
        </p:nvSpPr>
        <p:spPr>
          <a:xfrm>
            <a:off x="3047603" y="-27390"/>
            <a:ext cx="3047603" cy="123423"/>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8" name="矩形 37"/>
          <p:cNvSpPr/>
          <p:nvPr/>
        </p:nvSpPr>
        <p:spPr>
          <a:xfrm>
            <a:off x="6095207" y="-27390"/>
            <a:ext cx="3047603" cy="123423"/>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9" name="矩形 38"/>
          <p:cNvSpPr/>
          <p:nvPr/>
        </p:nvSpPr>
        <p:spPr>
          <a:xfrm>
            <a:off x="9142810" y="-27390"/>
            <a:ext cx="3047603" cy="123423"/>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41" name="文本框 5"/>
          <p:cNvSpPr txBox="1"/>
          <p:nvPr/>
        </p:nvSpPr>
        <p:spPr>
          <a:xfrm>
            <a:off x="3784922" y="4778722"/>
            <a:ext cx="2308610" cy="384705"/>
          </a:xfrm>
          <a:prstGeom prst="rect">
            <a:avLst/>
          </a:prstGeom>
          <a:noFill/>
        </p:spPr>
        <p:txBody>
          <a:bodyPr wrap="none" lIns="91423" tIns="45712" rIns="91423" bIns="45712" rtlCol="0">
            <a:spAutoFit/>
          </a:bodyPr>
          <a:lstStyle/>
          <a:p>
            <a:pPr algn="ct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PRD</a:t>
            </a:r>
            <a:r>
              <a:rPr 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2018</a:t>
            </a: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a:t>
            </a:r>
            <a:r>
              <a:rPr 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G11</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小组</a:t>
            </a:r>
            <a:endPar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2" name="矩形 41"/>
          <p:cNvSpPr/>
          <p:nvPr/>
        </p:nvSpPr>
        <p:spPr>
          <a:xfrm>
            <a:off x="4110906" y="3692461"/>
            <a:ext cx="3975100" cy="643890"/>
          </a:xfrm>
          <a:prstGeom prst="rect">
            <a:avLst/>
          </a:prstGeom>
          <a:noFill/>
          <a:ln>
            <a:noFill/>
          </a:ln>
          <a:effectLst>
            <a:glow rad="1905000">
              <a:srgbClr val="F14124">
                <a:alpha val="40000"/>
              </a:srgbClr>
            </a:glow>
            <a:softEdge rad="1270000"/>
          </a:effectLst>
        </p:spPr>
        <p:txBody>
          <a:bodyPr wrap="none" lIns="91423" tIns="45712" rIns="91423" bIns="45712">
            <a:spAutoFit/>
          </a:bodyPr>
          <a:lstStyle/>
          <a:p>
            <a:pPr algn="ctr"/>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汇报结束 感谢观看</a:t>
            </a:r>
          </a:p>
        </p:txBody>
      </p:sp>
      <p:sp>
        <p:nvSpPr>
          <p:cNvPr id="43" name="文本框 5"/>
          <p:cNvSpPr txBox="1"/>
          <p:nvPr/>
        </p:nvSpPr>
        <p:spPr>
          <a:xfrm>
            <a:off x="6349371" y="4778722"/>
            <a:ext cx="1914272" cy="384705"/>
          </a:xfrm>
          <a:prstGeom prst="rect">
            <a:avLst/>
          </a:prstGeom>
          <a:noFill/>
        </p:spPr>
        <p:txBody>
          <a:bodyPr wrap="none" lIns="91423" tIns="45712" rIns="91423" bIns="45712" rtlCol="0">
            <a:spAutoFit/>
          </a:bodyPr>
          <a:lstStyle/>
          <a:p>
            <a:pPr algn="ct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2018</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12</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月</a:t>
            </a: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9</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日</a:t>
            </a:r>
            <a:endPar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44" name="直接连接符 43"/>
          <p:cNvCxnSpPr/>
          <p:nvPr/>
        </p:nvCxnSpPr>
        <p:spPr>
          <a:xfrm>
            <a:off x="2639273" y="4529730"/>
            <a:ext cx="6911868" cy="0"/>
          </a:xfrm>
          <a:prstGeom prst="line">
            <a:avLst/>
          </a:prstGeom>
          <a:ln>
            <a:solidFill>
              <a:srgbClr val="38B1BF"/>
            </a:solidFill>
          </a:ln>
        </p:spPr>
        <p:style>
          <a:lnRef idx="1">
            <a:schemeClr val="accent1"/>
          </a:lnRef>
          <a:fillRef idx="0">
            <a:schemeClr val="accent1"/>
          </a:fillRef>
          <a:effectRef idx="0">
            <a:schemeClr val="accent1"/>
          </a:effectRef>
          <a:fontRef idx="minor">
            <a:schemeClr val="tx1"/>
          </a:fontRef>
        </p:style>
      </p:cxnSp>
      <p:pic>
        <p:nvPicPr>
          <p:cNvPr id="46" name="商务.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2418122" y="6197364"/>
            <a:ext cx="812694" cy="812988"/>
          </a:xfrm>
          <a:prstGeom prst="rect">
            <a:avLst/>
          </a:prstGeom>
        </p:spPr>
      </p:pic>
      <p:sp>
        <p:nvSpPr>
          <p:cNvPr id="2" name="文本框 1"/>
          <p:cNvSpPr txBox="1"/>
          <p:nvPr/>
        </p:nvSpPr>
        <p:spPr>
          <a:xfrm>
            <a:off x="4051300" y="5527040"/>
            <a:ext cx="4747895" cy="414020"/>
          </a:xfrm>
          <a:prstGeom prst="rect">
            <a:avLst/>
          </a:prstGeom>
          <a:noFill/>
        </p:spPr>
        <p:txBody>
          <a:bodyPr wrap="square" rtlCol="0">
            <a:spAutoFit/>
          </a:bodyPr>
          <a:lstStyle/>
          <a:p>
            <a:r>
              <a:rPr lang="zh-CN" altLang="en-US" kern="300" spc="2000">
                <a:solidFill>
                  <a:schemeClr val="tx1"/>
                </a:solidFill>
                <a:uFillTx/>
                <a:latin typeface="+中文标题" charset="0"/>
                <a:ea typeface="+mj-ea"/>
              </a:rPr>
              <a:t>浙江大学城市学院</a:t>
            </a:r>
          </a:p>
        </p:txBody>
      </p:sp>
    </p:spTree>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46"/>
                                        </p:tgtEl>
                                      </p:cBhvr>
                                    </p:cmd>
                                  </p:childTnLst>
                                </p:cTn>
                              </p:par>
                              <p:par>
                                <p:cTn id="7" presetID="10"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animEffect transition="in" filter="fade">
                                      <p:cBhvr>
                                        <p:cTn id="9" dur="200"/>
                                        <p:tgtEl>
                                          <p:spTgt spid="36"/>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200"/>
                                        <p:tgtEl>
                                          <p:spTgt spid="3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fade">
                                      <p:cBhvr>
                                        <p:cTn id="15" dur="200"/>
                                        <p:tgtEl>
                                          <p:spTgt spid="3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fade">
                                      <p:cBhvr>
                                        <p:cTn id="18" dur="200"/>
                                        <p:tgtEl>
                                          <p:spTgt spid="3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200"/>
                                        <p:tgtEl>
                                          <p:spTgt spid="3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200"/>
                                        <p:tgtEl>
                                          <p:spTgt spid="3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200"/>
                                        <p:tgtEl>
                                          <p:spTgt spid="3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fade">
                                      <p:cBhvr>
                                        <p:cTn id="30" dur="200"/>
                                        <p:tgtEl>
                                          <p:spTgt spid="35"/>
                                        </p:tgtEl>
                                      </p:cBhvr>
                                    </p:animEffect>
                                  </p:childTnLst>
                                </p:cTn>
                              </p:par>
                            </p:childTnLst>
                          </p:cTn>
                        </p:par>
                        <p:par>
                          <p:cTn id="31" fill="hold">
                            <p:stCondLst>
                              <p:cond delay="0"/>
                            </p:stCondLst>
                            <p:childTnLst>
                              <p:par>
                                <p:cTn id="32" presetID="2" presetClass="entr" presetSubtype="8" fill="hold" nodeType="afterEffect">
                                  <p:stCondLst>
                                    <p:cond delay="0"/>
                                  </p:stCondLst>
                                  <p:childTnLst>
                                    <p:set>
                                      <p:cBhvr>
                                        <p:cTn id="33" dur="1" fill="hold">
                                          <p:stCondLst>
                                            <p:cond delay="0"/>
                                          </p:stCondLst>
                                        </p:cTn>
                                        <p:tgtEl>
                                          <p:spTgt spid="30"/>
                                        </p:tgtEl>
                                        <p:attrNameLst>
                                          <p:attrName>style.visibility</p:attrName>
                                        </p:attrNameLst>
                                      </p:cBhvr>
                                      <p:to>
                                        <p:strVal val="visible"/>
                                      </p:to>
                                    </p:set>
                                    <p:anim calcmode="lin" valueType="num">
                                      <p:cBhvr additive="base">
                                        <p:cTn id="34" dur="500" fill="hold"/>
                                        <p:tgtEl>
                                          <p:spTgt spid="30"/>
                                        </p:tgtEl>
                                        <p:attrNameLst>
                                          <p:attrName>ppt_x</p:attrName>
                                        </p:attrNameLst>
                                      </p:cBhvr>
                                      <p:tavLst>
                                        <p:tav tm="0">
                                          <p:val>
                                            <p:strVal val="0-#ppt_w/2"/>
                                          </p:val>
                                        </p:tav>
                                        <p:tav tm="100000">
                                          <p:val>
                                            <p:strVal val="#ppt_x"/>
                                          </p:val>
                                        </p:tav>
                                      </p:tavLst>
                                    </p:anim>
                                    <p:anim calcmode="lin" valueType="num">
                                      <p:cBhvr additive="base">
                                        <p:cTn id="35" dur="500" fill="hold"/>
                                        <p:tgtEl>
                                          <p:spTgt spid="30"/>
                                        </p:tgtEl>
                                        <p:attrNameLst>
                                          <p:attrName>ppt_y</p:attrName>
                                        </p:attrNameLst>
                                      </p:cBhvr>
                                      <p:tavLst>
                                        <p:tav tm="0">
                                          <p:val>
                                            <p:strVal val="#ppt_y"/>
                                          </p:val>
                                        </p:tav>
                                        <p:tav tm="100000">
                                          <p:val>
                                            <p:strVal val="#ppt_y"/>
                                          </p:val>
                                        </p:tav>
                                      </p:tavLst>
                                    </p:anim>
                                  </p:childTnLst>
                                </p:cTn>
                              </p:par>
                              <p:par>
                                <p:cTn id="36" presetID="2" presetClass="entr" presetSubtype="2" fill="hold" nodeType="with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500" fill="hold"/>
                                        <p:tgtEl>
                                          <p:spTgt spid="31"/>
                                        </p:tgtEl>
                                        <p:attrNameLst>
                                          <p:attrName>ppt_x</p:attrName>
                                        </p:attrNameLst>
                                      </p:cBhvr>
                                      <p:tavLst>
                                        <p:tav tm="0">
                                          <p:val>
                                            <p:strVal val="1+#ppt_w/2"/>
                                          </p:val>
                                        </p:tav>
                                        <p:tav tm="100000">
                                          <p:val>
                                            <p:strVal val="#ppt_x"/>
                                          </p:val>
                                        </p:tav>
                                      </p:tavLst>
                                    </p:anim>
                                    <p:anim calcmode="lin" valueType="num">
                                      <p:cBhvr additive="base">
                                        <p:cTn id="39" dur="500" fill="hold"/>
                                        <p:tgtEl>
                                          <p:spTgt spid="31"/>
                                        </p:tgtEl>
                                        <p:attrNameLst>
                                          <p:attrName>ppt_y</p:attrName>
                                        </p:attrNameLst>
                                      </p:cBhvr>
                                      <p:tavLst>
                                        <p:tav tm="0">
                                          <p:val>
                                            <p:strVal val="#ppt_y"/>
                                          </p:val>
                                        </p:tav>
                                        <p:tav tm="100000">
                                          <p:val>
                                            <p:strVal val="#ppt_y"/>
                                          </p:val>
                                        </p:tav>
                                      </p:tavLst>
                                    </p:anim>
                                  </p:childTnLst>
                                </p:cTn>
                              </p:par>
                            </p:childTnLst>
                          </p:cTn>
                        </p:par>
                        <p:par>
                          <p:cTn id="40" fill="hold">
                            <p:stCondLst>
                              <p:cond delay="500"/>
                            </p:stCondLst>
                            <p:childTnLst>
                              <p:par>
                                <p:cTn id="41" presetID="16" presetClass="entr" presetSubtype="37" fill="hold" grpId="0" nodeType="afterEffect">
                                  <p:stCondLst>
                                    <p:cond delay="0"/>
                                  </p:stCondLst>
                                  <p:childTnLst>
                                    <p:set>
                                      <p:cBhvr>
                                        <p:cTn id="42" dur="1" fill="hold">
                                          <p:stCondLst>
                                            <p:cond delay="0"/>
                                          </p:stCondLst>
                                        </p:cTn>
                                        <p:tgtEl>
                                          <p:spTgt spid="42"/>
                                        </p:tgtEl>
                                        <p:attrNameLst>
                                          <p:attrName>style.visibility</p:attrName>
                                        </p:attrNameLst>
                                      </p:cBhvr>
                                      <p:to>
                                        <p:strVal val="visible"/>
                                      </p:to>
                                    </p:set>
                                    <p:animEffect transition="in" filter="barn(outVertical)">
                                      <p:cBhvr>
                                        <p:cTn id="43" dur="1000"/>
                                        <p:tgtEl>
                                          <p:spTgt spid="42"/>
                                        </p:tgtEl>
                                      </p:cBhvr>
                                    </p:animEffect>
                                  </p:childTnLst>
                                </p:cTn>
                              </p:par>
                            </p:childTnLst>
                          </p:cTn>
                        </p:par>
                        <p:par>
                          <p:cTn id="44" fill="hold">
                            <p:stCondLst>
                              <p:cond delay="1500"/>
                            </p:stCondLst>
                            <p:childTnLst>
                              <p:par>
                                <p:cTn id="45" presetID="22" presetClass="entr" presetSubtype="8" fill="hold" nodeType="after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wipe(left)">
                                      <p:cBhvr>
                                        <p:cTn id="47" dur="500"/>
                                        <p:tgtEl>
                                          <p:spTgt spid="44"/>
                                        </p:tgtEl>
                                      </p:cBhvr>
                                    </p:animEffect>
                                  </p:childTnLst>
                                </p:cTn>
                              </p:par>
                            </p:childTnLst>
                          </p:cTn>
                        </p:par>
                        <p:par>
                          <p:cTn id="48" fill="hold">
                            <p:stCondLst>
                              <p:cond delay="2000"/>
                            </p:stCondLst>
                            <p:childTnLst>
                              <p:par>
                                <p:cTn id="49" presetID="12" presetClass="entr" presetSubtype="4" fill="hold" grpId="0" nodeType="afterEffect">
                                  <p:stCondLst>
                                    <p:cond delay="0"/>
                                  </p:stCondLst>
                                  <p:childTnLst>
                                    <p:set>
                                      <p:cBhvr>
                                        <p:cTn id="50" dur="1" fill="hold">
                                          <p:stCondLst>
                                            <p:cond delay="0"/>
                                          </p:stCondLst>
                                        </p:cTn>
                                        <p:tgtEl>
                                          <p:spTgt spid="41"/>
                                        </p:tgtEl>
                                        <p:attrNameLst>
                                          <p:attrName>style.visibility</p:attrName>
                                        </p:attrNameLst>
                                      </p:cBhvr>
                                      <p:to>
                                        <p:strVal val="visible"/>
                                      </p:to>
                                    </p:set>
                                    <p:anim calcmode="lin" valueType="num">
                                      <p:cBhvr additive="base">
                                        <p:cTn id="51" dur="500"/>
                                        <p:tgtEl>
                                          <p:spTgt spid="41"/>
                                        </p:tgtEl>
                                        <p:attrNameLst>
                                          <p:attrName>ppt_y</p:attrName>
                                        </p:attrNameLst>
                                      </p:cBhvr>
                                      <p:tavLst>
                                        <p:tav tm="0">
                                          <p:val>
                                            <p:strVal val="#ppt_y+#ppt_h*1.125000"/>
                                          </p:val>
                                        </p:tav>
                                        <p:tav tm="100000">
                                          <p:val>
                                            <p:strVal val="#ppt_y"/>
                                          </p:val>
                                        </p:tav>
                                      </p:tavLst>
                                    </p:anim>
                                    <p:animEffect transition="in" filter="wipe(up)">
                                      <p:cBhvr>
                                        <p:cTn id="52" dur="500"/>
                                        <p:tgtEl>
                                          <p:spTgt spid="41"/>
                                        </p:tgtEl>
                                      </p:cBhvr>
                                    </p:animEffect>
                                  </p:childTnLst>
                                </p:cTn>
                              </p:par>
                            </p:childTnLst>
                          </p:cTn>
                        </p:par>
                        <p:par>
                          <p:cTn id="53" fill="hold">
                            <p:stCondLst>
                              <p:cond delay="2500"/>
                            </p:stCondLst>
                            <p:childTnLst>
                              <p:par>
                                <p:cTn id="54" presetID="12" presetClass="entr" presetSubtype="4" fill="hold" grpId="0" nodeType="afterEffect">
                                  <p:stCondLst>
                                    <p:cond delay="0"/>
                                  </p:stCondLst>
                                  <p:childTnLst>
                                    <p:set>
                                      <p:cBhvr>
                                        <p:cTn id="55" dur="1" fill="hold">
                                          <p:stCondLst>
                                            <p:cond delay="0"/>
                                          </p:stCondLst>
                                        </p:cTn>
                                        <p:tgtEl>
                                          <p:spTgt spid="43"/>
                                        </p:tgtEl>
                                        <p:attrNameLst>
                                          <p:attrName>style.visibility</p:attrName>
                                        </p:attrNameLst>
                                      </p:cBhvr>
                                      <p:to>
                                        <p:strVal val="visible"/>
                                      </p:to>
                                    </p:set>
                                    <p:anim calcmode="lin" valueType="num">
                                      <p:cBhvr additive="base">
                                        <p:cTn id="56" dur="500"/>
                                        <p:tgtEl>
                                          <p:spTgt spid="43"/>
                                        </p:tgtEl>
                                        <p:attrNameLst>
                                          <p:attrName>ppt_y</p:attrName>
                                        </p:attrNameLst>
                                      </p:cBhvr>
                                      <p:tavLst>
                                        <p:tav tm="0">
                                          <p:val>
                                            <p:strVal val="#ppt_y+#ppt_h*1.125000"/>
                                          </p:val>
                                        </p:tav>
                                        <p:tav tm="100000">
                                          <p:val>
                                            <p:strVal val="#ppt_y"/>
                                          </p:val>
                                        </p:tav>
                                      </p:tavLst>
                                    </p:anim>
                                    <p:animEffect transition="in" filter="wipe(up)">
                                      <p:cBhvr>
                                        <p:cTn id="5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58" repeatCount="indefinite" fill="hold" display="0">
                  <p:stCondLst>
                    <p:cond delay="indefinite"/>
                  </p:stCondLst>
                  <p:endCondLst>
                    <p:cond evt="onStopAudio" delay="0">
                      <p:tgtEl>
                        <p:sldTgt/>
                      </p:tgtEl>
                    </p:cond>
                  </p:endCondLst>
                </p:cTn>
                <p:tgtEl>
                  <p:spTgt spid="46"/>
                </p:tgtEl>
              </p:cMediaNode>
            </p:audio>
          </p:childTnLst>
        </p:cTn>
      </p:par>
    </p:tnLst>
    <p:bldLst>
      <p:bldP spid="32" grpId="0" bldLvl="0" animBg="1"/>
      <p:bldP spid="33" grpId="0" bldLvl="0" animBg="1"/>
      <p:bldP spid="34" grpId="0" bldLvl="0" animBg="1"/>
      <p:bldP spid="35" grpId="0" bldLvl="0" animBg="1"/>
      <p:bldP spid="36" grpId="0" bldLvl="0" animBg="1"/>
      <p:bldP spid="37" grpId="0" bldLvl="0" animBg="1"/>
      <p:bldP spid="38" grpId="0" bldLvl="0" animBg="1"/>
      <p:bldP spid="39" grpId="0" bldLvl="0" animBg="1"/>
      <p:bldP spid="41" grpId="0"/>
      <p:bldP spid="42" grpId="0" bldLvl="0" animBg="1"/>
      <p:bldP spid="4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390"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39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solidFill>
                <a:effectLst/>
                <a:uLnTx/>
                <a:uFillTx/>
                <a:latin typeface="Calibri"/>
                <a:ea typeface="+mn-ea"/>
                <a:cs typeface="+mn-cs"/>
              </a:rPr>
              <a:t>1</a:t>
            </a:r>
            <a:endParaRPr kumimoji="0" lang="en-US" sz="2400" b="0" i="0" u="none" strike="noStrike" kern="1200" cap="none" spc="0" normalizeH="0" baseline="0" noProof="0" dirty="0">
              <a:ln>
                <a:noFill/>
              </a:ln>
              <a:solidFill>
                <a:prstClr val="white"/>
              </a:solidFill>
              <a:effectLst/>
              <a:uLnTx/>
              <a:uFillTx/>
              <a:latin typeface="Calibri"/>
              <a:ea typeface="+mn-ea"/>
              <a:cs typeface="+mn-cs"/>
            </a:endParaRPr>
          </a:p>
        </p:txBody>
      </p:sp>
      <p:sp>
        <p:nvSpPr>
          <p:cNvPr id="4" name="文本框 3"/>
          <p:cNvSpPr txBox="1"/>
          <p:nvPr/>
        </p:nvSpPr>
        <p:spPr>
          <a:xfrm>
            <a:off x="2236548" y="136356"/>
            <a:ext cx="6052718" cy="501650"/>
          </a:xfrm>
          <a:prstGeom prst="rect">
            <a:avLst/>
          </a:prstGeom>
          <a:noFill/>
        </p:spPr>
        <p:txBody>
          <a:bodyPr wrap="square" rtlCol="0">
            <a:spAutoFit/>
          </a:bodyPr>
          <a:lstStyle/>
          <a:p>
            <a:pPr marL="0" marR="0" lvl="0" indent="0" algn="l" defTabSz="1088390" rtl="0" eaLnBrk="1" fontAlgn="auto" latinLnBrk="0" hangingPunct="1">
              <a:lnSpc>
                <a:spcPct val="100000"/>
              </a:lnSpc>
              <a:spcBef>
                <a:spcPts val="0"/>
              </a:spcBef>
              <a:spcAft>
                <a:spcPts val="0"/>
              </a:spcAft>
              <a:buClrTx/>
              <a:buSzTx/>
              <a:buFontTx/>
              <a:buNone/>
              <a:tabLst/>
              <a:defRPr/>
            </a:pPr>
            <a:endParaRPr kumimoji="0" lang="zh-CN" altLang="en-US" sz="2665" b="0" i="0" u="none" strike="noStrike" kern="1200" cap="none" spc="0" normalizeH="0" baseline="0" noProof="0" dirty="0">
              <a:ln>
                <a:noFill/>
              </a:ln>
              <a:solidFill>
                <a:srgbClr val="183A5D"/>
              </a:solidFill>
              <a:effectLst/>
              <a:uLnTx/>
              <a:uFillTx/>
              <a:latin typeface="微软雅黑" panose="020B0503020204020204" pitchFamily="34" charset="-122"/>
              <a:ea typeface="微软雅黑" panose="020B0503020204020204" pitchFamily="34" charset="-122"/>
              <a:cs typeface="+mn-cs"/>
            </a:endParaRPr>
          </a:p>
        </p:txBody>
      </p:sp>
      <p:sp>
        <p:nvSpPr>
          <p:cNvPr id="6" name="文本框 5"/>
          <p:cNvSpPr txBox="1"/>
          <p:nvPr/>
        </p:nvSpPr>
        <p:spPr>
          <a:xfrm>
            <a:off x="2226388" y="159851"/>
            <a:ext cx="6052718" cy="500380"/>
          </a:xfrm>
          <a:prstGeom prst="rect">
            <a:avLst/>
          </a:prstGeom>
          <a:noFill/>
        </p:spPr>
        <p:txBody>
          <a:bodyPr wrap="square" rtlCol="0">
            <a:spAutoFit/>
          </a:bodyPr>
          <a:lstStyle/>
          <a:p>
            <a:pPr marL="0" marR="0" lvl="0" indent="0" algn="l" defTabSz="1088390" rtl="0" eaLnBrk="1" fontAlgn="auto" latinLnBrk="0" hangingPunct="1">
              <a:lnSpc>
                <a:spcPct val="100000"/>
              </a:lnSpc>
              <a:spcBef>
                <a:spcPts val="0"/>
              </a:spcBef>
              <a:spcAft>
                <a:spcPts val="0"/>
              </a:spcAft>
              <a:buClrTx/>
              <a:buSzTx/>
              <a:buFontTx/>
              <a:buNone/>
              <a:tabLst/>
              <a:defRPr/>
            </a:pPr>
            <a:r>
              <a:rPr kumimoji="0" lang="zh-CN" altLang="en-US" sz="2660" b="0" i="0" u="none" strike="noStrike" kern="1200" cap="none" spc="0" normalizeH="0" baseline="0" noProof="0" dirty="0">
                <a:ln>
                  <a:noFill/>
                </a:ln>
                <a:solidFill>
                  <a:srgbClr val="183A5D"/>
                </a:solidFill>
                <a:effectLst/>
                <a:uLnTx/>
                <a:uFillTx/>
                <a:latin typeface="微软雅黑" panose="020B0503020204020204" pitchFamily="34" charset="-122"/>
                <a:ea typeface="微软雅黑" panose="020B0503020204020204" pitchFamily="34" charset="-122"/>
                <a:cs typeface="+mn-cs"/>
                <a:sym typeface="+mn-ea"/>
              </a:rPr>
              <a:t>构件图</a:t>
            </a:r>
            <a:endParaRPr kumimoji="0" lang="zh-CN" altLang="en-US" sz="2665" b="0" i="0" u="none" strike="noStrike" kern="1200" cap="none" spc="0" normalizeH="0" baseline="0" noProof="0" dirty="0">
              <a:ln>
                <a:noFill/>
              </a:ln>
              <a:solidFill>
                <a:srgbClr val="183A5D"/>
              </a:solidFill>
              <a:effectLst/>
              <a:uLnTx/>
              <a:uFillTx/>
              <a:latin typeface="微软雅黑" panose="020B0503020204020204" pitchFamily="34" charset="-122"/>
              <a:ea typeface="微软雅黑" panose="020B0503020204020204" pitchFamily="34" charset="-122"/>
              <a:cs typeface="+mn-cs"/>
            </a:endParaRPr>
          </a:p>
        </p:txBody>
      </p:sp>
      <p:grpSp>
        <p:nvGrpSpPr>
          <p:cNvPr id="7" name="组合 6"/>
          <p:cNvGrpSpPr/>
          <p:nvPr/>
        </p:nvGrpSpPr>
        <p:grpSpPr>
          <a:xfrm>
            <a:off x="236855" y="1269365"/>
            <a:ext cx="11410315" cy="4896485"/>
            <a:chOff x="237030" y="1269554"/>
            <a:chExt cx="7776864" cy="4896544"/>
          </a:xfrm>
        </p:grpSpPr>
        <p:sp>
          <p:nvSpPr>
            <p:cNvPr id="5" name="矩形 4"/>
            <p:cNvSpPr/>
            <p:nvPr/>
          </p:nvSpPr>
          <p:spPr>
            <a:xfrm>
              <a:off x="401783" y="1876011"/>
              <a:ext cx="7558025" cy="1385012"/>
            </a:xfrm>
            <a:prstGeom prst="rect">
              <a:avLst/>
            </a:prstGeom>
          </p:spPr>
          <p:txBody>
            <a:bodyPr wrap="square">
              <a:spAutoFit/>
            </a:bodyPr>
            <a:lstStyle/>
            <a:p>
              <a:pPr marL="0" marR="0" lvl="0" indent="0" algn="l" defTabSz="1088390" rtl="0" eaLnBrk="1" fontAlgn="auto" latinLnBrk="0" hangingPunct="1">
                <a:lnSpc>
                  <a:spcPct val="100000"/>
                </a:lnSpc>
                <a:spcBef>
                  <a:spcPts val="0"/>
                </a:spcBef>
                <a:spcAft>
                  <a:spcPts val="0"/>
                </a:spcAft>
                <a:buClrTx/>
                <a:buSzTx/>
                <a:buFontTx/>
                <a:buNone/>
                <a:tabLst/>
                <a:defRPr/>
              </a:pPr>
              <a:r>
                <a:rPr kumimoji="0" lang="zh-CN" altLang="en-US" sz="2100" b="0" i="0" u="none" strike="noStrike" kern="1200" cap="none" spc="0" normalizeH="0" baseline="0" noProof="0" dirty="0" smtClean="0">
                  <a:ln>
                    <a:noFill/>
                  </a:ln>
                  <a:solidFill>
                    <a:srgbClr val="000000"/>
                  </a:solidFill>
                  <a:effectLst/>
                  <a:uLnTx/>
                  <a:uFillTx/>
                  <a:latin typeface="Verdana" panose="020B0604030504040204" pitchFamily="34" charset="0"/>
                  <a:ea typeface="宋体" panose="02010600030101010101" pitchFamily="2" charset="-122"/>
                  <a:cs typeface="+mn-cs"/>
                </a:rPr>
                <a:t>在完成活动图，交互图，用例图</a:t>
              </a:r>
              <a:r>
                <a:rPr kumimoji="0" lang="en-US" altLang="zh-CN" sz="2100" b="0" i="0" u="none" strike="noStrike" kern="1200" cap="none" spc="0" normalizeH="0" baseline="0" noProof="0" dirty="0" smtClean="0">
                  <a:ln>
                    <a:noFill/>
                  </a:ln>
                  <a:solidFill>
                    <a:srgbClr val="000000"/>
                  </a:solidFill>
                  <a:effectLst/>
                  <a:uLnTx/>
                  <a:uFillTx/>
                  <a:latin typeface="Verdana" panose="020B0604030504040204" pitchFamily="34" charset="0"/>
                  <a:ea typeface="宋体" panose="02010600030101010101" pitchFamily="2" charset="-122"/>
                  <a:cs typeface="+mn-cs"/>
                </a:rPr>
                <a:t>……</a:t>
              </a:r>
              <a:r>
                <a:rPr kumimoji="0" lang="zh-CN" altLang="en-US" sz="2100" b="0" i="0" u="none" strike="noStrike" kern="1200" cap="none" spc="0" normalizeH="0" baseline="0" noProof="0" dirty="0" smtClean="0">
                  <a:ln>
                    <a:noFill/>
                  </a:ln>
                  <a:solidFill>
                    <a:srgbClr val="000000"/>
                  </a:solidFill>
                  <a:effectLst/>
                  <a:uLnTx/>
                  <a:uFillTx/>
                  <a:latin typeface="Verdana" panose="020B0604030504040204" pitchFamily="34" charset="0"/>
                  <a:ea typeface="宋体" panose="02010600030101010101" pitchFamily="2" charset="-122"/>
                  <a:cs typeface="+mn-cs"/>
                </a:rPr>
                <a:t>对系统进行建模之后，需要将这些逻辑设计图转化为实际的事务，如可</a:t>
              </a:r>
              <a:r>
                <a:rPr kumimoji="0" lang="zh-CN" altLang="en-US" sz="2100" b="0" i="0" u="none" strike="noStrike" kern="1200" cap="none" spc="0" normalizeH="0" baseline="0" noProof="0" dirty="0" smtClean="0">
                  <a:ln>
                    <a:noFill/>
                  </a:ln>
                  <a:solidFill>
                    <a:srgbClr val="FF0000"/>
                  </a:solidFill>
                  <a:effectLst/>
                  <a:uLnTx/>
                  <a:uFillTx/>
                  <a:latin typeface="Verdana" panose="020B0604030504040204" pitchFamily="34" charset="0"/>
                  <a:ea typeface="宋体" panose="02010600030101010101" pitchFamily="2" charset="-122"/>
                  <a:cs typeface="+mn-cs"/>
                </a:rPr>
                <a:t>执行文件，源代码，应用程序</a:t>
              </a:r>
              <a:r>
                <a:rPr kumimoji="0" lang="zh-CN" altLang="en-US" sz="2100" b="0" i="0" u="none" strike="noStrike" kern="1200" cap="none" spc="0" normalizeH="0" baseline="0" noProof="0" dirty="0" smtClean="0">
                  <a:ln>
                    <a:noFill/>
                  </a:ln>
                  <a:solidFill>
                    <a:srgbClr val="000000"/>
                  </a:solidFill>
                  <a:effectLst/>
                  <a:uLnTx/>
                  <a:uFillTx/>
                  <a:latin typeface="Verdana" panose="020B0604030504040204" pitchFamily="34" charset="0"/>
                  <a:ea typeface="宋体" panose="02010600030101010101" pitchFamily="2" charset="-122"/>
                  <a:cs typeface="+mn-cs"/>
                </a:rPr>
                <a:t>等。在此过程中，有些组件必须重新建立，而有些组件可以进行复用。因此，可以使用构件图来可视化物理组件及他们之间的关系，并描述器构造细节</a:t>
              </a:r>
              <a:endParaRPr kumimoji="0" lang="zh-CN" altLang="en-US" sz="21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39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39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sp>
        <p:nvSpPr>
          <p:cNvPr id="8" name="文本框 7"/>
          <p:cNvSpPr txBox="1"/>
          <p:nvPr/>
        </p:nvSpPr>
        <p:spPr>
          <a:xfrm>
            <a:off x="334566" y="1309225"/>
            <a:ext cx="2088232" cy="415498"/>
          </a:xfrm>
          <a:prstGeom prst="rect">
            <a:avLst/>
          </a:prstGeom>
          <a:noFill/>
        </p:spPr>
        <p:txBody>
          <a:bodyPr wrap="square" rtlCol="0">
            <a:spAutoFit/>
          </a:bodyPr>
          <a:lstStyle/>
          <a:p>
            <a:pPr marL="0" marR="0" lvl="0" indent="0" algn="l" defTabSz="1088390" rtl="0" eaLnBrk="1" fontAlgn="auto" latinLnBrk="0" hangingPunct="1">
              <a:lnSpc>
                <a:spcPct val="100000"/>
              </a:lnSpc>
              <a:spcBef>
                <a:spcPts val="0"/>
              </a:spcBef>
              <a:spcAft>
                <a:spcPts val="0"/>
              </a:spcAft>
              <a:buClrTx/>
              <a:buSzTx/>
              <a:buFontTx/>
              <a:buNone/>
              <a:tabLst/>
              <a:defRPr/>
            </a:pPr>
            <a:r>
              <a:rPr kumimoji="0" lang="zh-CN" altLang="en-US" sz="2100" b="0" i="0" u="none" strike="noStrike" kern="1200" cap="none" spc="0" normalizeH="0" baseline="0" noProof="0" dirty="0" smtClean="0">
                <a:ln>
                  <a:noFill/>
                </a:ln>
                <a:solidFill>
                  <a:prstClr val="white"/>
                </a:solidFill>
                <a:effectLst/>
                <a:uLnTx/>
                <a:uFillTx/>
                <a:latin typeface="Calibri"/>
                <a:ea typeface="宋体" panose="02010600030101010101" pitchFamily="2" charset="-122"/>
                <a:cs typeface="+mn-cs"/>
              </a:rPr>
              <a:t>构件图概述</a:t>
            </a:r>
            <a:endParaRPr kumimoji="0" lang="zh-CN" altLang="en-US" sz="21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9" name="矩形 8"/>
          <p:cNvSpPr/>
          <p:nvPr/>
        </p:nvSpPr>
        <p:spPr>
          <a:xfrm>
            <a:off x="478583" y="3370467"/>
            <a:ext cx="6092825" cy="2677656"/>
          </a:xfrm>
          <a:prstGeom prst="rect">
            <a:avLst/>
          </a:prstGeom>
        </p:spPr>
        <p:txBody>
          <a:bodyPr>
            <a:spAutoFit/>
          </a:bodyPr>
          <a:lstStyle/>
          <a:p>
            <a:pPr marL="0" marR="0" lvl="0" indent="0" algn="l" defTabSz="1088390" rtl="0" eaLnBrk="1" fontAlgn="auto" latinLnBrk="0" hangingPunct="1">
              <a:lnSpc>
                <a:spcPct val="100000"/>
              </a:lnSpc>
              <a:spcBef>
                <a:spcPts val="0"/>
              </a:spcBef>
              <a:spcAft>
                <a:spcPts val="0"/>
              </a:spcAft>
              <a:buClrTx/>
              <a:buSzTx/>
              <a:buFontTx/>
              <a:buNone/>
              <a:tabLst/>
              <a:defRPr/>
            </a:pPr>
            <a:r>
              <a:rPr kumimoji="0" lang="zh-CN" altLang="en-US" sz="2100" b="0" i="0" u="none" strike="noStrike" kern="1200" cap="none" spc="0" normalizeH="0" baseline="0" noProof="0" dirty="0">
                <a:ln>
                  <a:noFill/>
                </a:ln>
                <a:solidFill>
                  <a:srgbClr val="FF0000"/>
                </a:solidFill>
                <a:effectLst/>
                <a:uLnTx/>
                <a:uFillTx/>
                <a:latin typeface="Calibri"/>
                <a:ea typeface="宋体" panose="02010600030101010101" pitchFamily="2" charset="-122"/>
                <a:cs typeface="+mn-cs"/>
              </a:rPr>
              <a:t>构件图的好处</a:t>
            </a:r>
          </a:p>
          <a:p>
            <a:pPr marL="0" marR="0" lvl="0" indent="0" algn="l" defTabSz="1088390" rtl="0" eaLnBrk="1" fontAlgn="auto" latinLnBrk="0" hangingPunct="1">
              <a:lnSpc>
                <a:spcPct val="100000"/>
              </a:lnSpc>
              <a:spcBef>
                <a:spcPts val="0"/>
              </a:spcBef>
              <a:spcAft>
                <a:spcPts val="0"/>
              </a:spcAft>
              <a:buClrTx/>
              <a:buSzTx/>
              <a:buFontTx/>
              <a:buNone/>
              <a:tabLst/>
              <a:defRPr/>
            </a:pPr>
            <a:r>
              <a:rPr kumimoji="0" lang="en-US" altLang="zh-CN" sz="21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1</a:t>
            </a:r>
            <a:r>
              <a:rPr kumimoji="0" lang="zh-CN" altLang="en-US" sz="21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）帮助客户理解最终的系统</a:t>
            </a:r>
            <a:r>
              <a:rPr kumimoji="0" lang="zh-CN" altLang="en-US" sz="21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结构</a:t>
            </a:r>
            <a:endParaRPr kumimoji="0" lang="en-US" altLang="zh-CN" sz="21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endParaRPr>
          </a:p>
          <a:p>
            <a:pPr marL="0" marR="0" lvl="0" indent="0" algn="l" defTabSz="1088390" rtl="0" eaLnBrk="1" fontAlgn="auto" latinLnBrk="0" hangingPunct="1">
              <a:lnSpc>
                <a:spcPct val="100000"/>
              </a:lnSpc>
              <a:spcBef>
                <a:spcPts val="0"/>
              </a:spcBef>
              <a:spcAft>
                <a:spcPts val="0"/>
              </a:spcAft>
              <a:buClrTx/>
              <a:buSzTx/>
              <a:buFontTx/>
              <a:buNone/>
              <a:tabLst/>
              <a:defRPr/>
            </a:pPr>
            <a:endParaRPr kumimoji="0" lang="zh-CN" altLang="en-US" sz="21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a:p>
            <a:pPr marL="0" marR="0" lvl="0" indent="0" algn="l" defTabSz="1088390" rtl="0" eaLnBrk="1" fontAlgn="auto" latinLnBrk="0" hangingPunct="1">
              <a:lnSpc>
                <a:spcPct val="100000"/>
              </a:lnSpc>
              <a:spcBef>
                <a:spcPts val="0"/>
              </a:spcBef>
              <a:spcAft>
                <a:spcPts val="0"/>
              </a:spcAft>
              <a:buClrTx/>
              <a:buSzTx/>
              <a:buFontTx/>
              <a:buNone/>
              <a:tabLst/>
              <a:defRPr/>
            </a:pPr>
            <a:r>
              <a:rPr kumimoji="0" lang="en-US" altLang="zh-CN" sz="21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2</a:t>
            </a:r>
            <a:r>
              <a:rPr kumimoji="0" lang="zh-CN" altLang="en-US" sz="21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）使开发工作有一个明确的</a:t>
            </a:r>
            <a:r>
              <a:rPr kumimoji="0" lang="zh-CN" altLang="en-US" sz="21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目标</a:t>
            </a:r>
            <a:endParaRPr kumimoji="0" lang="en-US" altLang="zh-CN" sz="21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endParaRPr>
          </a:p>
          <a:p>
            <a:pPr marL="0" marR="0" lvl="0" indent="0" algn="l" defTabSz="1088390" rtl="0" eaLnBrk="1" fontAlgn="auto" latinLnBrk="0" hangingPunct="1">
              <a:lnSpc>
                <a:spcPct val="100000"/>
              </a:lnSpc>
              <a:spcBef>
                <a:spcPts val="0"/>
              </a:spcBef>
              <a:spcAft>
                <a:spcPts val="0"/>
              </a:spcAft>
              <a:buClrTx/>
              <a:buSzTx/>
              <a:buFontTx/>
              <a:buNone/>
              <a:tabLst/>
              <a:defRPr/>
            </a:pPr>
            <a:endParaRPr kumimoji="0" lang="zh-CN" altLang="en-US" sz="21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a:p>
            <a:pPr marL="0" marR="0" lvl="0" indent="0" algn="l" defTabSz="1088390" rtl="0" eaLnBrk="1" fontAlgn="auto" latinLnBrk="0" hangingPunct="1">
              <a:lnSpc>
                <a:spcPct val="100000"/>
              </a:lnSpc>
              <a:spcBef>
                <a:spcPts val="0"/>
              </a:spcBef>
              <a:spcAft>
                <a:spcPts val="0"/>
              </a:spcAft>
              <a:buClrTx/>
              <a:buSzTx/>
              <a:buFontTx/>
              <a:buNone/>
              <a:tabLst/>
              <a:defRPr/>
            </a:pPr>
            <a:r>
              <a:rPr kumimoji="0" lang="en-US" altLang="zh-CN" sz="21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3</a:t>
            </a:r>
            <a:r>
              <a:rPr kumimoji="0" lang="zh-CN" altLang="en-US" sz="21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）帮助开发组和其他人员理解</a:t>
            </a:r>
            <a:r>
              <a:rPr kumimoji="0" lang="zh-CN" altLang="en-US" sz="21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系统</a:t>
            </a:r>
            <a:endParaRPr kumimoji="0" lang="en-US" altLang="zh-CN" sz="21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endParaRPr>
          </a:p>
          <a:p>
            <a:pPr marL="0" marR="0" lvl="0" indent="0" algn="l" defTabSz="1088390" rtl="0" eaLnBrk="1" fontAlgn="auto" latinLnBrk="0" hangingPunct="1">
              <a:lnSpc>
                <a:spcPct val="100000"/>
              </a:lnSpc>
              <a:spcBef>
                <a:spcPts val="0"/>
              </a:spcBef>
              <a:spcAft>
                <a:spcPts val="0"/>
              </a:spcAft>
              <a:buClrTx/>
              <a:buSzTx/>
              <a:buFontTx/>
              <a:buNone/>
              <a:tabLst/>
              <a:defRPr/>
            </a:pPr>
            <a:endParaRPr kumimoji="0" lang="zh-CN" altLang="en-US" sz="21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a:p>
            <a:pPr marL="0" marR="0" lvl="0" indent="0" algn="l" defTabSz="1088390" rtl="0" eaLnBrk="1" fontAlgn="auto" latinLnBrk="0" hangingPunct="1">
              <a:lnSpc>
                <a:spcPct val="100000"/>
              </a:lnSpc>
              <a:spcBef>
                <a:spcPts val="0"/>
              </a:spcBef>
              <a:spcAft>
                <a:spcPts val="0"/>
              </a:spcAft>
              <a:buClrTx/>
              <a:buSzTx/>
              <a:buFontTx/>
              <a:buNone/>
              <a:tabLst/>
              <a:defRPr/>
            </a:pPr>
            <a:r>
              <a:rPr kumimoji="0" lang="en-US" altLang="zh-CN" sz="21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4</a:t>
            </a:r>
            <a:r>
              <a:rPr kumimoji="0" lang="zh-CN" altLang="en-US" sz="21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）组件复用</a:t>
            </a:r>
          </a:p>
        </p:txBody>
      </p:sp>
    </p:spTree>
    <p:extLst>
      <p:ext uri="{BB962C8B-B14F-4D97-AF65-F5344CB8AC3E}">
        <p14:creationId xmlns:p14="http://schemas.microsoft.com/office/powerpoint/2010/main" val="966467845"/>
      </p:ext>
    </p:extLst>
  </p:cSld>
  <p:clrMapOvr>
    <a:masterClrMapping/>
  </p:clrMapOvr>
  <p:transition spd="slow" advClick="0" advTm="0">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390"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39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solidFill>
                <a:effectLst/>
                <a:uLnTx/>
                <a:uFillTx/>
                <a:latin typeface="Calibri"/>
                <a:ea typeface="+mn-ea"/>
                <a:cs typeface="+mn-cs"/>
              </a:rPr>
              <a:t>1</a:t>
            </a:r>
            <a:endParaRPr kumimoji="0" lang="en-US" sz="2400" b="0" i="0" u="none" strike="noStrike" kern="1200" cap="none" spc="0" normalizeH="0" baseline="0" noProof="0" dirty="0">
              <a:ln>
                <a:noFill/>
              </a:ln>
              <a:solidFill>
                <a:prstClr val="white"/>
              </a:solidFill>
              <a:effectLst/>
              <a:uLnTx/>
              <a:uFillTx/>
              <a:latin typeface="Calibri"/>
              <a:ea typeface="+mn-ea"/>
              <a:cs typeface="+mn-cs"/>
            </a:endParaRPr>
          </a:p>
        </p:txBody>
      </p:sp>
      <p:sp>
        <p:nvSpPr>
          <p:cNvPr id="4" name="文本框 3"/>
          <p:cNvSpPr txBox="1"/>
          <p:nvPr/>
        </p:nvSpPr>
        <p:spPr>
          <a:xfrm>
            <a:off x="2236548" y="136356"/>
            <a:ext cx="6052718" cy="501650"/>
          </a:xfrm>
          <a:prstGeom prst="rect">
            <a:avLst/>
          </a:prstGeom>
          <a:noFill/>
        </p:spPr>
        <p:txBody>
          <a:bodyPr wrap="square" rtlCol="0">
            <a:spAutoFit/>
          </a:bodyPr>
          <a:lstStyle/>
          <a:p>
            <a:pPr marL="0" marR="0" lvl="0" indent="0" algn="l" defTabSz="1088390" rtl="0" eaLnBrk="1" fontAlgn="auto" latinLnBrk="0" hangingPunct="1">
              <a:lnSpc>
                <a:spcPct val="100000"/>
              </a:lnSpc>
              <a:spcBef>
                <a:spcPts val="0"/>
              </a:spcBef>
              <a:spcAft>
                <a:spcPts val="0"/>
              </a:spcAft>
              <a:buClrTx/>
              <a:buSzTx/>
              <a:buFontTx/>
              <a:buNone/>
              <a:tabLst/>
              <a:defRPr/>
            </a:pPr>
            <a:endParaRPr kumimoji="0" lang="zh-CN" altLang="en-US" sz="2665" b="0" i="0" u="none" strike="noStrike" kern="1200" cap="none" spc="0" normalizeH="0" baseline="0" noProof="0" dirty="0">
              <a:ln>
                <a:noFill/>
              </a:ln>
              <a:solidFill>
                <a:srgbClr val="183A5D"/>
              </a:solidFill>
              <a:effectLst/>
              <a:uLnTx/>
              <a:uFillTx/>
              <a:latin typeface="微软雅黑" panose="020B0503020204020204" pitchFamily="34" charset="-122"/>
              <a:ea typeface="微软雅黑" panose="020B0503020204020204" pitchFamily="34" charset="-122"/>
              <a:cs typeface="+mn-cs"/>
            </a:endParaRPr>
          </a:p>
        </p:txBody>
      </p:sp>
      <p:sp>
        <p:nvSpPr>
          <p:cNvPr id="6" name="文本框 5"/>
          <p:cNvSpPr txBox="1"/>
          <p:nvPr/>
        </p:nvSpPr>
        <p:spPr>
          <a:xfrm>
            <a:off x="2226388" y="159851"/>
            <a:ext cx="6052718" cy="500380"/>
          </a:xfrm>
          <a:prstGeom prst="rect">
            <a:avLst/>
          </a:prstGeom>
          <a:noFill/>
        </p:spPr>
        <p:txBody>
          <a:bodyPr wrap="square" rtlCol="0">
            <a:spAutoFit/>
          </a:bodyPr>
          <a:lstStyle/>
          <a:p>
            <a:pPr marL="0" marR="0" lvl="0" indent="0" algn="l" defTabSz="1088390" rtl="0" eaLnBrk="1" fontAlgn="auto" latinLnBrk="0" hangingPunct="1">
              <a:lnSpc>
                <a:spcPct val="100000"/>
              </a:lnSpc>
              <a:spcBef>
                <a:spcPts val="0"/>
              </a:spcBef>
              <a:spcAft>
                <a:spcPts val="0"/>
              </a:spcAft>
              <a:buClrTx/>
              <a:buSzTx/>
              <a:buFontTx/>
              <a:buNone/>
              <a:tabLst/>
              <a:defRPr/>
            </a:pPr>
            <a:r>
              <a:rPr kumimoji="0" lang="zh-CN" altLang="en-US" sz="2660" b="0" i="0" u="none" strike="noStrike" kern="1200" cap="none" spc="0" normalizeH="0" baseline="0" noProof="0" dirty="0">
                <a:ln>
                  <a:noFill/>
                </a:ln>
                <a:solidFill>
                  <a:srgbClr val="183A5D"/>
                </a:solidFill>
                <a:effectLst/>
                <a:uLnTx/>
                <a:uFillTx/>
                <a:latin typeface="微软雅黑" panose="020B0503020204020204" pitchFamily="34" charset="-122"/>
                <a:ea typeface="微软雅黑" panose="020B0503020204020204" pitchFamily="34" charset="-122"/>
                <a:cs typeface="+mn-cs"/>
                <a:sym typeface="+mn-ea"/>
              </a:rPr>
              <a:t>构件图</a:t>
            </a:r>
            <a:endParaRPr kumimoji="0" lang="zh-CN" altLang="en-US" sz="2665" b="0" i="0" u="none" strike="noStrike" kern="1200" cap="none" spc="0" normalizeH="0" baseline="0" noProof="0" dirty="0">
              <a:ln>
                <a:noFill/>
              </a:ln>
              <a:solidFill>
                <a:srgbClr val="183A5D"/>
              </a:solidFill>
              <a:effectLst/>
              <a:uLnTx/>
              <a:uFillTx/>
              <a:latin typeface="微软雅黑" panose="020B0503020204020204" pitchFamily="34" charset="-122"/>
              <a:ea typeface="微软雅黑" panose="020B0503020204020204" pitchFamily="34" charset="-122"/>
              <a:cs typeface="+mn-cs"/>
            </a:endParaRPr>
          </a:p>
        </p:txBody>
      </p:sp>
      <p:grpSp>
        <p:nvGrpSpPr>
          <p:cNvPr id="7" name="组合 6"/>
          <p:cNvGrpSpPr/>
          <p:nvPr/>
        </p:nvGrpSpPr>
        <p:grpSpPr>
          <a:xfrm>
            <a:off x="236855" y="1269365"/>
            <a:ext cx="11410315" cy="4896485"/>
            <a:chOff x="237030" y="1269554"/>
            <a:chExt cx="7776864" cy="4896544"/>
          </a:xfrm>
        </p:grpSpPr>
        <p:sp>
          <p:nvSpPr>
            <p:cNvPr id="5" name="矩形 4"/>
            <p:cNvSpPr/>
            <p:nvPr/>
          </p:nvSpPr>
          <p:spPr>
            <a:xfrm>
              <a:off x="401783" y="1876011"/>
              <a:ext cx="7558025" cy="461671"/>
            </a:xfrm>
            <a:prstGeom prst="rect">
              <a:avLst/>
            </a:prstGeom>
          </p:spPr>
          <p:txBody>
            <a:bodyPr wrap="square">
              <a:spAutoFit/>
            </a:bodyPr>
            <a:lstStyle/>
            <a:p>
              <a:pPr marL="0" marR="0" lvl="0" indent="0" algn="l" defTabSz="1088390" rtl="0" eaLnBrk="1" fontAlgn="auto" latinLnBrk="0" hangingPunct="1">
                <a:lnSpc>
                  <a:spcPct val="120000"/>
                </a:lnSpc>
                <a:spcBef>
                  <a:spcPts val="0"/>
                </a:spcBef>
                <a:spcAft>
                  <a:spcPts val="0"/>
                </a:spcAft>
                <a:buClrTx/>
                <a:buSzTx/>
                <a:buFont typeface="Arial" charset="0"/>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构件图由组件，</a:t>
              </a:r>
              <a:r>
                <a:rPr kumimoji="0" lang="zh-CN" altLang="en-US" sz="20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接口，实现</a:t>
              </a:r>
              <a:r>
                <a:rPr kumimoji="0" lang="zh-CN" altLang="en-US" sz="20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三部分</a:t>
              </a:r>
              <a:r>
                <a:rPr kumimoji="0" lang="zh-CN" altLang="en-US"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组成</a:t>
              </a:r>
              <a:endParaRPr kumimoji="0" lang="zh-CN" altLang="en-US" sz="20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39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39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sp>
        <p:nvSpPr>
          <p:cNvPr id="8" name="文本框 7"/>
          <p:cNvSpPr txBox="1"/>
          <p:nvPr/>
        </p:nvSpPr>
        <p:spPr>
          <a:xfrm>
            <a:off x="334566" y="1309225"/>
            <a:ext cx="2088232" cy="415498"/>
          </a:xfrm>
          <a:prstGeom prst="rect">
            <a:avLst/>
          </a:prstGeom>
          <a:noFill/>
        </p:spPr>
        <p:txBody>
          <a:bodyPr wrap="square" rtlCol="0">
            <a:spAutoFit/>
          </a:bodyPr>
          <a:lstStyle/>
          <a:p>
            <a:pPr marL="0" marR="0" lvl="0" indent="0" algn="l" defTabSz="1088390" rtl="0" eaLnBrk="1" fontAlgn="auto" latinLnBrk="0" hangingPunct="1">
              <a:lnSpc>
                <a:spcPct val="100000"/>
              </a:lnSpc>
              <a:spcBef>
                <a:spcPts val="0"/>
              </a:spcBef>
              <a:spcAft>
                <a:spcPts val="0"/>
              </a:spcAft>
              <a:buClrTx/>
              <a:buSzTx/>
              <a:buFontTx/>
              <a:buNone/>
              <a:tabLst/>
              <a:defRPr/>
            </a:pPr>
            <a:r>
              <a:rPr kumimoji="0" lang="zh-CN" altLang="en-US" sz="2100" b="0" i="0" u="none" strike="noStrike" kern="1200" cap="none" spc="0" normalizeH="0" baseline="0" noProof="0" dirty="0" smtClean="0">
                <a:ln>
                  <a:noFill/>
                </a:ln>
                <a:solidFill>
                  <a:prstClr val="white"/>
                </a:solidFill>
                <a:effectLst/>
                <a:uLnTx/>
                <a:uFillTx/>
                <a:latin typeface="Calibri"/>
                <a:ea typeface="宋体" panose="02010600030101010101" pitchFamily="2" charset="-122"/>
                <a:cs typeface="+mn-cs"/>
              </a:rPr>
              <a:t>构件图组成元素</a:t>
            </a:r>
            <a:endParaRPr kumimoji="0" lang="zh-CN" altLang="en-US" sz="21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840897191"/>
      </p:ext>
    </p:extLst>
  </p:cSld>
  <p:clrMapOvr>
    <a:masterClrMapping/>
  </p:clrMapOvr>
  <p:transition spd="slow" advClick="0" advTm="0">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390"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39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solidFill>
                <a:effectLst/>
                <a:uLnTx/>
                <a:uFillTx/>
                <a:latin typeface="Calibri"/>
                <a:ea typeface="+mn-ea"/>
                <a:cs typeface="+mn-cs"/>
              </a:rPr>
              <a:t>1</a:t>
            </a:r>
            <a:endParaRPr kumimoji="0" lang="en-US" sz="2400" b="0" i="0" u="none" strike="noStrike" kern="1200" cap="none" spc="0" normalizeH="0" baseline="0" noProof="0" dirty="0">
              <a:ln>
                <a:noFill/>
              </a:ln>
              <a:solidFill>
                <a:prstClr val="white"/>
              </a:solidFill>
              <a:effectLst/>
              <a:uLnTx/>
              <a:uFillTx/>
              <a:latin typeface="Calibri"/>
              <a:ea typeface="+mn-ea"/>
              <a:cs typeface="+mn-cs"/>
            </a:endParaRPr>
          </a:p>
        </p:txBody>
      </p:sp>
      <p:sp>
        <p:nvSpPr>
          <p:cNvPr id="4" name="文本框 3"/>
          <p:cNvSpPr txBox="1"/>
          <p:nvPr/>
        </p:nvSpPr>
        <p:spPr>
          <a:xfrm>
            <a:off x="2236548" y="136356"/>
            <a:ext cx="6052718" cy="501650"/>
          </a:xfrm>
          <a:prstGeom prst="rect">
            <a:avLst/>
          </a:prstGeom>
          <a:noFill/>
        </p:spPr>
        <p:txBody>
          <a:bodyPr wrap="square" rtlCol="0">
            <a:spAutoFit/>
          </a:bodyPr>
          <a:lstStyle/>
          <a:p>
            <a:pPr marL="0" marR="0" lvl="0" indent="0" algn="l" defTabSz="1088390" rtl="0" eaLnBrk="1" fontAlgn="auto" latinLnBrk="0" hangingPunct="1">
              <a:lnSpc>
                <a:spcPct val="100000"/>
              </a:lnSpc>
              <a:spcBef>
                <a:spcPts val="0"/>
              </a:spcBef>
              <a:spcAft>
                <a:spcPts val="0"/>
              </a:spcAft>
              <a:buClrTx/>
              <a:buSzTx/>
              <a:buFontTx/>
              <a:buNone/>
              <a:tabLst/>
              <a:defRPr/>
            </a:pPr>
            <a:endParaRPr kumimoji="0" lang="zh-CN" altLang="en-US" sz="2665" b="0" i="0" u="none" strike="noStrike" kern="1200" cap="none" spc="0" normalizeH="0" baseline="0" noProof="0" dirty="0">
              <a:ln>
                <a:noFill/>
              </a:ln>
              <a:solidFill>
                <a:srgbClr val="183A5D"/>
              </a:solidFill>
              <a:effectLst/>
              <a:uLnTx/>
              <a:uFillTx/>
              <a:latin typeface="微软雅黑" panose="020B0503020204020204" pitchFamily="34" charset="-122"/>
              <a:ea typeface="微软雅黑" panose="020B0503020204020204" pitchFamily="34" charset="-122"/>
              <a:cs typeface="+mn-cs"/>
            </a:endParaRPr>
          </a:p>
        </p:txBody>
      </p:sp>
      <p:sp>
        <p:nvSpPr>
          <p:cNvPr id="6" name="文本框 5"/>
          <p:cNvSpPr txBox="1"/>
          <p:nvPr/>
        </p:nvSpPr>
        <p:spPr>
          <a:xfrm>
            <a:off x="2226388" y="159851"/>
            <a:ext cx="6052718" cy="501650"/>
          </a:xfrm>
          <a:prstGeom prst="rect">
            <a:avLst/>
          </a:prstGeom>
          <a:noFill/>
        </p:spPr>
        <p:txBody>
          <a:bodyPr wrap="square" rtlCol="0">
            <a:spAutoFit/>
          </a:bodyPr>
          <a:lstStyle/>
          <a:p>
            <a:pPr marL="0" marR="0" lvl="0" indent="0" algn="l" defTabSz="1088390" rtl="0" eaLnBrk="1" fontAlgn="auto" latinLnBrk="0" hangingPunct="1">
              <a:lnSpc>
                <a:spcPct val="100000"/>
              </a:lnSpc>
              <a:spcBef>
                <a:spcPts val="0"/>
              </a:spcBef>
              <a:spcAft>
                <a:spcPts val="0"/>
              </a:spcAft>
              <a:buClrTx/>
              <a:buSzTx/>
              <a:buFontTx/>
              <a:buNone/>
              <a:tabLst/>
              <a:defRPr/>
            </a:pPr>
            <a:r>
              <a:rPr kumimoji="0" lang="zh-CN" altLang="en-US" sz="2665" b="0" i="0" u="none" strike="noStrike" kern="1200" cap="none" spc="0" normalizeH="0" baseline="0" noProof="0" dirty="0">
                <a:ln>
                  <a:noFill/>
                </a:ln>
                <a:solidFill>
                  <a:srgbClr val="183A5D"/>
                </a:solidFill>
                <a:effectLst/>
                <a:uLnTx/>
                <a:uFillTx/>
                <a:latin typeface="微软雅黑" panose="020B0503020204020204" pitchFamily="34" charset="-122"/>
                <a:ea typeface="微软雅黑" panose="020B0503020204020204" pitchFamily="34" charset="-122"/>
                <a:cs typeface="+mn-cs"/>
              </a:rPr>
              <a:t>构件图</a:t>
            </a:r>
          </a:p>
        </p:txBody>
      </p:sp>
      <p:grpSp>
        <p:nvGrpSpPr>
          <p:cNvPr id="10" name="组合 9"/>
          <p:cNvGrpSpPr/>
          <p:nvPr/>
        </p:nvGrpSpPr>
        <p:grpSpPr>
          <a:xfrm>
            <a:off x="236855" y="1269365"/>
            <a:ext cx="6061710" cy="4896485"/>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39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39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3" name="文本框 12"/>
          <p:cNvSpPr txBox="1"/>
          <p:nvPr/>
        </p:nvSpPr>
        <p:spPr>
          <a:xfrm>
            <a:off x="264811" y="1293617"/>
            <a:ext cx="792088" cy="415498"/>
          </a:xfrm>
          <a:prstGeom prst="rect">
            <a:avLst/>
          </a:prstGeom>
          <a:noFill/>
        </p:spPr>
        <p:txBody>
          <a:bodyPr wrap="square" rtlCol="0">
            <a:spAutoFit/>
          </a:bodyPr>
          <a:lstStyle/>
          <a:p>
            <a:pPr marL="0" marR="0" lvl="0" indent="0" algn="l" defTabSz="1088390" rtl="0" eaLnBrk="1" fontAlgn="auto" latinLnBrk="0" hangingPunct="1">
              <a:lnSpc>
                <a:spcPct val="100000"/>
              </a:lnSpc>
              <a:spcBef>
                <a:spcPts val="0"/>
              </a:spcBef>
              <a:spcAft>
                <a:spcPts val="0"/>
              </a:spcAft>
              <a:buClrTx/>
              <a:buSzTx/>
              <a:buFontTx/>
              <a:buNone/>
              <a:tabLst/>
              <a:defRPr/>
            </a:pPr>
            <a:r>
              <a:rPr kumimoji="0" lang="zh-CN" altLang="en-US" sz="2100" b="0" i="0" u="none" strike="noStrike" kern="1200" cap="none" spc="0" normalizeH="0" baseline="0" noProof="0" dirty="0" smtClean="0">
                <a:ln>
                  <a:noFill/>
                </a:ln>
                <a:solidFill>
                  <a:prstClr val="white"/>
                </a:solidFill>
                <a:effectLst/>
                <a:uLnTx/>
                <a:uFillTx/>
                <a:latin typeface="Calibri"/>
                <a:ea typeface="宋体" panose="02010600030101010101" pitchFamily="2" charset="-122"/>
                <a:cs typeface="+mn-cs"/>
              </a:rPr>
              <a:t>组件</a:t>
            </a:r>
            <a:endParaRPr kumimoji="0" lang="zh-CN" altLang="en-US" sz="21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9" name="矩形 8"/>
          <p:cNvSpPr/>
          <p:nvPr/>
        </p:nvSpPr>
        <p:spPr>
          <a:xfrm>
            <a:off x="331581" y="1845618"/>
            <a:ext cx="5872258" cy="1569660"/>
          </a:xfrm>
          <a:prstGeom prst="rect">
            <a:avLst/>
          </a:prstGeom>
        </p:spPr>
        <p:txBody>
          <a:bodyPr wrap="square">
            <a:spAutoFit/>
          </a:bodyPr>
          <a:lstStyle/>
          <a:p>
            <a:pPr marL="0" marR="0" lvl="0" indent="0" algn="l" defTabSz="1088390" rtl="0" eaLnBrk="1" fontAlgn="auto" latinLnBrk="0" hangingPunct="1">
              <a:lnSpc>
                <a:spcPct val="120000"/>
              </a:lnSpc>
              <a:spcBef>
                <a:spcPts val="0"/>
              </a:spcBef>
              <a:spcAft>
                <a:spcPts val="0"/>
              </a:spcAft>
              <a:buClrTx/>
              <a:buSzTx/>
              <a:buFont typeface="Arial" charset="0"/>
              <a:buNone/>
              <a:tabLst/>
              <a:defRPr/>
            </a:pPr>
            <a:r>
              <a:rPr kumimoji="0" lang="zh-CN" altLang="en-US" sz="20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组件是系统中遵循一组接口且提供实现的一个物理部件，</a:t>
            </a:r>
            <a:r>
              <a:rPr kumimoji="0" lang="zh-CN" altLang="en-US" sz="2000" b="0" i="0" u="none" strike="noStrike" kern="1200" cap="none" spc="0" normalizeH="0" baseline="0" noProof="0" dirty="0" smtClean="0">
                <a:ln>
                  <a:noFill/>
                </a:ln>
                <a:solidFill>
                  <a:srgbClr val="FF0000"/>
                </a:solidFill>
                <a:effectLst/>
                <a:uLnTx/>
                <a:uFillTx/>
                <a:latin typeface="Calibri"/>
                <a:ea typeface="宋体" panose="02010600030101010101" pitchFamily="2" charset="-122"/>
                <a:cs typeface="+mn-cs"/>
              </a:rPr>
              <a:t>通常描述系统的一个可执行程序，一个库，一个</a:t>
            </a:r>
            <a:r>
              <a:rPr kumimoji="0" lang="en-US" altLang="zh-CN" sz="2000" b="0" i="0" u="none" strike="noStrike" kern="1200" cap="none" spc="0" normalizeH="0" baseline="0" noProof="0" dirty="0" smtClean="0">
                <a:ln>
                  <a:noFill/>
                </a:ln>
                <a:solidFill>
                  <a:srgbClr val="FF0000"/>
                </a:solidFill>
                <a:effectLst/>
                <a:uLnTx/>
                <a:uFillTx/>
                <a:latin typeface="Calibri"/>
                <a:ea typeface="宋体" panose="02010600030101010101" pitchFamily="2" charset="-122"/>
                <a:cs typeface="+mn-cs"/>
              </a:rPr>
              <a:t>Web</a:t>
            </a:r>
            <a:r>
              <a:rPr kumimoji="0" lang="zh-CN" altLang="en-US" sz="2000" b="0" i="0" u="none" strike="noStrike" kern="1200" cap="none" spc="0" normalizeH="0" baseline="0" noProof="0" dirty="0" smtClean="0">
                <a:ln>
                  <a:noFill/>
                </a:ln>
                <a:solidFill>
                  <a:srgbClr val="FF0000"/>
                </a:solidFill>
                <a:effectLst/>
                <a:uLnTx/>
                <a:uFillTx/>
                <a:latin typeface="Calibri"/>
                <a:ea typeface="宋体" panose="02010600030101010101" pitchFamily="2" charset="-122"/>
                <a:cs typeface="+mn-cs"/>
              </a:rPr>
              <a:t>程序等</a:t>
            </a:r>
            <a:r>
              <a:rPr kumimoji="0" lang="zh-CN" altLang="en-US" sz="20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，如图中的方框图型都是组件的表示形式</a:t>
            </a:r>
            <a:endParaRPr kumimoji="0" lang="en-US"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pic>
        <p:nvPicPr>
          <p:cNvPr id="15" name="图片 14"/>
          <p:cNvPicPr>
            <a:picLocks noChangeAspect="1"/>
          </p:cNvPicPr>
          <p:nvPr/>
        </p:nvPicPr>
        <p:blipFill>
          <a:blip r:embed="rId2"/>
          <a:stretch>
            <a:fillRect/>
          </a:stretch>
        </p:blipFill>
        <p:spPr>
          <a:xfrm>
            <a:off x="6393290" y="1709115"/>
            <a:ext cx="5756456" cy="3185438"/>
          </a:xfrm>
          <a:prstGeom prst="rect">
            <a:avLst/>
          </a:prstGeom>
        </p:spPr>
      </p:pic>
    </p:spTree>
    <p:extLst>
      <p:ext uri="{BB962C8B-B14F-4D97-AF65-F5344CB8AC3E}">
        <p14:creationId xmlns:p14="http://schemas.microsoft.com/office/powerpoint/2010/main" val="2909405775"/>
      </p:ext>
    </p:extLst>
  </p:cSld>
  <p:clrMapOvr>
    <a:masterClrMapping/>
  </p:clrMapOvr>
  <p:transition spd="slow" advClick="0" advTm="0">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390"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39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solidFill>
                <a:effectLst/>
                <a:uLnTx/>
                <a:uFillTx/>
                <a:latin typeface="Calibri"/>
                <a:ea typeface="+mn-ea"/>
                <a:cs typeface="+mn-cs"/>
              </a:rPr>
              <a:t>1</a:t>
            </a:r>
            <a:endParaRPr kumimoji="0" lang="en-US" sz="2400" b="0" i="0" u="none" strike="noStrike" kern="1200" cap="none" spc="0" normalizeH="0" baseline="0" noProof="0" dirty="0">
              <a:ln>
                <a:noFill/>
              </a:ln>
              <a:solidFill>
                <a:prstClr val="white"/>
              </a:solidFill>
              <a:effectLst/>
              <a:uLnTx/>
              <a:uFillTx/>
              <a:latin typeface="Calibri"/>
              <a:ea typeface="+mn-ea"/>
              <a:cs typeface="+mn-cs"/>
            </a:endParaRPr>
          </a:p>
        </p:txBody>
      </p:sp>
      <p:sp>
        <p:nvSpPr>
          <p:cNvPr id="4" name="文本框 3"/>
          <p:cNvSpPr txBox="1"/>
          <p:nvPr/>
        </p:nvSpPr>
        <p:spPr>
          <a:xfrm>
            <a:off x="2236548" y="136356"/>
            <a:ext cx="6052718" cy="501650"/>
          </a:xfrm>
          <a:prstGeom prst="rect">
            <a:avLst/>
          </a:prstGeom>
          <a:noFill/>
        </p:spPr>
        <p:txBody>
          <a:bodyPr wrap="square" rtlCol="0">
            <a:spAutoFit/>
          </a:bodyPr>
          <a:lstStyle/>
          <a:p>
            <a:pPr marL="0" marR="0" lvl="0" indent="0" algn="l" defTabSz="1088390" rtl="0" eaLnBrk="1" fontAlgn="auto" latinLnBrk="0" hangingPunct="1">
              <a:lnSpc>
                <a:spcPct val="100000"/>
              </a:lnSpc>
              <a:spcBef>
                <a:spcPts val="0"/>
              </a:spcBef>
              <a:spcAft>
                <a:spcPts val="0"/>
              </a:spcAft>
              <a:buClrTx/>
              <a:buSzTx/>
              <a:buFontTx/>
              <a:buNone/>
              <a:tabLst/>
              <a:defRPr/>
            </a:pPr>
            <a:endParaRPr kumimoji="0" lang="zh-CN" altLang="en-US" sz="2665" b="0" i="0" u="none" strike="noStrike" kern="1200" cap="none" spc="0" normalizeH="0" baseline="0" noProof="0" dirty="0">
              <a:ln>
                <a:noFill/>
              </a:ln>
              <a:solidFill>
                <a:srgbClr val="183A5D"/>
              </a:solidFill>
              <a:effectLst/>
              <a:uLnTx/>
              <a:uFillTx/>
              <a:latin typeface="微软雅黑" panose="020B0503020204020204" pitchFamily="34" charset="-122"/>
              <a:ea typeface="微软雅黑" panose="020B0503020204020204" pitchFamily="34" charset="-122"/>
              <a:cs typeface="+mn-cs"/>
            </a:endParaRPr>
          </a:p>
        </p:txBody>
      </p:sp>
      <p:sp>
        <p:nvSpPr>
          <p:cNvPr id="6" name="文本框 5"/>
          <p:cNvSpPr txBox="1"/>
          <p:nvPr/>
        </p:nvSpPr>
        <p:spPr>
          <a:xfrm>
            <a:off x="2226388" y="159851"/>
            <a:ext cx="6052718" cy="501650"/>
          </a:xfrm>
          <a:prstGeom prst="rect">
            <a:avLst/>
          </a:prstGeom>
          <a:noFill/>
        </p:spPr>
        <p:txBody>
          <a:bodyPr wrap="square" rtlCol="0">
            <a:spAutoFit/>
          </a:bodyPr>
          <a:lstStyle/>
          <a:p>
            <a:pPr marL="0" marR="0" lvl="0" indent="0" algn="l" defTabSz="1088390" rtl="0" eaLnBrk="1" fontAlgn="auto" latinLnBrk="0" hangingPunct="1">
              <a:lnSpc>
                <a:spcPct val="100000"/>
              </a:lnSpc>
              <a:spcBef>
                <a:spcPts val="0"/>
              </a:spcBef>
              <a:spcAft>
                <a:spcPts val="0"/>
              </a:spcAft>
              <a:buClrTx/>
              <a:buSzTx/>
              <a:buFontTx/>
              <a:buNone/>
              <a:tabLst/>
              <a:defRPr/>
            </a:pPr>
            <a:r>
              <a:rPr kumimoji="0" lang="zh-CN" altLang="en-US" sz="2665" b="0" i="0" u="none" strike="noStrike" kern="1200" cap="none" spc="0" normalizeH="0" baseline="0" noProof="0" dirty="0">
                <a:ln>
                  <a:noFill/>
                </a:ln>
                <a:solidFill>
                  <a:srgbClr val="183A5D"/>
                </a:solidFill>
                <a:effectLst/>
                <a:uLnTx/>
                <a:uFillTx/>
                <a:latin typeface="微软雅黑" panose="020B0503020204020204" pitchFamily="34" charset="-122"/>
                <a:ea typeface="微软雅黑" panose="020B0503020204020204" pitchFamily="34" charset="-122"/>
                <a:cs typeface="+mn-cs"/>
              </a:rPr>
              <a:t>构件图</a:t>
            </a:r>
          </a:p>
        </p:txBody>
      </p:sp>
      <p:grpSp>
        <p:nvGrpSpPr>
          <p:cNvPr id="10" name="组合 9"/>
          <p:cNvGrpSpPr/>
          <p:nvPr/>
        </p:nvGrpSpPr>
        <p:grpSpPr>
          <a:xfrm>
            <a:off x="236855" y="1269365"/>
            <a:ext cx="6061710" cy="4896485"/>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39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39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3" name="文本框 12"/>
          <p:cNvSpPr txBox="1"/>
          <p:nvPr/>
        </p:nvSpPr>
        <p:spPr>
          <a:xfrm>
            <a:off x="264811" y="1293617"/>
            <a:ext cx="792088" cy="415498"/>
          </a:xfrm>
          <a:prstGeom prst="rect">
            <a:avLst/>
          </a:prstGeom>
          <a:noFill/>
        </p:spPr>
        <p:txBody>
          <a:bodyPr wrap="square" rtlCol="0">
            <a:spAutoFit/>
          </a:bodyPr>
          <a:lstStyle/>
          <a:p>
            <a:pPr marL="0" marR="0" lvl="0" indent="0" algn="l" defTabSz="1088390" rtl="0" eaLnBrk="1" fontAlgn="auto" latinLnBrk="0" hangingPunct="1">
              <a:lnSpc>
                <a:spcPct val="100000"/>
              </a:lnSpc>
              <a:spcBef>
                <a:spcPts val="0"/>
              </a:spcBef>
              <a:spcAft>
                <a:spcPts val="0"/>
              </a:spcAft>
              <a:buClrTx/>
              <a:buSzTx/>
              <a:buFontTx/>
              <a:buNone/>
              <a:tabLst/>
              <a:defRPr/>
            </a:pPr>
            <a:r>
              <a:rPr kumimoji="0" lang="zh-CN" altLang="en-US" sz="2100" b="0" i="0" u="none" strike="noStrike" kern="1200" cap="none" spc="0" normalizeH="0" baseline="0" noProof="0" dirty="0" smtClean="0">
                <a:ln>
                  <a:noFill/>
                </a:ln>
                <a:solidFill>
                  <a:prstClr val="white"/>
                </a:solidFill>
                <a:effectLst/>
                <a:uLnTx/>
                <a:uFillTx/>
                <a:latin typeface="Calibri"/>
                <a:ea typeface="宋体" panose="02010600030101010101" pitchFamily="2" charset="-122"/>
                <a:cs typeface="+mn-cs"/>
              </a:rPr>
              <a:t>接口</a:t>
            </a:r>
            <a:endParaRPr kumimoji="0" lang="zh-CN" altLang="en-US" sz="21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9" name="矩形 8"/>
          <p:cNvSpPr/>
          <p:nvPr/>
        </p:nvSpPr>
        <p:spPr>
          <a:xfrm>
            <a:off x="331581" y="1845618"/>
            <a:ext cx="5872258" cy="801373"/>
          </a:xfrm>
          <a:prstGeom prst="rect">
            <a:avLst/>
          </a:prstGeom>
        </p:spPr>
        <p:txBody>
          <a:bodyPr wrap="square">
            <a:spAutoFit/>
          </a:bodyPr>
          <a:lstStyle/>
          <a:p>
            <a:pPr marL="0" marR="0" lvl="0" indent="0" algn="l" defTabSz="1088390" rtl="0" eaLnBrk="1" fontAlgn="auto" latinLnBrk="0" hangingPunct="1">
              <a:lnSpc>
                <a:spcPct val="120000"/>
              </a:lnSpc>
              <a:spcBef>
                <a:spcPts val="0"/>
              </a:spcBef>
              <a:spcAft>
                <a:spcPts val="0"/>
              </a:spcAft>
              <a:buClrTx/>
              <a:buSzTx/>
              <a:buFont typeface="Arial" charset="0"/>
              <a:buNone/>
              <a:tabLst/>
              <a:defRPr/>
            </a:pPr>
            <a:r>
              <a:rPr kumimoji="0" lang="zh-CN" altLang="en-US" sz="20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接口</a:t>
            </a:r>
            <a:r>
              <a:rPr kumimoji="0" lang="zh-CN" altLang="en-US"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是一组用于描述类或组建的一个服务的操作。分为导入接口，和导出接口</a:t>
            </a:r>
            <a:endParaRPr kumimoji="0" lang="en-US"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pic>
        <p:nvPicPr>
          <p:cNvPr id="5" name="图片 4"/>
          <p:cNvPicPr>
            <a:picLocks noChangeAspect="1"/>
          </p:cNvPicPr>
          <p:nvPr/>
        </p:nvPicPr>
        <p:blipFill>
          <a:blip r:embed="rId2"/>
          <a:stretch>
            <a:fillRect/>
          </a:stretch>
        </p:blipFill>
        <p:spPr>
          <a:xfrm>
            <a:off x="6455246" y="489803"/>
            <a:ext cx="5343525" cy="2428875"/>
          </a:xfrm>
          <a:prstGeom prst="rect">
            <a:avLst/>
          </a:prstGeom>
        </p:spPr>
      </p:pic>
      <p:pic>
        <p:nvPicPr>
          <p:cNvPr id="7" name="图片 6"/>
          <p:cNvPicPr>
            <a:picLocks noChangeAspect="1"/>
          </p:cNvPicPr>
          <p:nvPr/>
        </p:nvPicPr>
        <p:blipFill>
          <a:blip r:embed="rId3"/>
          <a:stretch>
            <a:fillRect/>
          </a:stretch>
        </p:blipFill>
        <p:spPr>
          <a:xfrm>
            <a:off x="6974358" y="2944786"/>
            <a:ext cx="4305300" cy="3495675"/>
          </a:xfrm>
          <a:prstGeom prst="rect">
            <a:avLst/>
          </a:prstGeom>
        </p:spPr>
      </p:pic>
    </p:spTree>
    <p:extLst>
      <p:ext uri="{BB962C8B-B14F-4D97-AF65-F5344CB8AC3E}">
        <p14:creationId xmlns:p14="http://schemas.microsoft.com/office/powerpoint/2010/main" val="3207475108"/>
      </p:ext>
    </p:extLst>
  </p:cSld>
  <p:clrMapOvr>
    <a:masterClrMapping/>
  </p:clrMapOvr>
  <p:transition spd="slow" advClick="0" advTm="0">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390"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39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solidFill>
                <a:effectLst/>
                <a:uLnTx/>
                <a:uFillTx/>
                <a:latin typeface="Calibri"/>
                <a:ea typeface="+mn-ea"/>
                <a:cs typeface="+mn-cs"/>
              </a:rPr>
              <a:t>1</a:t>
            </a:r>
            <a:endParaRPr kumimoji="0" lang="en-US" sz="2400" b="0" i="0" u="none" strike="noStrike" kern="1200" cap="none" spc="0" normalizeH="0" baseline="0" noProof="0" dirty="0">
              <a:ln>
                <a:noFill/>
              </a:ln>
              <a:solidFill>
                <a:prstClr val="white"/>
              </a:solidFill>
              <a:effectLst/>
              <a:uLnTx/>
              <a:uFillTx/>
              <a:latin typeface="Calibri"/>
              <a:ea typeface="+mn-ea"/>
              <a:cs typeface="+mn-cs"/>
            </a:endParaRPr>
          </a:p>
        </p:txBody>
      </p:sp>
      <p:sp>
        <p:nvSpPr>
          <p:cNvPr id="4" name="文本框 3"/>
          <p:cNvSpPr txBox="1"/>
          <p:nvPr/>
        </p:nvSpPr>
        <p:spPr>
          <a:xfrm>
            <a:off x="2236548" y="136356"/>
            <a:ext cx="6052718" cy="501650"/>
          </a:xfrm>
          <a:prstGeom prst="rect">
            <a:avLst/>
          </a:prstGeom>
          <a:noFill/>
        </p:spPr>
        <p:txBody>
          <a:bodyPr wrap="square" rtlCol="0">
            <a:spAutoFit/>
          </a:bodyPr>
          <a:lstStyle/>
          <a:p>
            <a:pPr marL="0" marR="0" lvl="0" indent="0" algn="l" defTabSz="1088390" rtl="0" eaLnBrk="1" fontAlgn="auto" latinLnBrk="0" hangingPunct="1">
              <a:lnSpc>
                <a:spcPct val="100000"/>
              </a:lnSpc>
              <a:spcBef>
                <a:spcPts val="0"/>
              </a:spcBef>
              <a:spcAft>
                <a:spcPts val="0"/>
              </a:spcAft>
              <a:buClrTx/>
              <a:buSzTx/>
              <a:buFontTx/>
              <a:buNone/>
              <a:tabLst/>
              <a:defRPr/>
            </a:pPr>
            <a:endParaRPr kumimoji="0" lang="zh-CN" altLang="en-US" sz="2665" b="0" i="0" u="none" strike="noStrike" kern="1200" cap="none" spc="0" normalizeH="0" baseline="0" noProof="0" dirty="0">
              <a:ln>
                <a:noFill/>
              </a:ln>
              <a:solidFill>
                <a:srgbClr val="183A5D"/>
              </a:solidFill>
              <a:effectLst/>
              <a:uLnTx/>
              <a:uFillTx/>
              <a:latin typeface="微软雅黑" panose="020B0503020204020204" pitchFamily="34" charset="-122"/>
              <a:ea typeface="微软雅黑" panose="020B0503020204020204" pitchFamily="34" charset="-122"/>
              <a:cs typeface="+mn-cs"/>
            </a:endParaRPr>
          </a:p>
        </p:txBody>
      </p:sp>
      <p:sp>
        <p:nvSpPr>
          <p:cNvPr id="6" name="文本框 5"/>
          <p:cNvSpPr txBox="1"/>
          <p:nvPr/>
        </p:nvSpPr>
        <p:spPr>
          <a:xfrm>
            <a:off x="2226388" y="159851"/>
            <a:ext cx="6052718" cy="501650"/>
          </a:xfrm>
          <a:prstGeom prst="rect">
            <a:avLst/>
          </a:prstGeom>
          <a:noFill/>
        </p:spPr>
        <p:txBody>
          <a:bodyPr wrap="square" rtlCol="0">
            <a:spAutoFit/>
          </a:bodyPr>
          <a:lstStyle/>
          <a:p>
            <a:pPr marL="0" marR="0" lvl="0" indent="0" algn="l" defTabSz="1088390" rtl="0" eaLnBrk="1" fontAlgn="auto" latinLnBrk="0" hangingPunct="1">
              <a:lnSpc>
                <a:spcPct val="100000"/>
              </a:lnSpc>
              <a:spcBef>
                <a:spcPts val="0"/>
              </a:spcBef>
              <a:spcAft>
                <a:spcPts val="0"/>
              </a:spcAft>
              <a:buClrTx/>
              <a:buSzTx/>
              <a:buFontTx/>
              <a:buNone/>
              <a:tabLst/>
              <a:defRPr/>
            </a:pPr>
            <a:r>
              <a:rPr kumimoji="0" lang="zh-CN" altLang="en-US" sz="2665" b="0" i="0" u="none" strike="noStrike" kern="1200" cap="none" spc="0" normalizeH="0" baseline="0" noProof="0" dirty="0">
                <a:ln>
                  <a:noFill/>
                </a:ln>
                <a:solidFill>
                  <a:srgbClr val="183A5D"/>
                </a:solidFill>
                <a:effectLst/>
                <a:uLnTx/>
                <a:uFillTx/>
                <a:latin typeface="微软雅黑" panose="020B0503020204020204" pitchFamily="34" charset="-122"/>
                <a:ea typeface="微软雅黑" panose="020B0503020204020204" pitchFamily="34" charset="-122"/>
                <a:cs typeface="+mn-cs"/>
              </a:rPr>
              <a:t>构件图</a:t>
            </a:r>
          </a:p>
        </p:txBody>
      </p:sp>
      <p:grpSp>
        <p:nvGrpSpPr>
          <p:cNvPr id="10" name="组合 9"/>
          <p:cNvGrpSpPr/>
          <p:nvPr/>
        </p:nvGrpSpPr>
        <p:grpSpPr>
          <a:xfrm>
            <a:off x="236855" y="1269365"/>
            <a:ext cx="6061710" cy="4896485"/>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39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39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3" name="文本框 12"/>
          <p:cNvSpPr txBox="1"/>
          <p:nvPr/>
        </p:nvSpPr>
        <p:spPr>
          <a:xfrm>
            <a:off x="264811" y="1293617"/>
            <a:ext cx="792088" cy="415498"/>
          </a:xfrm>
          <a:prstGeom prst="rect">
            <a:avLst/>
          </a:prstGeom>
          <a:noFill/>
        </p:spPr>
        <p:txBody>
          <a:bodyPr wrap="square" rtlCol="0">
            <a:spAutoFit/>
          </a:bodyPr>
          <a:lstStyle/>
          <a:p>
            <a:pPr marL="0" marR="0" lvl="0" indent="0" algn="l" defTabSz="1088390" rtl="0" eaLnBrk="1" fontAlgn="auto" latinLnBrk="0" hangingPunct="1">
              <a:lnSpc>
                <a:spcPct val="100000"/>
              </a:lnSpc>
              <a:spcBef>
                <a:spcPts val="0"/>
              </a:spcBef>
              <a:spcAft>
                <a:spcPts val="0"/>
              </a:spcAft>
              <a:buClrTx/>
              <a:buSzTx/>
              <a:buFontTx/>
              <a:buNone/>
              <a:tabLst/>
              <a:defRPr/>
            </a:pPr>
            <a:r>
              <a:rPr kumimoji="0" lang="zh-CN" altLang="en-US" sz="2100" b="0" i="0" u="none" strike="noStrike" kern="1200" cap="none" spc="0" normalizeH="0" baseline="0" noProof="0" dirty="0" smtClean="0">
                <a:ln>
                  <a:noFill/>
                </a:ln>
                <a:solidFill>
                  <a:prstClr val="white"/>
                </a:solidFill>
                <a:effectLst/>
                <a:uLnTx/>
                <a:uFillTx/>
                <a:latin typeface="Calibri"/>
                <a:ea typeface="宋体" panose="02010600030101010101" pitchFamily="2" charset="-122"/>
                <a:cs typeface="+mn-cs"/>
              </a:rPr>
              <a:t>关系</a:t>
            </a:r>
            <a:endParaRPr kumimoji="0" lang="zh-CN" altLang="en-US" sz="21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9" name="矩形 8"/>
          <p:cNvSpPr/>
          <p:nvPr/>
        </p:nvSpPr>
        <p:spPr>
          <a:xfrm>
            <a:off x="331581" y="1845618"/>
            <a:ext cx="5872258" cy="1200329"/>
          </a:xfrm>
          <a:prstGeom prst="rect">
            <a:avLst/>
          </a:prstGeom>
        </p:spPr>
        <p:txBody>
          <a:bodyPr wrap="square">
            <a:spAutoFit/>
          </a:bodyPr>
          <a:lstStyle/>
          <a:p>
            <a:pPr marL="0" marR="0" lvl="0" indent="0" algn="l" defTabSz="1088390" rtl="0" eaLnBrk="1" fontAlgn="auto" latinLnBrk="0" hangingPunct="1">
              <a:lnSpc>
                <a:spcPct val="120000"/>
              </a:lnSpc>
              <a:spcBef>
                <a:spcPts val="0"/>
              </a:spcBef>
              <a:spcAft>
                <a:spcPts val="0"/>
              </a:spcAft>
              <a:buClrTx/>
              <a:buSzTx/>
              <a:buFont typeface="Arial" charset="0"/>
              <a:buNone/>
              <a:tabLst/>
              <a:defRPr/>
            </a:pPr>
            <a:r>
              <a:rPr kumimoji="0" lang="zh-CN" altLang="en-US" sz="20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关系是事务之间的联系，在面向对象的建模中，最重要的关系是依赖，泛化，关联和实现，但是构件图中使用最多的还是</a:t>
            </a:r>
            <a:r>
              <a:rPr kumimoji="0" lang="zh-CN" altLang="en-US" sz="2000" b="0" i="0" u="none" strike="noStrike" kern="1200" cap="none" spc="0" normalizeH="0" baseline="0" noProof="0" dirty="0" smtClean="0">
                <a:ln>
                  <a:noFill/>
                </a:ln>
                <a:solidFill>
                  <a:srgbClr val="FF0000"/>
                </a:solidFill>
                <a:effectLst/>
                <a:uLnTx/>
                <a:uFillTx/>
                <a:latin typeface="Calibri"/>
                <a:ea typeface="宋体" panose="02010600030101010101" pitchFamily="2" charset="-122"/>
                <a:cs typeface="+mn-cs"/>
              </a:rPr>
              <a:t>依赖</a:t>
            </a:r>
            <a:r>
              <a:rPr kumimoji="0" lang="zh-CN" altLang="en-US" sz="20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和</a:t>
            </a:r>
            <a:r>
              <a:rPr kumimoji="0" lang="zh-CN" altLang="en-US" sz="2000" b="0" i="0" u="none" strike="noStrike" kern="1200" cap="none" spc="0" normalizeH="0" baseline="0" noProof="0" dirty="0">
                <a:ln>
                  <a:noFill/>
                </a:ln>
                <a:solidFill>
                  <a:srgbClr val="FF0000"/>
                </a:solidFill>
                <a:effectLst/>
                <a:uLnTx/>
                <a:uFillTx/>
                <a:latin typeface="Calibri"/>
                <a:ea typeface="宋体" panose="02010600030101010101" pitchFamily="2" charset="-122"/>
                <a:cs typeface="+mn-cs"/>
              </a:rPr>
              <a:t>实现</a:t>
            </a:r>
            <a:r>
              <a:rPr kumimoji="0" lang="zh-CN" altLang="en-US" sz="20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关系</a:t>
            </a:r>
            <a:endParaRPr kumimoji="0" lang="en-US"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pic>
        <p:nvPicPr>
          <p:cNvPr id="14" name="图片 1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5286" y="748786"/>
            <a:ext cx="4658375" cy="1505160"/>
          </a:xfrm>
          <a:prstGeom prst="rect">
            <a:avLst/>
          </a:prstGeom>
        </p:spPr>
      </p:pic>
      <p:pic>
        <p:nvPicPr>
          <p:cNvPr id="7" name="图片 6"/>
          <p:cNvPicPr>
            <a:picLocks noChangeAspect="1"/>
          </p:cNvPicPr>
          <p:nvPr/>
        </p:nvPicPr>
        <p:blipFill>
          <a:blip r:embed="rId3"/>
          <a:stretch>
            <a:fillRect/>
          </a:stretch>
        </p:blipFill>
        <p:spPr>
          <a:xfrm>
            <a:off x="6887294" y="3501802"/>
            <a:ext cx="3105150" cy="2124075"/>
          </a:xfrm>
          <a:prstGeom prst="rect">
            <a:avLst/>
          </a:prstGeom>
        </p:spPr>
      </p:pic>
      <p:sp>
        <p:nvSpPr>
          <p:cNvPr id="8" name="矩形 7"/>
          <p:cNvSpPr/>
          <p:nvPr/>
        </p:nvSpPr>
        <p:spPr>
          <a:xfrm>
            <a:off x="6846596" y="2341231"/>
            <a:ext cx="800219" cy="461665"/>
          </a:xfrm>
          <a:prstGeom prst="rect">
            <a:avLst/>
          </a:prstGeom>
        </p:spPr>
        <p:txBody>
          <a:bodyPr wrap="none">
            <a:spAutoFit/>
          </a:bodyPr>
          <a:lstStyle/>
          <a:p>
            <a:pPr marL="0" marR="0" lvl="0" indent="0" algn="l" defTabSz="108839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smtClean="0">
                <a:ln>
                  <a:noFill/>
                </a:ln>
                <a:solidFill>
                  <a:srgbClr val="FF0000"/>
                </a:solidFill>
                <a:effectLst/>
                <a:uLnTx/>
                <a:uFillTx/>
                <a:latin typeface="Calibri"/>
                <a:ea typeface="宋体" panose="02010600030101010101" pitchFamily="2" charset="-122"/>
                <a:cs typeface="+mn-cs"/>
              </a:rPr>
              <a:t>依赖</a:t>
            </a:r>
            <a:endParaRPr kumimoji="0" lang="zh-CN" altLang="en-US" sz="21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15" name="矩形 14"/>
          <p:cNvSpPr/>
          <p:nvPr/>
        </p:nvSpPr>
        <p:spPr>
          <a:xfrm>
            <a:off x="6887294" y="5704185"/>
            <a:ext cx="800219" cy="461665"/>
          </a:xfrm>
          <a:prstGeom prst="rect">
            <a:avLst/>
          </a:prstGeom>
        </p:spPr>
        <p:txBody>
          <a:bodyPr wrap="none">
            <a:spAutoFit/>
          </a:bodyPr>
          <a:lstStyle/>
          <a:p>
            <a:pPr marL="0" marR="0" lvl="0" indent="0" algn="l" defTabSz="108839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smtClean="0">
                <a:ln>
                  <a:noFill/>
                </a:ln>
                <a:solidFill>
                  <a:srgbClr val="FF0000"/>
                </a:solidFill>
                <a:effectLst/>
                <a:uLnTx/>
                <a:uFillTx/>
                <a:latin typeface="Calibri"/>
                <a:ea typeface="宋体" panose="02010600030101010101" pitchFamily="2" charset="-122"/>
                <a:cs typeface="+mn-cs"/>
              </a:rPr>
              <a:t>实现</a:t>
            </a:r>
            <a:endParaRPr kumimoji="0" lang="zh-CN" altLang="en-US" sz="21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824714631"/>
      </p:ext>
    </p:extLst>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390"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39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solidFill>
                <a:effectLst/>
                <a:uLnTx/>
                <a:uFillTx/>
                <a:latin typeface="Calibri"/>
                <a:ea typeface="+mn-ea"/>
                <a:cs typeface="+mn-cs"/>
              </a:rPr>
              <a:t>1</a:t>
            </a:r>
            <a:endParaRPr kumimoji="0" lang="en-US" sz="2400" b="0" i="0" u="none" strike="noStrike" kern="1200" cap="none" spc="0" normalizeH="0" baseline="0" noProof="0" dirty="0">
              <a:ln>
                <a:noFill/>
              </a:ln>
              <a:solidFill>
                <a:prstClr val="white"/>
              </a:solidFill>
              <a:effectLst/>
              <a:uLnTx/>
              <a:uFillTx/>
              <a:latin typeface="Calibri"/>
              <a:ea typeface="+mn-ea"/>
              <a:cs typeface="+mn-cs"/>
            </a:endParaRPr>
          </a:p>
        </p:txBody>
      </p:sp>
      <p:sp>
        <p:nvSpPr>
          <p:cNvPr id="4" name="文本框 3"/>
          <p:cNvSpPr txBox="1"/>
          <p:nvPr/>
        </p:nvSpPr>
        <p:spPr>
          <a:xfrm>
            <a:off x="2236548" y="136356"/>
            <a:ext cx="6052718" cy="501650"/>
          </a:xfrm>
          <a:prstGeom prst="rect">
            <a:avLst/>
          </a:prstGeom>
          <a:noFill/>
        </p:spPr>
        <p:txBody>
          <a:bodyPr wrap="square" rtlCol="0">
            <a:spAutoFit/>
          </a:bodyPr>
          <a:lstStyle/>
          <a:p>
            <a:pPr marL="0" marR="0" lvl="0" indent="0" algn="l" defTabSz="1088390" rtl="0" eaLnBrk="1" fontAlgn="auto" latinLnBrk="0" hangingPunct="1">
              <a:lnSpc>
                <a:spcPct val="100000"/>
              </a:lnSpc>
              <a:spcBef>
                <a:spcPts val="0"/>
              </a:spcBef>
              <a:spcAft>
                <a:spcPts val="0"/>
              </a:spcAft>
              <a:buClrTx/>
              <a:buSzTx/>
              <a:buFontTx/>
              <a:buNone/>
              <a:tabLst/>
              <a:defRPr/>
            </a:pPr>
            <a:endParaRPr kumimoji="0" lang="zh-CN" altLang="en-US" sz="2665" b="0" i="0" u="none" strike="noStrike" kern="1200" cap="none" spc="0" normalizeH="0" baseline="0" noProof="0" dirty="0">
              <a:ln>
                <a:noFill/>
              </a:ln>
              <a:solidFill>
                <a:srgbClr val="183A5D"/>
              </a:solidFill>
              <a:effectLst/>
              <a:uLnTx/>
              <a:uFillTx/>
              <a:latin typeface="微软雅黑" panose="020B0503020204020204" pitchFamily="34" charset="-122"/>
              <a:ea typeface="微软雅黑" panose="020B0503020204020204" pitchFamily="34" charset="-122"/>
              <a:cs typeface="+mn-cs"/>
            </a:endParaRPr>
          </a:p>
        </p:txBody>
      </p:sp>
      <p:sp>
        <p:nvSpPr>
          <p:cNvPr id="6" name="文本框 5"/>
          <p:cNvSpPr txBox="1"/>
          <p:nvPr/>
        </p:nvSpPr>
        <p:spPr>
          <a:xfrm>
            <a:off x="2226388" y="159851"/>
            <a:ext cx="6052718" cy="501650"/>
          </a:xfrm>
          <a:prstGeom prst="rect">
            <a:avLst/>
          </a:prstGeom>
          <a:noFill/>
        </p:spPr>
        <p:txBody>
          <a:bodyPr wrap="square" rtlCol="0">
            <a:spAutoFit/>
          </a:bodyPr>
          <a:lstStyle/>
          <a:p>
            <a:pPr marL="0" marR="0" lvl="0" indent="0" algn="l" defTabSz="1088390" rtl="0" eaLnBrk="1" fontAlgn="auto" latinLnBrk="0" hangingPunct="1">
              <a:lnSpc>
                <a:spcPct val="100000"/>
              </a:lnSpc>
              <a:spcBef>
                <a:spcPts val="0"/>
              </a:spcBef>
              <a:spcAft>
                <a:spcPts val="0"/>
              </a:spcAft>
              <a:buClrTx/>
              <a:buSzTx/>
              <a:buFontTx/>
              <a:buNone/>
              <a:tabLst/>
              <a:defRPr/>
            </a:pPr>
            <a:r>
              <a:rPr kumimoji="0" lang="zh-CN" altLang="en-US" sz="2665" b="0" i="0" u="none" strike="noStrike" kern="1200" cap="none" spc="0" normalizeH="0" baseline="0" noProof="0" dirty="0">
                <a:ln>
                  <a:noFill/>
                </a:ln>
                <a:solidFill>
                  <a:srgbClr val="183A5D"/>
                </a:solidFill>
                <a:effectLst/>
                <a:uLnTx/>
                <a:uFillTx/>
                <a:latin typeface="微软雅黑" panose="020B0503020204020204" pitchFamily="34" charset="-122"/>
                <a:ea typeface="微软雅黑" panose="020B0503020204020204" pitchFamily="34" charset="-122"/>
                <a:cs typeface="+mn-cs"/>
              </a:rPr>
              <a:t>构件图</a:t>
            </a:r>
          </a:p>
        </p:txBody>
      </p:sp>
      <p:grpSp>
        <p:nvGrpSpPr>
          <p:cNvPr id="10" name="组合 9"/>
          <p:cNvGrpSpPr/>
          <p:nvPr/>
        </p:nvGrpSpPr>
        <p:grpSpPr>
          <a:xfrm>
            <a:off x="236854" y="909515"/>
            <a:ext cx="11546983" cy="5256336"/>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39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39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3" name="文本框 12"/>
          <p:cNvSpPr txBox="1"/>
          <p:nvPr/>
        </p:nvSpPr>
        <p:spPr>
          <a:xfrm>
            <a:off x="236854" y="981522"/>
            <a:ext cx="1862831" cy="415498"/>
          </a:xfrm>
          <a:prstGeom prst="rect">
            <a:avLst/>
          </a:prstGeom>
          <a:noFill/>
        </p:spPr>
        <p:txBody>
          <a:bodyPr wrap="square" rtlCol="0">
            <a:spAutoFit/>
          </a:bodyPr>
          <a:lstStyle/>
          <a:p>
            <a:pPr marL="0" marR="0" lvl="0" indent="0" algn="l" defTabSz="1088390" rtl="0" eaLnBrk="1" fontAlgn="auto" latinLnBrk="0" hangingPunct="1">
              <a:lnSpc>
                <a:spcPct val="100000"/>
              </a:lnSpc>
              <a:spcBef>
                <a:spcPts val="0"/>
              </a:spcBef>
              <a:spcAft>
                <a:spcPts val="0"/>
              </a:spcAft>
              <a:buClrTx/>
              <a:buSzTx/>
              <a:buFontTx/>
              <a:buNone/>
              <a:tabLst/>
              <a:defRPr/>
            </a:pPr>
            <a:r>
              <a:rPr kumimoji="0" lang="zh-CN" altLang="en-US" sz="2100" b="0" i="0" u="none" strike="noStrike" kern="1200" cap="none" spc="0" normalizeH="0" baseline="0" noProof="0" dirty="0" smtClean="0">
                <a:ln>
                  <a:noFill/>
                </a:ln>
                <a:solidFill>
                  <a:prstClr val="white"/>
                </a:solidFill>
                <a:effectLst/>
                <a:uLnTx/>
                <a:uFillTx/>
                <a:latin typeface="Calibri"/>
                <a:ea typeface="宋体" panose="02010600030101010101" pitchFamily="2" charset="-122"/>
                <a:cs typeface="+mn-cs"/>
              </a:rPr>
              <a:t>构件图示例</a:t>
            </a:r>
            <a:endParaRPr kumimoji="0" lang="zh-CN" altLang="en-US" sz="21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pic>
        <p:nvPicPr>
          <p:cNvPr id="5" name="图片 4"/>
          <p:cNvPicPr>
            <a:picLocks noChangeAspect="1"/>
          </p:cNvPicPr>
          <p:nvPr/>
        </p:nvPicPr>
        <p:blipFill>
          <a:blip r:embed="rId2"/>
          <a:stretch>
            <a:fillRect/>
          </a:stretch>
        </p:blipFill>
        <p:spPr>
          <a:xfrm>
            <a:off x="2270101" y="1485578"/>
            <a:ext cx="7581900" cy="4391025"/>
          </a:xfrm>
          <a:prstGeom prst="rect">
            <a:avLst/>
          </a:prstGeom>
        </p:spPr>
      </p:pic>
    </p:spTree>
    <p:extLst>
      <p:ext uri="{BB962C8B-B14F-4D97-AF65-F5344CB8AC3E}">
        <p14:creationId xmlns:p14="http://schemas.microsoft.com/office/powerpoint/2010/main" val="1227240811"/>
      </p:ext>
    </p:extLst>
  </p:cSld>
  <p:clrMapOvr>
    <a:masterClrMapping/>
  </p:clrMapOvr>
  <p:transition spd="slow" advClick="0" advTm="0">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390"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39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solidFill>
                <a:effectLst/>
                <a:uLnTx/>
                <a:uFillTx/>
                <a:latin typeface="Calibri"/>
                <a:ea typeface="+mn-ea"/>
                <a:cs typeface="+mn-cs"/>
              </a:rPr>
              <a:t>1</a:t>
            </a:r>
            <a:endParaRPr kumimoji="0" lang="en-US" sz="2400" b="0" i="0" u="none" strike="noStrike" kern="1200" cap="none" spc="0" normalizeH="0" baseline="0" noProof="0" dirty="0">
              <a:ln>
                <a:noFill/>
              </a:ln>
              <a:solidFill>
                <a:prstClr val="white"/>
              </a:solidFill>
              <a:effectLst/>
              <a:uLnTx/>
              <a:uFillTx/>
              <a:latin typeface="Calibri"/>
              <a:ea typeface="+mn-ea"/>
              <a:cs typeface="+mn-cs"/>
            </a:endParaRPr>
          </a:p>
        </p:txBody>
      </p:sp>
      <p:sp>
        <p:nvSpPr>
          <p:cNvPr id="4" name="文本框 3"/>
          <p:cNvSpPr txBox="1"/>
          <p:nvPr/>
        </p:nvSpPr>
        <p:spPr>
          <a:xfrm>
            <a:off x="2236548" y="136356"/>
            <a:ext cx="6052718" cy="501650"/>
          </a:xfrm>
          <a:prstGeom prst="rect">
            <a:avLst/>
          </a:prstGeom>
          <a:noFill/>
        </p:spPr>
        <p:txBody>
          <a:bodyPr wrap="square" rtlCol="0">
            <a:spAutoFit/>
          </a:bodyPr>
          <a:lstStyle/>
          <a:p>
            <a:pPr marL="0" marR="0" lvl="0" indent="0" algn="l" defTabSz="1088390" rtl="0" eaLnBrk="1" fontAlgn="auto" latinLnBrk="0" hangingPunct="1">
              <a:lnSpc>
                <a:spcPct val="100000"/>
              </a:lnSpc>
              <a:spcBef>
                <a:spcPts val="0"/>
              </a:spcBef>
              <a:spcAft>
                <a:spcPts val="0"/>
              </a:spcAft>
              <a:buClrTx/>
              <a:buSzTx/>
              <a:buFontTx/>
              <a:buNone/>
              <a:tabLst/>
              <a:defRPr/>
            </a:pPr>
            <a:endParaRPr kumimoji="0" lang="zh-CN" altLang="en-US" sz="2665" b="0" i="0" u="none" strike="noStrike" kern="1200" cap="none" spc="0" normalizeH="0" baseline="0" noProof="0" dirty="0">
              <a:ln>
                <a:noFill/>
              </a:ln>
              <a:solidFill>
                <a:srgbClr val="183A5D"/>
              </a:solidFill>
              <a:effectLst/>
              <a:uLnTx/>
              <a:uFillTx/>
              <a:latin typeface="微软雅黑" panose="020B0503020204020204" pitchFamily="34" charset="-122"/>
              <a:ea typeface="微软雅黑" panose="020B0503020204020204" pitchFamily="34" charset="-122"/>
              <a:cs typeface="+mn-cs"/>
            </a:endParaRPr>
          </a:p>
        </p:txBody>
      </p:sp>
      <p:sp>
        <p:nvSpPr>
          <p:cNvPr id="6" name="文本框 5"/>
          <p:cNvSpPr txBox="1"/>
          <p:nvPr/>
        </p:nvSpPr>
        <p:spPr>
          <a:xfrm>
            <a:off x="2226388" y="159851"/>
            <a:ext cx="6052718" cy="501650"/>
          </a:xfrm>
          <a:prstGeom prst="rect">
            <a:avLst/>
          </a:prstGeom>
          <a:noFill/>
        </p:spPr>
        <p:txBody>
          <a:bodyPr wrap="square" rtlCol="0">
            <a:spAutoFit/>
          </a:bodyPr>
          <a:lstStyle/>
          <a:p>
            <a:pPr marL="0" marR="0" lvl="0" indent="0" algn="l" defTabSz="1088390" rtl="0" eaLnBrk="1" fontAlgn="auto" latinLnBrk="0" hangingPunct="1">
              <a:lnSpc>
                <a:spcPct val="100000"/>
              </a:lnSpc>
              <a:spcBef>
                <a:spcPts val="0"/>
              </a:spcBef>
              <a:spcAft>
                <a:spcPts val="0"/>
              </a:spcAft>
              <a:buClrTx/>
              <a:buSzTx/>
              <a:buFontTx/>
              <a:buNone/>
              <a:tabLst/>
              <a:defRPr/>
            </a:pPr>
            <a:r>
              <a:rPr kumimoji="0" lang="zh-CN" altLang="en-US" sz="2665" b="0" i="0" u="none" strike="noStrike" kern="1200" cap="none" spc="0" normalizeH="0" baseline="0" noProof="0" dirty="0">
                <a:ln>
                  <a:noFill/>
                </a:ln>
                <a:solidFill>
                  <a:srgbClr val="183A5D"/>
                </a:solidFill>
                <a:effectLst/>
                <a:uLnTx/>
                <a:uFillTx/>
                <a:latin typeface="微软雅黑" panose="020B0503020204020204" pitchFamily="34" charset="-122"/>
                <a:ea typeface="微软雅黑" panose="020B0503020204020204" pitchFamily="34" charset="-122"/>
                <a:cs typeface="+mn-cs"/>
              </a:rPr>
              <a:t>构件图</a:t>
            </a:r>
          </a:p>
        </p:txBody>
      </p:sp>
      <p:grpSp>
        <p:nvGrpSpPr>
          <p:cNvPr id="7" name="组合 6"/>
          <p:cNvGrpSpPr/>
          <p:nvPr/>
        </p:nvGrpSpPr>
        <p:grpSpPr>
          <a:xfrm>
            <a:off x="236855" y="1269365"/>
            <a:ext cx="6061710" cy="4896485"/>
            <a:chOff x="237030" y="1269554"/>
            <a:chExt cx="7776864" cy="4896544"/>
          </a:xfrm>
        </p:grpSpPr>
        <p:sp>
          <p:nvSpPr>
            <p:cNvPr id="5" name="矩形 4"/>
            <p:cNvSpPr/>
            <p:nvPr/>
          </p:nvSpPr>
          <p:spPr>
            <a:xfrm>
              <a:off x="546794" y="1923612"/>
              <a:ext cx="6777864" cy="2893135"/>
            </a:xfrm>
            <a:prstGeom prst="rect">
              <a:avLst/>
            </a:prstGeom>
          </p:spPr>
          <p:txBody>
            <a:bodyPr wrap="square">
              <a:spAutoFit/>
            </a:bodyPr>
            <a:lstStyle/>
            <a:p>
              <a:pPr marL="0" marR="0" lvl="0" indent="0" algn="l" defTabSz="1088390" rtl="0" eaLnBrk="1" fontAlgn="auto" latinLnBrk="0" hangingPunct="1">
                <a:lnSpc>
                  <a:spcPct val="100000"/>
                </a:lnSpc>
                <a:spcBef>
                  <a:spcPts val="0"/>
                </a:spcBef>
                <a:spcAft>
                  <a:spcPts val="0"/>
                </a:spcAft>
                <a:buClrTx/>
                <a:buSzTx/>
                <a:buFontTx/>
                <a:buNone/>
                <a:tabLst/>
                <a:defRPr/>
              </a:pPr>
              <a:r>
                <a:rPr kumimoji="0" lang="zh-CN" altLang="en-US" sz="21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    </a:t>
              </a:r>
            </a:p>
            <a:p>
              <a:pPr marL="0" marR="0" lvl="0" indent="0" algn="l" defTabSz="1088390" rtl="0" eaLnBrk="1" fontAlgn="auto" latinLnBrk="0" hangingPunct="1">
                <a:lnSpc>
                  <a:spcPct val="100000"/>
                </a:lnSpc>
                <a:spcBef>
                  <a:spcPts val="0"/>
                </a:spcBef>
                <a:spcAft>
                  <a:spcPts val="0"/>
                </a:spcAft>
                <a:buClrTx/>
                <a:buSzTx/>
                <a:buFontTx/>
                <a:buNone/>
                <a:tabLst/>
                <a:defRPr/>
              </a:pPr>
              <a:r>
                <a:rPr kumimoji="0" lang="zh-CN" altLang="en-US" sz="21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    </a:t>
              </a:r>
              <a:r>
                <a:rPr kumimoji="0" lang="en-US" altLang="zh-CN" sz="28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1</a:t>
              </a:r>
              <a:r>
                <a:rPr kumimoji="0" lang="en-US" altLang="zh-CN" sz="2800" b="0" i="0" u="none" strike="noStrike" kern="1200" cap="none" spc="0" normalizeH="0" baseline="0" noProof="0" dirty="0" smtClean="0">
                  <a:ln>
                    <a:noFill/>
                  </a:ln>
                  <a:solidFill>
                    <a:srgbClr val="000000"/>
                  </a:solidFill>
                  <a:effectLst/>
                  <a:uLnTx/>
                  <a:uFillTx/>
                  <a:latin typeface="Verdana" panose="020B0604030504040204" pitchFamily="34" charset="0"/>
                  <a:ea typeface="宋体" panose="02010600030101010101" pitchFamily="2" charset="-122"/>
                  <a:cs typeface="+mn-cs"/>
                </a:rPr>
                <a:t>.</a:t>
              </a:r>
              <a:r>
                <a:rPr kumimoji="0" lang="zh-CN" altLang="en-US" sz="2800" b="0" i="0" u="none" strike="noStrike" kern="1200" cap="none" spc="0" normalizeH="0" baseline="0" noProof="0" dirty="0" smtClean="0">
                  <a:ln>
                    <a:noFill/>
                  </a:ln>
                  <a:solidFill>
                    <a:srgbClr val="000000"/>
                  </a:solidFill>
                  <a:effectLst/>
                  <a:uLnTx/>
                  <a:uFillTx/>
                  <a:latin typeface="Verdana" panose="020B0604030504040204" pitchFamily="34" charset="0"/>
                  <a:ea typeface="宋体" panose="02010600030101010101" pitchFamily="2" charset="-122"/>
                  <a:cs typeface="+mn-cs"/>
                </a:rPr>
                <a:t>什么是构件图？</a:t>
              </a:r>
              <a:endParaRPr kumimoji="0" lang="en-US" altLang="zh-CN" sz="2800" b="0" i="0" u="none" strike="noStrike" kern="1200" cap="none" spc="0" normalizeH="0" baseline="0" noProof="0" dirty="0" smtClean="0">
                <a:ln>
                  <a:noFill/>
                </a:ln>
                <a:solidFill>
                  <a:srgbClr val="000000"/>
                </a:solidFill>
                <a:effectLst/>
                <a:uLnTx/>
                <a:uFillTx/>
                <a:latin typeface="Verdana" panose="020B0604030504040204" pitchFamily="34" charset="0"/>
                <a:ea typeface="宋体" panose="02010600030101010101" pitchFamily="2" charset="-122"/>
                <a:cs typeface="+mn-cs"/>
              </a:endParaRPr>
            </a:p>
            <a:p>
              <a:pPr marL="0" marR="0" lvl="0" indent="0" algn="l" defTabSz="1088390"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endParaRPr>
            </a:p>
            <a:p>
              <a:pPr marL="0" marR="0" lvl="0" indent="0" algn="l" defTabSz="108839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sym typeface="+mn-ea"/>
                </a:rPr>
                <a:t>   2</a:t>
              </a:r>
              <a:r>
                <a:rPr kumimoji="0" lang="en-US" altLang="zh-CN" sz="2800" b="0" i="0" u="none" strike="noStrike" kern="1200" cap="none" spc="0" normalizeH="0" baseline="0" noProof="0" dirty="0" smtClean="0">
                  <a:ln>
                    <a:noFill/>
                  </a:ln>
                  <a:solidFill>
                    <a:srgbClr val="000000"/>
                  </a:solidFill>
                  <a:effectLst/>
                  <a:uLnTx/>
                  <a:uFillTx/>
                  <a:latin typeface="Verdana" panose="020B0604030504040204" pitchFamily="34" charset="0"/>
                  <a:ea typeface="宋体" panose="02010600030101010101" pitchFamily="2" charset="-122"/>
                  <a:cs typeface="+mn-cs"/>
                  <a:sym typeface="+mn-ea"/>
                </a:rPr>
                <a:t>.</a:t>
              </a:r>
              <a:r>
                <a:rPr kumimoji="0" lang="zh-CN" altLang="en-US" sz="2800" b="0" i="0" u="none" strike="noStrike" kern="1200" cap="none" spc="0" normalizeH="0" baseline="0" noProof="0" dirty="0" smtClean="0">
                  <a:ln>
                    <a:noFill/>
                  </a:ln>
                  <a:solidFill>
                    <a:srgbClr val="000000"/>
                  </a:solidFill>
                  <a:effectLst/>
                  <a:uLnTx/>
                  <a:uFillTx/>
                  <a:latin typeface="Verdana" panose="020B0604030504040204" pitchFamily="34" charset="0"/>
                  <a:ea typeface="宋体" panose="02010600030101010101" pitchFamily="2" charset="-122"/>
                  <a:cs typeface="+mn-cs"/>
                  <a:sym typeface="+mn-ea"/>
                </a:rPr>
                <a:t>构件图的组成部分有</a:t>
              </a:r>
              <a:r>
                <a:rPr kumimoji="0" lang="zh-CN" altLang="en-US" sz="28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sym typeface="+mn-ea"/>
                </a:rPr>
                <a:t>哪些？</a:t>
              </a:r>
              <a:endParaRPr kumimoji="0" lang="zh-CN" altLang="en-US" sz="28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endParaRPr>
            </a:p>
            <a:p>
              <a:pPr marL="0" marR="0" lvl="0" indent="0" algn="l" defTabSz="1088390"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endParaRPr>
            </a:p>
            <a:p>
              <a:pPr marL="0" marR="0" lvl="0" indent="0" algn="l" defTabSz="108839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     </a:t>
              </a:r>
              <a:endParaRPr kumimoji="0" lang="zh-CN" altLang="en-US" sz="21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endParaRPr>
            </a:p>
            <a:p>
              <a:pPr marL="0" marR="0" lvl="0" indent="0" algn="l" defTabSz="1088390" rtl="0" eaLnBrk="1" fontAlgn="auto" latinLnBrk="0" hangingPunct="1">
                <a:lnSpc>
                  <a:spcPct val="100000"/>
                </a:lnSpc>
                <a:spcBef>
                  <a:spcPts val="0"/>
                </a:spcBef>
                <a:spcAft>
                  <a:spcPts val="0"/>
                </a:spcAft>
                <a:buClrTx/>
                <a:buSzTx/>
                <a:buFontTx/>
                <a:buNone/>
                <a:tabLst/>
                <a:defRPr/>
              </a:pPr>
              <a:endParaRPr kumimoji="0" lang="zh-CN" altLang="en-US" sz="21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39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39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pic>
        <p:nvPicPr>
          <p:cNvPr id="8" name="图片 7"/>
          <p:cNvPicPr>
            <a:picLocks noChangeAspect="1"/>
          </p:cNvPicPr>
          <p:nvPr/>
        </p:nvPicPr>
        <p:blipFill>
          <a:blip r:embed="rId2"/>
          <a:stretch>
            <a:fillRect/>
          </a:stretch>
        </p:blipFill>
        <p:spPr>
          <a:xfrm>
            <a:off x="6431915" y="1944370"/>
            <a:ext cx="5410835" cy="3604260"/>
          </a:xfrm>
          <a:prstGeom prst="rect">
            <a:avLst/>
          </a:prstGeom>
        </p:spPr>
      </p:pic>
      <p:sp>
        <p:nvSpPr>
          <p:cNvPr id="9" name="文本框 8"/>
          <p:cNvSpPr txBox="1"/>
          <p:nvPr/>
        </p:nvSpPr>
        <p:spPr>
          <a:xfrm>
            <a:off x="663575" y="1319530"/>
            <a:ext cx="1562735" cy="414020"/>
          </a:xfrm>
          <a:prstGeom prst="rect">
            <a:avLst/>
          </a:prstGeom>
          <a:noFill/>
        </p:spPr>
        <p:txBody>
          <a:bodyPr wrap="square" rtlCol="0">
            <a:spAutoFit/>
          </a:bodyPr>
          <a:lstStyle/>
          <a:p>
            <a:pPr marL="0" marR="0" lvl="0" indent="0" algn="l" defTabSz="1088390" rtl="0" eaLnBrk="1" fontAlgn="auto" latinLnBrk="0" hangingPunct="1">
              <a:lnSpc>
                <a:spcPct val="100000"/>
              </a:lnSpc>
              <a:spcBef>
                <a:spcPts val="0"/>
              </a:spcBef>
              <a:spcAft>
                <a:spcPts val="0"/>
              </a:spcAft>
              <a:buClrTx/>
              <a:buSzTx/>
              <a:buFontTx/>
              <a:buNone/>
              <a:tabLst/>
              <a:defRPr/>
            </a:pPr>
            <a:r>
              <a:rPr kumimoji="0" lang="zh-CN" altLang="en-US" sz="2100" b="0" i="0" u="none" strike="noStrike" kern="1200" cap="none" spc="0" normalizeH="0" baseline="0" noProof="0">
                <a:ln>
                  <a:noFill/>
                </a:ln>
                <a:solidFill>
                  <a:prstClr val="white"/>
                </a:solidFill>
                <a:effectLst/>
                <a:uLnTx/>
                <a:uFillTx/>
                <a:latin typeface="Calibri"/>
                <a:ea typeface="宋体" panose="02010600030101010101" pitchFamily="2" charset="-122"/>
                <a:cs typeface="+mn-cs"/>
              </a:rPr>
              <a:t>提问</a:t>
            </a:r>
          </a:p>
        </p:txBody>
      </p:sp>
    </p:spTree>
    <p:extLst>
      <p:ext uri="{BB962C8B-B14F-4D97-AF65-F5344CB8AC3E}">
        <p14:creationId xmlns:p14="http://schemas.microsoft.com/office/powerpoint/2010/main" val="979827558"/>
      </p:ext>
    </p:extLst>
  </p:cSld>
  <p:clrMapOvr>
    <a:masterClrMapping/>
  </p:clrMapOvr>
  <p:transition spd="slow" advClick="0" advTm="0">
    <p:wipe/>
  </p:transition>
  <p:timing>
    <p:tnLst>
      <p:par>
        <p:cTn id="1" dur="indefinite" restart="never" nodeType="tmRoot"/>
      </p:par>
    </p:tnLst>
  </p:timing>
</p:sld>
</file>

<file path=ppt/theme/theme1.xml><?xml version="1.0" encoding="utf-8"?>
<a:theme xmlns:a="http://schemas.openxmlformats.org/drawingml/2006/main" name="Office 主题">
  <a:themeElements>
    <a:clrScheme name="自定义 81">
      <a:dk1>
        <a:sysClr val="windowText" lastClr="000000"/>
      </a:dk1>
      <a:lt1>
        <a:sysClr val="window" lastClr="FFFFFF"/>
      </a:lt1>
      <a:dk2>
        <a:srgbClr val="666666"/>
      </a:dk2>
      <a:lt2>
        <a:srgbClr val="D2D2D2"/>
      </a:lt2>
      <a:accent1>
        <a:srgbClr val="EF7768"/>
      </a:accent1>
      <a:accent2>
        <a:srgbClr val="C7C7C7"/>
      </a:accent2>
      <a:accent3>
        <a:srgbClr val="38B1BF"/>
      </a:accent3>
      <a:accent4>
        <a:srgbClr val="FF9933"/>
      </a:accent4>
      <a:accent5>
        <a:srgbClr val="7F7F7F"/>
      </a:accent5>
      <a:accent6>
        <a:srgbClr val="878787"/>
      </a:accent6>
      <a:hlink>
        <a:srgbClr val="006387"/>
      </a:hlink>
      <a:folHlink>
        <a:srgbClr val="8B8B8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TotalTime>
  <Words>1208</Words>
  <Application>Microsoft Office PowerPoint</Application>
  <PresentationFormat>自定义</PresentationFormat>
  <Paragraphs>161</Paragraphs>
  <Slides>20</Slides>
  <Notes>7</Notes>
  <HiddenSlides>0</HiddenSlides>
  <MMClips>1</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20</vt:i4>
      </vt:variant>
    </vt:vector>
  </HeadingPairs>
  <TitlesOfParts>
    <vt:vector size="30" baseType="lpstr">
      <vt:lpstr>+中文标题</vt:lpstr>
      <vt:lpstr>Arial Unicode MS</vt:lpstr>
      <vt:lpstr>宋体</vt:lpstr>
      <vt:lpstr>微软雅黑</vt:lpstr>
      <vt:lpstr>Arial</vt:lpstr>
      <vt:lpstr>Calibri</vt:lpstr>
      <vt:lpstr>Eras Bold ITC</vt:lpstr>
      <vt:lpstr>Times New Roman</vt:lpstr>
      <vt:lpstr>Verdana</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哎呀小小草</dc:title>
  <dc:subject>哎呀小小草</dc:subject>
  <dc:creator>哎呀小小草</dc:creator>
  <cp:keywords>https:/800sucai.taobao.com</cp:keywords>
  <dc:description>https://800sucai.taobao.com</dc:description>
  <cp:lastModifiedBy>jiang liangru</cp:lastModifiedBy>
  <cp:revision>380</cp:revision>
  <dcterms:created xsi:type="dcterms:W3CDTF">2015-04-23T03:04:00Z</dcterms:created>
  <dcterms:modified xsi:type="dcterms:W3CDTF">2018-12-23T11:09:47Z</dcterms:modified>
  <cp:category>https://800sucai.taobao.com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2052-11.1.0.8002</vt:lpwstr>
  </property>
</Properties>
</file>