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70" r:id="rId2"/>
    <p:sldId id="492" r:id="rId3"/>
    <p:sldId id="633" r:id="rId4"/>
    <p:sldId id="634" r:id="rId5"/>
    <p:sldId id="642" r:id="rId6"/>
    <p:sldId id="643" r:id="rId7"/>
    <p:sldId id="645" r:id="rId8"/>
    <p:sldId id="646" r:id="rId9"/>
    <p:sldId id="647" r:id="rId10"/>
    <p:sldId id="625" r:id="rId11"/>
    <p:sldId id="635" r:id="rId12"/>
    <p:sldId id="636" r:id="rId13"/>
    <p:sldId id="637" r:id="rId14"/>
    <p:sldId id="640" r:id="rId15"/>
    <p:sldId id="638" r:id="rId16"/>
    <p:sldId id="639" r:id="rId17"/>
    <p:sldId id="641" r:id="rId18"/>
    <p:sldId id="648" r:id="rId19"/>
    <p:sldId id="649" r:id="rId20"/>
    <p:sldId id="455" r:id="rId21"/>
    <p:sldId id="532" r:id="rId22"/>
    <p:sldId id="436" r:id="rId23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pos="3838">
          <p15:clr>
            <a:srgbClr val="A4A3A4"/>
          </p15:clr>
        </p15:guide>
        <p15:guide id="4" pos="7208">
          <p15:clr>
            <a:srgbClr val="A4A3A4"/>
          </p15:clr>
        </p15:guide>
        <p15:guide id="5" pos="5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A5D"/>
    <a:srgbClr val="297FD5"/>
    <a:srgbClr val="38B1BF"/>
    <a:srgbClr val="00458E"/>
    <a:srgbClr val="8B8B8B"/>
    <a:srgbClr val="B11212"/>
    <a:srgbClr val="F5F5F5"/>
    <a:srgbClr val="022A4F"/>
    <a:srgbClr val="007ADE"/>
    <a:srgbClr val="088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5320" autoAdjust="0"/>
  </p:normalViewPr>
  <p:slideViewPr>
    <p:cSldViewPr>
      <p:cViewPr varScale="1">
        <p:scale>
          <a:sx n="117" d="100"/>
          <a:sy n="117" d="100"/>
        </p:scale>
        <p:origin x="552" y="77"/>
      </p:cViewPr>
      <p:guideLst>
        <p:guide orient="horz" pos="2228"/>
        <p:guide orient="horz" pos="3884"/>
        <p:guide pos="3838"/>
        <p:guide pos="7208"/>
        <p:guide pos="55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96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072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03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package" Target="../embeddings/Microsoft_Visio___.vsdx"/><Relationship Id="rId7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Visio___1.vsdx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886470" y="2245847"/>
            <a:ext cx="6417107" cy="2369863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zh-CN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en-US" altLang="zh-CN" sz="5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Ⅳ</a:t>
            </a:r>
            <a:endParaRPr lang="en-US" altLang="zh-CN" sz="5400" dirty="0" smtClean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00000"/>
              </a:lnSpc>
            </a:pPr>
            <a:r>
              <a:rPr lang="zh-CN" altLang="en-US" sz="5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</a:t>
            </a:r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应用和问题解答</a:t>
            </a:r>
          </a:p>
          <a:p>
            <a:pPr fontAlgn="auto">
              <a:lnSpc>
                <a:spcPct val="200000"/>
              </a:lnSpc>
            </a:pPr>
            <a:endParaRPr lang="zh-CN" altLang="en-US" sz="2000" dirty="0" smtClean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4952028" y="4778722"/>
            <a:ext cx="2286000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的使用情况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——draw.io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341" y="1125760"/>
            <a:ext cx="47339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66614" y="5302002"/>
            <a:ext cx="10153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进入 </a:t>
            </a:r>
            <a:r>
              <a:rPr lang="en-US" altLang="zh-CN" dirty="0"/>
              <a:t>https://</a:t>
            </a:r>
            <a:r>
              <a:rPr lang="en-US" altLang="zh-CN" dirty="0" smtClean="0"/>
              <a:t>www.draw.io/</a:t>
            </a:r>
            <a:r>
              <a:rPr lang="zh-CN" altLang="en-US" dirty="0" smtClean="0"/>
              <a:t>，</a:t>
            </a:r>
            <a:r>
              <a:rPr lang="zh-CN" altLang="en-US" dirty="0"/>
              <a:t>会</a:t>
            </a:r>
            <a:r>
              <a:rPr lang="zh-CN" altLang="en-US" dirty="0" smtClean="0"/>
              <a:t>出现</a:t>
            </a:r>
            <a:r>
              <a:rPr lang="zh-CN" altLang="en-US" dirty="0"/>
              <a:t>上</a:t>
            </a:r>
            <a:r>
              <a:rPr lang="zh-CN" altLang="en-US" dirty="0" smtClean="0"/>
              <a:t>面的</a:t>
            </a:r>
            <a:r>
              <a:rPr lang="zh-CN" altLang="en-US" dirty="0"/>
              <a:t>界面：让我们</a:t>
            </a:r>
            <a:r>
              <a:rPr lang="zh-CN" altLang="en-US" dirty="0" smtClean="0"/>
              <a:t>选择是创建新图表还是打开现有图表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的使用情况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——draw.io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38" y="638006"/>
            <a:ext cx="7066905" cy="517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831643" y="5934777"/>
            <a:ext cx="10153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这里我们选择新建图表，可以看到有多种模板可供选择，我们选择</a:t>
            </a:r>
            <a:r>
              <a:rPr lang="en-US" altLang="zh-CN" dirty="0" smtClean="0"/>
              <a:t>UML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34151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的使用情况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——draw.io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38" y="638006"/>
            <a:ext cx="7066905" cy="517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831643" y="5934777"/>
            <a:ext cx="10153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这里我们选择新建图表，可以看到有多种模板可供选择，我们选择</a:t>
            </a:r>
            <a:r>
              <a:rPr lang="en-US" altLang="zh-CN" dirty="0" smtClean="0"/>
              <a:t>UML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07498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的使用情况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——draw.io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8782" y="5965143"/>
            <a:ext cx="10153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我们可以看到这个网站的模板还是很全面而详细的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765498"/>
            <a:ext cx="10541597" cy="496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87226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的使用情况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——draw.io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2918" y="5965143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我们可以从多种来源打开文件</a:t>
            </a:r>
            <a:endParaRPr lang="en-US" altLang="zh-CN" dirty="0" smtClean="0"/>
          </a:p>
          <a:p>
            <a:r>
              <a:rPr lang="zh-CN" altLang="en-US" dirty="0"/>
              <a:t>也</a:t>
            </a:r>
            <a:r>
              <a:rPr lang="zh-CN" altLang="en-US" dirty="0" smtClean="0"/>
              <a:t>可以从多种来源导入已有的图片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09" y="765498"/>
            <a:ext cx="4157743" cy="5057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182" y="765498"/>
            <a:ext cx="4392488" cy="5103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693496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的使用情况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——draw.io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10830" y="5965143"/>
            <a:ext cx="10153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为了方便讲解我们选择从空白模板开始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30" y="765498"/>
            <a:ext cx="10541016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46454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的使用情况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——draw.io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5313" y="2404964"/>
            <a:ext cx="5904656" cy="246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界面右边是部件库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可以看到该网站有多种类型的部件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UML</a:t>
            </a:r>
            <a:r>
              <a:rPr lang="zh-CN" altLang="en-US" dirty="0" smtClean="0"/>
              <a:t>分类下的部件基本涵盖了我们的需求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我们可以选择一些部件然后自己设置成组合，也可以选择它里面一些设计好的组合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74" y="800897"/>
            <a:ext cx="245745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247" y="800897"/>
            <a:ext cx="19685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98315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的使用情况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——draw.io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06" y="765498"/>
            <a:ext cx="10962486" cy="516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36548" y="6094090"/>
            <a:ext cx="7675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制作完成后我们也可以选择多种形式进行导出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25433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的使用情况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——RSA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6548" y="6094090"/>
            <a:ext cx="7675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同样能方便快捷地构建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9" y="837506"/>
            <a:ext cx="12097344" cy="50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3166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的使用情况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——RSA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6548" y="6094090"/>
            <a:ext cx="7675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支持多种图的创建，如用</a:t>
            </a:r>
            <a:r>
              <a:rPr lang="zh-CN" altLang="en-US" smtClean="0"/>
              <a:t>例图，时序图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874" y="1058225"/>
            <a:ext cx="9778429" cy="463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4523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164455" y="2440940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2124" y="226782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045835" y="2440940"/>
            <a:ext cx="3744595" cy="481965"/>
            <a:chOff x="6315199" y="2492728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19349" y="2538554"/>
              <a:ext cx="2979913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概述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087094" y="1638251"/>
            <a:ext cx="3744416" cy="511504"/>
            <a:chOff x="6315199" y="2492728"/>
            <a:chExt cx="3744416" cy="511504"/>
          </a:xfrm>
        </p:grpSpPr>
        <p:sp>
          <p:nvSpPr>
            <p:cNvPr id="55" name="圆角矩形 54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目录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5172710" y="3096260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054090" y="3096260"/>
            <a:ext cx="3744595" cy="481965"/>
            <a:chOff x="6315199" y="2492728"/>
            <a:chExt cx="3744416" cy="511504"/>
          </a:xfrm>
        </p:grpSpPr>
        <p:sp>
          <p:nvSpPr>
            <p:cNvPr id="4" name="圆角矩形 3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619637" y="2538258"/>
              <a:ext cx="2653074" cy="45733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UML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的使用情况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5172710" y="3778885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54090" y="3778885"/>
            <a:ext cx="3744595" cy="481965"/>
            <a:chOff x="6315199" y="2492728"/>
            <a:chExt cx="3744416" cy="511504"/>
          </a:xfrm>
        </p:grpSpPr>
        <p:sp>
          <p:nvSpPr>
            <p:cNvPr id="8" name="圆角矩形 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19637" y="2538258"/>
              <a:ext cx="2653074" cy="45733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工具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的使用情况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50"/>
                            </p:stCondLst>
                            <p:childTnLst>
                              <p:par>
                                <p:cTn id="2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50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8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5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850"/>
                            </p:stCondLst>
                            <p:childTnLst>
                              <p:par>
                                <p:cTn id="5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36" grpId="0" bldLvl="0" animBg="1"/>
      <p:bldP spid="37" grpId="0"/>
      <p:bldP spid="2" grpId="0" bldLvl="0" animBg="1"/>
      <p:bldP spid="2" grpId="1" bldLvl="0" animBg="1"/>
      <p:bldP spid="2" grpId="2" bldLvl="0" animBg="1"/>
      <p:bldP spid="6" grpId="0" bldLvl="0" animBg="1"/>
      <p:bldP spid="6" grpId="1" bldLvl="0" animBg="1"/>
      <p:bldP spid="6" grpId="2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606" y="693490"/>
            <a:ext cx="9141807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[1]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UML</a:t>
            </a:r>
            <a:r>
              <a:rPr lang="zh-CN" altLang="en-US" sz="1800" dirty="0" smtClean="0"/>
              <a:t>用户指南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第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版</a:t>
            </a:r>
            <a:r>
              <a:rPr lang="en-US" altLang="zh-CN" sz="1800" dirty="0" smtClean="0"/>
              <a:t>·</a:t>
            </a:r>
            <a:r>
              <a:rPr lang="zh-CN" altLang="en-US" sz="1800" dirty="0" smtClean="0"/>
              <a:t>修订版</a:t>
            </a:r>
            <a:r>
              <a:rPr lang="en-US" altLang="zh-CN" sz="1800" dirty="0" smtClean="0"/>
              <a:t>)(</a:t>
            </a:r>
            <a:r>
              <a:rPr lang="zh-CN" altLang="en-US" sz="1800" dirty="0" smtClean="0"/>
              <a:t>作者</a:t>
            </a:r>
            <a:r>
              <a:rPr lang="en-US" altLang="zh-CN" sz="1800" dirty="0"/>
              <a:t>:Grady </a:t>
            </a:r>
            <a:r>
              <a:rPr lang="en-US" altLang="zh-CN" sz="1800" dirty="0" err="1" smtClean="0"/>
              <a:t>Booch</a:t>
            </a:r>
            <a:r>
              <a:rPr lang="zh-CN" altLang="en-US" sz="1800" dirty="0" smtClean="0"/>
              <a:t>等</a:t>
            </a:r>
            <a:r>
              <a:rPr lang="en-US" altLang="zh-CN" sz="1800" dirty="0" smtClean="0"/>
              <a:t>)	</a:t>
            </a:r>
            <a:r>
              <a:rPr lang="zh-CN" altLang="en-US" sz="1800" dirty="0" smtClean="0"/>
              <a:t>人民</a:t>
            </a:r>
            <a:r>
              <a:rPr lang="zh-CN" altLang="en-US" sz="1800" dirty="0"/>
              <a:t>邮电</a:t>
            </a:r>
            <a:r>
              <a:rPr lang="zh-CN" altLang="en-US" sz="1800" dirty="0" smtClean="0"/>
              <a:t>出版社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[2]</a:t>
            </a:r>
            <a:r>
              <a:rPr lang="zh-CN" altLang="en-US" sz="1800" dirty="0"/>
              <a:t> </a:t>
            </a:r>
            <a:r>
              <a:rPr lang="en-US" altLang="zh-CN" sz="1800" dirty="0"/>
              <a:t>UML2</a:t>
            </a:r>
            <a:r>
              <a:rPr lang="zh-CN" altLang="en-US" sz="1800" dirty="0"/>
              <a:t>基础、建模与设计</a:t>
            </a:r>
            <a:r>
              <a:rPr lang="zh-CN" altLang="en-US" sz="1800" dirty="0" smtClean="0"/>
              <a:t>教程</a:t>
            </a:r>
            <a:r>
              <a:rPr lang="en-US" altLang="zh-CN" sz="1800" dirty="0"/>
              <a:t>(</a:t>
            </a:r>
            <a:r>
              <a:rPr lang="zh-CN" altLang="en-US" sz="1800" dirty="0" smtClean="0"/>
              <a:t>作者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杨弘平等</a:t>
            </a:r>
            <a:r>
              <a:rPr lang="en-US" altLang="zh-CN" sz="1800" dirty="0" smtClean="0"/>
              <a:t>)	</a:t>
            </a:r>
            <a:r>
              <a:rPr lang="zh-CN" altLang="en-US" sz="1800" dirty="0" smtClean="0"/>
              <a:t>清华大学出版社</a:t>
            </a:r>
            <a:endParaRPr lang="en-US" altLang="zh-CN" sz="1800" dirty="0"/>
          </a:p>
          <a:p>
            <a:endParaRPr lang="zh-CN" altLang="en-US" sz="1800" dirty="0"/>
          </a:p>
          <a:p>
            <a:r>
              <a:rPr lang="en-US" altLang="zh-CN" sz="1800" dirty="0" smtClean="0">
                <a:sym typeface="+mn-ea"/>
              </a:rPr>
              <a:t>[3]</a:t>
            </a:r>
            <a:r>
              <a:rPr lang="zh-CN" altLang="en-US" sz="1800" dirty="0">
                <a:sym typeface="+mn-ea"/>
              </a:rPr>
              <a:t>《软件需求（第三版）》美</a:t>
            </a:r>
            <a:r>
              <a:rPr lang="en-US" altLang="zh-CN" sz="1800" dirty="0">
                <a:sym typeface="+mn-ea"/>
              </a:rPr>
              <a:t>KARL WIEGERS ,JOY BEATTY</a:t>
            </a:r>
            <a:endParaRPr lang="en-US" altLang="zh-CN" sz="1800" dirty="0" smtClean="0">
              <a:sym typeface="+mn-ea"/>
            </a:endParaRPr>
          </a:p>
          <a:p>
            <a:endParaRPr lang="en-US" altLang="zh-CN" sz="1800" dirty="0" smtClean="0">
              <a:sym typeface="+mn-ea"/>
            </a:endParaRPr>
          </a:p>
          <a:p>
            <a:endParaRPr lang="zh-CN" altLang="en-US" sz="1800" dirty="0"/>
          </a:p>
          <a:p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11150" y="2922270"/>
            <a:ext cx="2220595" cy="110680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绩效考评与分工</a:t>
            </a: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3716479658"/>
              </p:ext>
            </p:extLst>
          </p:nvPr>
        </p:nvGraphicFramePr>
        <p:xfrm>
          <a:off x="3214886" y="1773610"/>
          <a:ext cx="7771130" cy="370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7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37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黄为波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负责</a:t>
                      </a:r>
                      <a:r>
                        <a:rPr lang="zh-CN" sz="2400" b="0" dirty="0" smtClean="0">
                          <a:solidFill>
                            <a:schemeClr val="tx1"/>
                          </a:solidFill>
                        </a:rPr>
                        <a:t>制作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模板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9.5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91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苏雨豪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dirty="0" smtClean="0">
                          <a:solidFill>
                            <a:schemeClr val="tx1"/>
                          </a:solidFill>
                        </a:rPr>
                        <a:t>负责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审核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81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dirty="0" smtClean="0">
                          <a:solidFill>
                            <a:schemeClr val="tx1"/>
                          </a:solidFill>
                        </a:rPr>
                        <a:t>陈子卿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项目概述部分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制作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蔡峰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工具使用情况部分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制作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9.7</a:t>
                      </a:r>
                      <a:endParaRPr lang="en-US" altLang="zh-CN" sz="2100" b="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79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江亮儒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UML</a:t>
                      </a:r>
                      <a:r>
                        <a:rPr lang="zh-CN" altLang="en-US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使用情况部分</a:t>
                      </a:r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PPT</a:t>
                      </a:r>
                      <a:r>
                        <a:rPr lang="zh-CN" altLang="en-US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制作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4951220" y="4778721"/>
            <a:ext cx="230861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3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1" grpId="0"/>
      <p:bldP spid="4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6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项目概述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6855" y="1269365"/>
            <a:ext cx="11410315" cy="4896485"/>
            <a:chOff x="237030" y="1269554"/>
            <a:chExt cx="7776864" cy="4896544"/>
          </a:xfrm>
        </p:grpSpPr>
        <p:sp>
          <p:nvSpPr>
            <p:cNvPr id="5" name="矩形 4"/>
            <p:cNvSpPr/>
            <p:nvPr/>
          </p:nvSpPr>
          <p:spPr>
            <a:xfrm>
              <a:off x="409039" y="2349876"/>
              <a:ext cx="7558025" cy="25766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indent="457200">
                <a:lnSpc>
                  <a:spcPct val="150000"/>
                </a:lnSpc>
                <a:defRPr/>
              </a:pPr>
              <a:r>
                <a:rPr lang="zh-CN" altLang="en-US" sz="28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为了使教师能够把最新，最前沿的关于项目管理和需求工程的信息传播给学生；为了学生能够利用网络得到老师帮助；为了师生之间，同学之间能够充分交流，沟通心得。这个软件工程教学、学习、交流系统将提供这么一个平台</a:t>
              </a:r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37030" y="1269554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8839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8839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" name="文本框 7"/>
          <p:cNvSpPr txBox="1"/>
          <p:nvPr/>
        </p:nvSpPr>
        <p:spPr>
          <a:xfrm>
            <a:off x="334566" y="1309225"/>
            <a:ext cx="20882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项目基本信息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46784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6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项目概述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6855" y="1269365"/>
            <a:ext cx="11410315" cy="4896485"/>
            <a:chOff x="1285643" y="1772435"/>
            <a:chExt cx="7135479" cy="3572664"/>
          </a:xfrm>
        </p:grpSpPr>
        <p:sp>
          <p:nvSpPr>
            <p:cNvPr id="11" name="矩形 10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34566" y="1309225"/>
            <a:ext cx="20882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项目工作内容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082660"/>
              </p:ext>
            </p:extLst>
          </p:nvPr>
        </p:nvGraphicFramePr>
        <p:xfrm>
          <a:off x="325389" y="1805127"/>
          <a:ext cx="11233248" cy="4360723"/>
        </p:xfrm>
        <a:graphic>
          <a:graphicData uri="http://schemas.openxmlformats.org/drawingml/2006/table">
            <a:tbl>
              <a:tblPr/>
              <a:tblGrid>
                <a:gridCol w="3746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9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里程碑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需提交文件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负责人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M0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项目可行性报告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江亮儒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M1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项目章程、项目总体计划、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需求工程计划</a:t>
                      </a:r>
                      <a:r>
                        <a:rPr lang="en-US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zh-CN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初步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黄为波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M2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质量保证计划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黄为波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M3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需求工程计划</a:t>
                      </a:r>
                      <a:r>
                        <a:rPr lang="en-US" sz="20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zh-CN" sz="20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成稿</a:t>
                      </a:r>
                      <a:r>
                        <a:rPr lang="en-US" sz="20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zh-CN" sz="20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评审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蔡峰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M4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软件需求规格说明书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陈子卿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0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M5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软件需求变更文档、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系统设计与实现计划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苏雨豪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M6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软件概要设计说明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江亮儒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0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M7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测试计划、安装部署计划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培训计划、系统维护计划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蔡峰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M8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项目总结报告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陈子卿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89719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0" noProof="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sz="2660" noProof="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的使用情况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6855" y="1269365"/>
            <a:ext cx="11410315" cy="4896485"/>
            <a:chOff x="1285643" y="1772435"/>
            <a:chExt cx="7135479" cy="3572664"/>
          </a:xfrm>
        </p:grpSpPr>
        <p:sp>
          <p:nvSpPr>
            <p:cNvPr id="11" name="矩形 10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" name="文本框 7"/>
          <p:cNvSpPr txBox="1"/>
          <p:nvPr/>
        </p:nvSpPr>
        <p:spPr>
          <a:xfrm>
            <a:off x="334566" y="1309225"/>
            <a:ext cx="3168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UML</a:t>
            </a:r>
            <a:r>
              <a:rPr kumimoji="0" lang="zh-CN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的必要性及好处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582" y="1845618"/>
            <a:ext cx="1101722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UML</a:t>
            </a:r>
            <a:r>
              <a:rPr lang="zh-CN" altLang="en-US" dirty="0"/>
              <a:t>技术可以提高分析和设计的精度</a:t>
            </a:r>
          </a:p>
          <a:p>
            <a:endParaRPr lang="zh-CN" altLang="en-US" dirty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没有</a:t>
            </a:r>
            <a:r>
              <a:rPr lang="en-US" altLang="zh-CN" dirty="0"/>
              <a:t>UML</a:t>
            </a:r>
            <a:r>
              <a:rPr lang="zh-CN" altLang="en-US" dirty="0"/>
              <a:t>技术的时候，大家</a:t>
            </a:r>
            <a:r>
              <a:rPr lang="zh-CN" altLang="en-US" dirty="0" smtClean="0"/>
              <a:t>都随口</a:t>
            </a:r>
            <a:r>
              <a:rPr lang="zh-CN" altLang="en-US" dirty="0"/>
              <a:t>乱说。</a:t>
            </a:r>
          </a:p>
          <a:p>
            <a:endParaRPr lang="zh-CN" altLang="en-US" dirty="0"/>
          </a:p>
          <a:p>
            <a:r>
              <a:rPr lang="zh-CN" altLang="en-US" dirty="0" smtClean="0"/>
              <a:t>需求分析</a:t>
            </a:r>
            <a:r>
              <a:rPr lang="zh-CN" altLang="en-US" dirty="0"/>
              <a:t>的时候，客户随口说说需求。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系统设计</a:t>
            </a:r>
            <a:r>
              <a:rPr lang="zh-CN" altLang="en-US" dirty="0"/>
              <a:t>的时候，架构师随口说说设计。</a:t>
            </a:r>
          </a:p>
          <a:p>
            <a:endParaRPr lang="zh-CN" altLang="en-US" dirty="0"/>
          </a:p>
          <a:p>
            <a:r>
              <a:rPr lang="zh-CN" altLang="en-US" dirty="0" smtClean="0"/>
              <a:t>程序</a:t>
            </a:r>
            <a:r>
              <a:rPr lang="zh-CN" altLang="en-US" dirty="0"/>
              <a:t>开发的时候，开发者随口编写程序。</a:t>
            </a:r>
          </a:p>
          <a:p>
            <a:endParaRPr lang="zh-CN" altLang="en-US" dirty="0"/>
          </a:p>
          <a:p>
            <a:r>
              <a:rPr lang="zh-CN" altLang="en-US" dirty="0" smtClean="0"/>
              <a:t>一切</a:t>
            </a:r>
            <a:r>
              <a:rPr lang="zh-CN" altLang="en-US" dirty="0"/>
              <a:t>都是无序和混乱的，但是，有了</a:t>
            </a:r>
            <a:r>
              <a:rPr lang="en-US" altLang="zh-CN" dirty="0"/>
              <a:t>UML</a:t>
            </a:r>
            <a:r>
              <a:rPr lang="zh-CN" altLang="en-US" dirty="0"/>
              <a:t>就不会再出现这种问题了。</a:t>
            </a:r>
          </a:p>
          <a:p>
            <a:endParaRPr lang="zh-CN" altLang="en-US" dirty="0"/>
          </a:p>
          <a:p>
            <a:r>
              <a:rPr lang="zh-CN" altLang="en-US" dirty="0" smtClean="0"/>
              <a:t>所有</a:t>
            </a:r>
            <a:r>
              <a:rPr lang="zh-CN" altLang="en-US" dirty="0"/>
              <a:t>的交流和文档都能够有一种大家都能听得懂的好方法传递，这就是</a:t>
            </a:r>
            <a:r>
              <a:rPr lang="en-US" altLang="zh-CN" dirty="0"/>
              <a:t>UML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5283557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0" noProof="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sz="2660" noProof="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的使用情况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6855" y="1269365"/>
            <a:ext cx="11410315" cy="4896485"/>
            <a:chOff x="1285643" y="1772435"/>
            <a:chExt cx="7135479" cy="3572664"/>
          </a:xfrm>
        </p:grpSpPr>
        <p:sp>
          <p:nvSpPr>
            <p:cNvPr id="11" name="矩形 10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" name="文本框 7"/>
          <p:cNvSpPr txBox="1"/>
          <p:nvPr/>
        </p:nvSpPr>
        <p:spPr>
          <a:xfrm>
            <a:off x="334566" y="1309225"/>
            <a:ext cx="3168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noProof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我们是这样使用</a:t>
            </a:r>
            <a:r>
              <a:rPr lang="en-US" altLang="zh-CN" noProof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UML</a:t>
            </a:r>
            <a:r>
              <a:rPr lang="zh-CN" altLang="en-US" noProof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的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518838"/>
              </p:ext>
            </p:extLst>
          </p:nvPr>
        </p:nvGraphicFramePr>
        <p:xfrm>
          <a:off x="237031" y="1785168"/>
          <a:ext cx="11410140" cy="4380681"/>
        </p:xfrm>
        <a:graphic>
          <a:graphicData uri="http://schemas.openxmlformats.org/drawingml/2006/table">
            <a:tbl>
              <a:tblPr/>
              <a:tblGrid>
                <a:gridCol w="392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2800" dirty="0">
                          <a:effectLst/>
                          <a:latin typeface="Verdana"/>
                        </a:rPr>
                        <a:t>软件开发阶段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2800" dirty="0">
                          <a:effectLst/>
                          <a:latin typeface="Verdana"/>
                        </a:rPr>
                        <a:t>UML</a:t>
                      </a:r>
                      <a:r>
                        <a:rPr lang="zh-CN" altLang="en-US" sz="2800" dirty="0">
                          <a:effectLst/>
                          <a:latin typeface="Verdana"/>
                        </a:rPr>
                        <a:t>图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2800" dirty="0">
                          <a:effectLst/>
                          <a:latin typeface="Verdana"/>
                        </a:rPr>
                        <a:t>用途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4046">
                <a:tc rowSpan="2">
                  <a:txBody>
                    <a:bodyPr/>
                    <a:lstStyle/>
                    <a:p>
                      <a:pPr latinLnBrk="1"/>
                      <a:r>
                        <a:rPr lang="zh-CN" altLang="en-US" sz="2800">
                          <a:effectLst/>
                          <a:latin typeface="Verdana"/>
                        </a:rPr>
                        <a:t>需求分析阶段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2800">
                          <a:effectLst/>
                          <a:latin typeface="Verdana"/>
                        </a:rPr>
                        <a:t>用例图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2800">
                          <a:effectLst/>
                          <a:latin typeface="Verdana"/>
                        </a:rPr>
                        <a:t>搞清楚系统服务的要求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40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2800">
                          <a:effectLst/>
                          <a:latin typeface="Verdana"/>
                        </a:rPr>
                        <a:t>类图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2800" dirty="0">
                          <a:effectLst/>
                          <a:latin typeface="Verdana"/>
                        </a:rPr>
                        <a:t>搞清楚具体的技术概念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863">
                <a:tc rowSpan="2">
                  <a:txBody>
                    <a:bodyPr/>
                    <a:lstStyle/>
                    <a:p>
                      <a:pPr latinLnBrk="1"/>
                      <a:r>
                        <a:rPr lang="zh-CN" altLang="en-US" sz="2800">
                          <a:effectLst/>
                          <a:latin typeface="Verdana"/>
                        </a:rPr>
                        <a:t>系统设计阶段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2800">
                          <a:effectLst/>
                          <a:latin typeface="Verdana"/>
                        </a:rPr>
                        <a:t>类图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2800">
                          <a:effectLst/>
                          <a:latin typeface="Verdana"/>
                        </a:rPr>
                        <a:t>表达系统的构造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8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2800">
                          <a:effectLst/>
                          <a:latin typeface="Verdana"/>
                        </a:rPr>
                        <a:t>时序图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2800" dirty="0">
                          <a:effectLst/>
                          <a:latin typeface="Verdana"/>
                        </a:rPr>
                        <a:t>表达对象的动作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14730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0" noProof="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sz="2660" noProof="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的使用情况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6855" y="1269365"/>
            <a:ext cx="11410315" cy="5400789"/>
            <a:chOff x="1285643" y="1772435"/>
            <a:chExt cx="7135479" cy="3572664"/>
          </a:xfrm>
        </p:grpSpPr>
        <p:sp>
          <p:nvSpPr>
            <p:cNvPr id="11" name="矩形 10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" name="文本框 7"/>
          <p:cNvSpPr txBox="1"/>
          <p:nvPr/>
        </p:nvSpPr>
        <p:spPr>
          <a:xfrm>
            <a:off x="1342678" y="1293617"/>
            <a:ext cx="3168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用例图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04" y="1853552"/>
            <a:ext cx="8091984" cy="473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36836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0" noProof="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sz="2660" noProof="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的使用情况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6855" y="1269365"/>
            <a:ext cx="11410315" cy="5400789"/>
            <a:chOff x="1285643" y="1772435"/>
            <a:chExt cx="7135479" cy="3572664"/>
          </a:xfrm>
        </p:grpSpPr>
        <p:sp>
          <p:nvSpPr>
            <p:cNvPr id="11" name="矩形 10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" name="文本框 7"/>
          <p:cNvSpPr txBox="1"/>
          <p:nvPr/>
        </p:nvSpPr>
        <p:spPr>
          <a:xfrm>
            <a:off x="1342678" y="1293617"/>
            <a:ext cx="3168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顺序</a:t>
            </a:r>
            <a:r>
              <a:rPr lang="zh-CN" altLang="en-US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图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268" name="Picture 4" descr="V:\软件需求分析与设计\SRS\用户\顺序图\JPEG\学生点赞社区内讨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39" y="1963424"/>
            <a:ext cx="36290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V:\软件需求分析与设计\SRS\用户\顺序图\JPEG\学生搜索社区内文章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1963424"/>
            <a:ext cx="36290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3" name="Picture 9" descr="V:\软件需求分析与设计\SRS\用户\顺序图\JPEG\学生回复社区内文章下的评论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14" y="1944625"/>
            <a:ext cx="3629025" cy="458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69884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0" noProof="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sz="2660" noProof="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的使用情况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6855" y="1269365"/>
            <a:ext cx="11410315" cy="5400789"/>
            <a:chOff x="1285643" y="1772435"/>
            <a:chExt cx="7135479" cy="3572664"/>
          </a:xfrm>
        </p:grpSpPr>
        <p:sp>
          <p:nvSpPr>
            <p:cNvPr id="11" name="矩形 10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" name="文本框 7"/>
          <p:cNvSpPr txBox="1"/>
          <p:nvPr/>
        </p:nvSpPr>
        <p:spPr>
          <a:xfrm>
            <a:off x="1342678" y="1293617"/>
            <a:ext cx="3168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对话框</a:t>
            </a:r>
            <a:r>
              <a:rPr lang="zh-CN" altLang="en-US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图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272452"/>
              </p:ext>
            </p:extLst>
          </p:nvPr>
        </p:nvGraphicFramePr>
        <p:xfrm>
          <a:off x="1421815" y="1867419"/>
          <a:ext cx="2146300" cy="470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Visio" r:id="rId3" imgW="2147074" imgH="4707139" progId="Visio.Drawing.15">
                  <p:embed/>
                </p:oleObj>
              </mc:Choice>
              <mc:Fallback>
                <p:oleObj name="Visio" r:id="rId3" imgW="2147074" imgH="470713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1815" y="1867419"/>
                        <a:ext cx="2146300" cy="4706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541072"/>
              </p:ext>
            </p:extLst>
          </p:nvPr>
        </p:nvGraphicFramePr>
        <p:xfrm>
          <a:off x="5375126" y="1917626"/>
          <a:ext cx="1368152" cy="437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Visio" r:id="rId5" imgW="1137000" imgH="3633713" progId="Visio.Drawing.15">
                  <p:embed/>
                </p:oleObj>
              </mc:Choice>
              <mc:Fallback>
                <p:oleObj name="Visio" r:id="rId5" imgW="1137000" imgH="363371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75126" y="1917626"/>
                        <a:ext cx="1368152" cy="4373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817248"/>
              </p:ext>
            </p:extLst>
          </p:nvPr>
        </p:nvGraphicFramePr>
        <p:xfrm>
          <a:off x="8543478" y="1905295"/>
          <a:ext cx="1511300" cy="4631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Visio" r:id="rId7" imgW="1510674" imgH="6695080" progId="Visio.Drawing.15">
                  <p:embed/>
                </p:oleObj>
              </mc:Choice>
              <mc:Fallback>
                <p:oleObj name="Visio" r:id="rId7" imgW="1510674" imgH="669508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43478" y="1905295"/>
                        <a:ext cx="1511300" cy="4631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438819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687</Words>
  <Application>Microsoft Office PowerPoint</Application>
  <PresentationFormat>自定义</PresentationFormat>
  <Paragraphs>160</Paragraphs>
  <Slides>22</Slides>
  <Notes>5</Notes>
  <HiddenSlides>0</HiddenSlides>
  <MMClips>1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+中文标题</vt:lpstr>
      <vt:lpstr>Arial Unicode MS</vt:lpstr>
      <vt:lpstr>宋体</vt:lpstr>
      <vt:lpstr>微软雅黑</vt:lpstr>
      <vt:lpstr>Arial</vt:lpstr>
      <vt:lpstr>Calibri</vt:lpstr>
      <vt:lpstr>Eras Bold ITC</vt:lpstr>
      <vt:lpstr>Times New Roman</vt:lpstr>
      <vt:lpstr>Verdana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jiang liangru</cp:lastModifiedBy>
  <cp:revision>391</cp:revision>
  <dcterms:created xsi:type="dcterms:W3CDTF">2015-04-23T03:04:00Z</dcterms:created>
  <dcterms:modified xsi:type="dcterms:W3CDTF">2018-12-23T13:31:53Z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2052-11.1.0.8002</vt:lpwstr>
  </property>
</Properties>
</file>