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70" r:id="rId3"/>
    <p:sldId id="492" r:id="rId5"/>
    <p:sldId id="439" r:id="rId6"/>
    <p:sldId id="506" r:id="rId7"/>
    <p:sldId id="507" r:id="rId8"/>
    <p:sldId id="545" r:id="rId9"/>
    <p:sldId id="546" r:id="rId10"/>
    <p:sldId id="547" r:id="rId11"/>
    <p:sldId id="548" r:id="rId12"/>
    <p:sldId id="549" r:id="rId13"/>
    <p:sldId id="508" r:id="rId14"/>
    <p:sldId id="550" r:id="rId15"/>
    <p:sldId id="551" r:id="rId16"/>
    <p:sldId id="552" r:id="rId17"/>
    <p:sldId id="553" r:id="rId18"/>
    <p:sldId id="554" r:id="rId19"/>
    <p:sldId id="555" r:id="rId20"/>
    <p:sldId id="556" r:id="rId21"/>
    <p:sldId id="455" r:id="rId22"/>
    <p:sldId id="532" r:id="rId23"/>
    <p:sldId id="436" r:id="rId2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87" d="100"/>
          <a:sy n="87" d="100"/>
        </p:scale>
        <p:origin x="686" y="77"/>
      </p:cViewPr>
      <p:guideLst>
        <p:guide orient="horz" pos="2160"/>
        <p:guide orient="horz" pos="3852"/>
        <p:guide pos="3833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119418" y="1950572"/>
            <a:ext cx="6023610" cy="236728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2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用例图，类图，状态机图，通信图，顺序图，部署图</a:t>
            </a: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891540"/>
            <a:ext cx="11564620" cy="5274310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734269" y="1934523"/>
              <a:ext cx="6092825" cy="6844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依赖关系                                                             泛化关系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1791335"/>
            <a:ext cx="4400550" cy="4214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45" y="2673350"/>
            <a:ext cx="2419985" cy="29216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128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直接使用名称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角色，即玩家可以名为拥有者，英雄可以为被拥有者，学生为学习者，教师为教学者。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3770630"/>
            <a:ext cx="5552440" cy="235521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多重性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2309495"/>
            <a:ext cx="5061585" cy="40005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聚合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020" y="2724785"/>
            <a:ext cx="3829685" cy="3308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4730" y="960120"/>
            <a:ext cx="2540000" cy="493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对象可以被几个其他聚集对象所拥有。如果一个对象只归属于一个聚集对象，那么它和聚集对象之间的关系就称为组合（composition）。例如：“一个学生有一个名字”就是组合关系，“一个学生有一个地址”就是聚集关系，因为一个地址可以被几个学生所共享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5.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组合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1569720" y="2748915"/>
            <a:ext cx="643318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	</a:t>
            </a:r>
            <a:r>
              <a:rPr lang="zh-CN" altLang="en-US"/>
              <a:t>一个对象可以被几个其他聚集对象所拥有。如果一个对象只归属于一个聚集对象，那么它和聚集对象之间的关系就称为组合（composition）。例如：“一个学生有一个名字”就是组合关系，“一个学生有一个地址”就是聚集关系，因为一个地址可以被几个学生所共享。</a:t>
            </a:r>
            <a:endParaRPr lang="zh-CN" altLang="en-US"/>
          </a:p>
          <a:p>
            <a:r>
              <a:rPr lang="zh-CN" altLang="en-US"/>
              <a:t>参考：https://zhidao.baidu.com/question/1865368014922293267.html 用户：</a:t>
            </a:r>
            <a:r>
              <a:rPr lang="en-US" altLang="zh-CN"/>
              <a:t>8558892 2017-04-01    </a:t>
            </a:r>
            <a:r>
              <a:rPr lang="zh-CN" altLang="en-US"/>
              <a:t>查询于</a:t>
            </a:r>
            <a:r>
              <a:rPr lang="en-US" altLang="zh-CN"/>
              <a:t>2018-10-25 22:11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6.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导航性（单向与双向）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315" y="3278505"/>
            <a:ext cx="4991100" cy="15157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3221355"/>
            <a:ext cx="4488815" cy="16306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035" y="1741805"/>
            <a:ext cx="4600575" cy="43732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约束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2117725"/>
            <a:ext cx="5480050" cy="38487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555" y="1025525"/>
            <a:ext cx="10666095" cy="5284470"/>
            <a:chOff x="249402" y="1413570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425780" y="2327274"/>
              <a:ext cx="6092825" cy="6831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7.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实现关系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49402" y="1413570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840" y="2363470"/>
            <a:ext cx="2777490" cy="35579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/>
                <a:gridCol w="4245610"/>
              </a:tblGrid>
              <a:tr h="1322630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2400" b="0" dirty="0" smtClean="0">
                          <a:solidFill>
                            <a:schemeClr val="tx1"/>
                          </a:solidFill>
                        </a:rPr>
                        <a:t>UML用户指南（第2版·修订版）</a:t>
                      </a:r>
                      <a:endParaRPr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:Grady Booch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James Rumbaugh 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Ivar Jacobson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人民邮电出版社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94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dirty="0" smtClean="0">
                          <a:solidFill>
                            <a:schemeClr val="tx1"/>
                          </a:solidFill>
                        </a:rPr>
                        <a:t>UML2基础、建模与设计教程</a:t>
                      </a:r>
                      <a:endParaRPr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作者：杨弘平 等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2015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92011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920115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引言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17426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157543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1575435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用例图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22580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2258060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类图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5172710" y="29311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4090" y="2931160"/>
            <a:ext cx="3744595" cy="481965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5172710" y="35585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54090" y="3558540"/>
            <a:ext cx="3744595" cy="481965"/>
            <a:chOff x="6315199" y="2492728"/>
            <a:chExt cx="3744416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状态机图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5172710" y="420878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54090" y="4208780"/>
            <a:ext cx="3744595" cy="481965"/>
            <a:chOff x="6315199" y="2492728"/>
            <a:chExt cx="3744416" cy="511504"/>
          </a:xfrm>
        </p:grpSpPr>
        <p:sp>
          <p:nvSpPr>
            <p:cNvPr id="21" name="圆角矩形 2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164455" y="494411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045835" y="4944110"/>
            <a:ext cx="3744595" cy="481965"/>
            <a:chOff x="6315199" y="2492728"/>
            <a:chExt cx="3744416" cy="511504"/>
          </a:xfrm>
        </p:grpSpPr>
        <p:sp>
          <p:nvSpPr>
            <p:cNvPr id="28" name="圆角矩形 2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部署图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5164455" y="560260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45835" y="5602605"/>
            <a:ext cx="3744595" cy="481965"/>
            <a:chOff x="6315199" y="2492728"/>
            <a:chExt cx="3744416" cy="511504"/>
          </a:xfrm>
        </p:grpSpPr>
        <p:sp>
          <p:nvSpPr>
            <p:cNvPr id="32" name="圆角矩形 3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参考资料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5172710" y="626046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54090" y="6260465"/>
            <a:ext cx="3744595" cy="481965"/>
            <a:chOff x="6315199" y="2492728"/>
            <a:chExt cx="3744416" cy="511504"/>
          </a:xfrm>
        </p:grpSpPr>
        <p:sp>
          <p:nvSpPr>
            <p:cNvPr id="38" name="圆角矩形 3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619637" y="2538258"/>
              <a:ext cx="2653074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分工与绩效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3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63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7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850"/>
                            </p:stCondLst>
                            <p:childTnLst>
                              <p:par>
                                <p:cTn id="7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350"/>
                            </p:stCondLst>
                            <p:childTnLst>
                              <p:par>
                                <p:cTn id="91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8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35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85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28" dur="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850"/>
                            </p:stCondLst>
                            <p:childTnLst>
                              <p:par>
                                <p:cTn id="1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  <p:bldP spid="10" grpId="0" bldLvl="0" animBg="1"/>
      <p:bldP spid="10" grpId="1" bldLvl="0" animBg="1"/>
      <p:bldP spid="10" grpId="2" bldLvl="0" animBg="1"/>
      <p:bldP spid="14" grpId="0" bldLvl="0" animBg="1"/>
      <p:bldP spid="14" grpId="1" bldLvl="0" animBg="1"/>
      <p:bldP spid="14" grpId="2" bldLvl="0" animBg="1"/>
      <p:bldP spid="19" grpId="0" bldLvl="0" animBg="1"/>
      <p:bldP spid="19" grpId="1" bldLvl="0" animBg="1"/>
      <p:bldP spid="19" grpId="2" bldLvl="0" animBg="1"/>
      <p:bldP spid="23" grpId="0" bldLvl="0" animBg="1"/>
      <p:bldP spid="23" grpId="1" bldLvl="0" animBg="1"/>
      <p:bldP spid="23" grpId="2" bldLvl="0" animBg="1"/>
      <p:bldP spid="30" grpId="0" bldLvl="0" animBg="1"/>
      <p:bldP spid="30" grpId="1" bldLvl="0" animBg="1"/>
      <p:bldP spid="30" grpId="2" bldLvl="0" animBg="1"/>
      <p:bldP spid="34" grpId="0" bldLvl="0" animBg="1"/>
      <p:bldP spid="34" grpId="1" bldLvl="0" animBg="1"/>
      <p:bldP spid="34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181985" y="459740"/>
          <a:ext cx="7771130" cy="419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937510"/>
                <a:gridCol w="2938145"/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负责 1.7uml新特性ppt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  <a:endParaRPr 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负责1.1-1.3的PPT制作，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1.4 uml结构ppt的制作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负责uml视图ppt，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uml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系统开发阶段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9.4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负责uml的图ppt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663094" y="4778722"/>
            <a:ext cx="255226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秋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349371" y="4778722"/>
            <a:ext cx="1914272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  <a:endParaRPr lang="zh-CN" altLang="en-US" kern="300" spc="2000">
              <a:solidFill>
                <a:schemeClr val="tx1"/>
              </a:solidFill>
              <a:uFillTx/>
              <a:latin typeface="+中文标题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71117" y="950918"/>
            <a:ext cx="80467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/>
            <a:r>
              <a:rPr lang="zh-CN" altLang="en-US" sz="3200" b="1" dirty="0">
                <a:sym typeface="+mn-ea"/>
              </a:rPr>
              <a:t>统一建模语言</a:t>
            </a:r>
            <a:r>
              <a:rPr lang="en-US" altLang="zh-CN" sz="3200" b="1" dirty="0">
                <a:sym typeface="+mn-ea"/>
              </a:rPr>
              <a:t>(</a:t>
            </a:r>
            <a:r>
              <a:rPr lang="en-US" altLang="zh-CN" sz="3200" b="1" dirty="0"/>
              <a:t>Unified Modeling Language)</a:t>
            </a:r>
            <a:endParaRPr lang="zh-CN" altLang="en-US" sz="3200" b="1" dirty="0"/>
          </a:p>
        </p:txBody>
      </p:sp>
      <p:sp>
        <p:nvSpPr>
          <p:cNvPr id="10" name="圆角矩形 9"/>
          <p:cNvSpPr/>
          <p:nvPr/>
        </p:nvSpPr>
        <p:spPr>
          <a:xfrm>
            <a:off x="1080135" y="2281555"/>
            <a:ext cx="10242550" cy="30835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57450" y="2526665"/>
            <a:ext cx="74885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	</a:t>
            </a:r>
            <a:r>
              <a:rPr lang="zh-CN" altLang="zh-CN" sz="2400" dirty="0"/>
              <a:t>是一种能够描述问题、描述解决方案、起到沟通作用的语言。通俗地说，它是一种用文本、图形和符号的集合来描述现实生活中各类食物、活动及其之间关系的语言。</a:t>
            </a:r>
            <a:endParaRPr lang="zh-CN" altLang="zh-CN" sz="2400" dirty="0"/>
          </a:p>
          <a:p>
            <a:pPr lvl="0"/>
            <a:endParaRPr lang="zh-CN" altLang="zh-CN" sz="2400" dirty="0"/>
          </a:p>
          <a:p>
            <a:pPr lvl="0"/>
            <a:r>
              <a:rPr lang="en-US" altLang="zh-CN" sz="2400" dirty="0"/>
              <a:t>	</a:t>
            </a:r>
            <a:r>
              <a:rPr lang="zh-CN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本</a:t>
            </a:r>
            <a:r>
              <a:rPr lang="en-US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PPT</a:t>
            </a:r>
            <a:r>
              <a:rPr lang="zh-CN" alt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主要讲解</a:t>
            </a:r>
            <a:r>
              <a:rPr lang="en-US" altLang="zh-CN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UML</a:t>
            </a:r>
            <a:r>
              <a:rPr lang="zh-CN" altLang="en-US" sz="24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的用例图，类图，顺序图，状态机图，通信图，部署图</a:t>
            </a:r>
            <a:endParaRPr lang="zh-CN" altLang="en-US" sz="24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486" y="2349674"/>
            <a:ext cx="1952625" cy="113347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36855" y="1261110"/>
            <a:ext cx="6105525" cy="4904740"/>
            <a:chOff x="237030" y="1269554"/>
            <a:chExt cx="7776864" cy="4896544"/>
          </a:xfrm>
        </p:grpSpPr>
        <p:sp>
          <p:nvSpPr>
            <p:cNvPr id="7" name="矩形 6"/>
            <p:cNvSpPr/>
            <p:nvPr/>
          </p:nvSpPr>
          <p:spPr>
            <a:xfrm>
              <a:off x="751947" y="2208716"/>
              <a:ext cx="6092825" cy="234937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　　用例图由以下几个元素组成：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	</a:t>
              </a:r>
              <a:endPara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1.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参与者，也称为角色代表系统的用户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2.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系统边界，确定系统的范围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3.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用例，代表系统提供的服务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4.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关联，表示参与者与用例的关系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995" y="2201545"/>
            <a:ext cx="4869815" cy="34137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670306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6765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参与者的作用如下：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建立系统的外部用户模型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对系统边界之外的对象进行描述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使用泛化关系可以在需求中更好的描述权限控制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1040" y="1888490"/>
            <a:ext cx="5067935" cy="35509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9032240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332299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用例的一些特点：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1.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是从系统使用角度描述系统中的信息，而不是系统内部实现方式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用例描述的是用户一些可见的需求，是面向对象分析与设计得七点，是类，对象，操作的来源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3.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用例由摸个参与者来执行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用例把结果反馈给参与者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5.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用例在功能上具有完整性，从参与者接受输入，参与者再接受其输出。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533463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030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用例的描述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对于用例需要有更详细的描述与说明，这样可以让别人对用例由更加详细的了解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aphicFrame>
        <p:nvGraphicFramePr>
          <p:cNvPr id="9" name="表格 8"/>
          <p:cNvGraphicFramePr/>
          <p:nvPr/>
        </p:nvGraphicFramePr>
        <p:xfrm>
          <a:off x="6371590" y="638175"/>
          <a:ext cx="5255260" cy="6119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/>
                <a:gridCol w="3658870"/>
              </a:tblGrid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用例名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solidFill>
                            <a:schemeClr val="tx1"/>
                          </a:solidFill>
                        </a:rPr>
                        <a:t>新增图书</a:t>
                      </a:r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用例标识号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A001</a:t>
                      </a:r>
                      <a:endParaRPr lang="en-US" altLang="zh-CN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简要说明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在书库中新增图书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用户是管理员，并且需要进入系统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基本事件流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管理员发出新增图书请求，系统要求管理员输入相关信息</a:t>
                      </a:r>
                      <a:endParaRPr lang="zh-CN" altLang="en-US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异常事件流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出现书号或者书籍同名现象，系统发出提示通知使用者是取消输入还是修改，修改之后再检查</a:t>
                      </a:r>
                      <a:endParaRPr lang="zh-CN" altLang="en-US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后置条件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完成新增图书，书库中增加此图书</a:t>
                      </a:r>
                      <a:endParaRPr lang="zh-CN" altLang="en-US"/>
                    </a:p>
                  </a:txBody>
                  <a:tcPr/>
                </a:tc>
              </a:tr>
              <a:tr h="5105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注释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0" y="3246755"/>
            <a:ext cx="365760" cy="365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0" y="3246755"/>
            <a:ext cx="365760" cy="36576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484695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1078640" y="2506030"/>
              <a:ext cx="6092825" cy="20301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用例之间的可视化表示：</a:t>
              </a:r>
              <a:endParaRPr 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1.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包含关系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2.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扩展关系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3.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泛化关系</a:t>
              </a:r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4.</a:t>
              </a:r>
              <a:r>
                <a: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rPr>
                <a:t>分组关系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5240" y="1139825"/>
            <a:ext cx="7141845" cy="51104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891540"/>
            <a:ext cx="11564620" cy="5274310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734269" y="1934523"/>
              <a:ext cx="6092825" cy="6844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dirty="0">
                  <a:solidFill>
                    <a:srgbClr val="000000"/>
                  </a:solidFill>
                  <a:latin typeface="Verdana" panose="020B0604030504040204" pitchFamily="34" charset="0"/>
                </a:rPr>
                <a:t>依赖关系                                                             泛化关系</a:t>
              </a:r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  <a:p>
              <a:endPara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1791335"/>
            <a:ext cx="4400550" cy="4214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45" y="2673350"/>
            <a:ext cx="2419985" cy="292163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自定义</PresentationFormat>
  <Paragraphs>279</Paragraphs>
  <Slides>21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Tahoma</vt:lpstr>
      <vt:lpstr>Eras Bold ITC</vt:lpstr>
      <vt:lpstr>+中文标题</vt:lpstr>
      <vt:lpstr>Arial Unicode MS</vt:lpstr>
      <vt:lpstr>Times New Roman</vt:lpstr>
      <vt:lpstr>Calibri</vt:lpstr>
      <vt:lpstr>RomanS</vt:lpstr>
      <vt:lpstr>Arial Unicode MS</vt:lpstr>
      <vt:lpstr>Verdana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279</cp:revision>
  <dcterms:created xsi:type="dcterms:W3CDTF">2015-04-23T03:04:00Z</dcterms:created>
  <dcterms:modified xsi:type="dcterms:W3CDTF">2018-10-25T14:31:27Z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