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0" r:id="rId2"/>
    <p:sldId id="492" r:id="rId3"/>
    <p:sldId id="439" r:id="rId4"/>
    <p:sldId id="471" r:id="rId5"/>
    <p:sldId id="450" r:id="rId6"/>
    <p:sldId id="470" r:id="rId7"/>
    <p:sldId id="533" r:id="rId8"/>
    <p:sldId id="534" r:id="rId9"/>
    <p:sldId id="437" r:id="rId10"/>
    <p:sldId id="456" r:id="rId11"/>
    <p:sldId id="535" r:id="rId12"/>
    <p:sldId id="480" r:id="rId13"/>
    <p:sldId id="472" r:id="rId14"/>
    <p:sldId id="536" r:id="rId15"/>
    <p:sldId id="537" r:id="rId16"/>
    <p:sldId id="538" r:id="rId17"/>
    <p:sldId id="539" r:id="rId18"/>
    <p:sldId id="540" r:id="rId19"/>
    <p:sldId id="532" r:id="rId20"/>
    <p:sldId id="436" r:id="rId2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01">
          <p15:clr>
            <a:srgbClr val="A4A3A4"/>
          </p15:clr>
        </p15:guide>
        <p15:guide id="3" pos="3839">
          <p15:clr>
            <a:srgbClr val="A4A3A4"/>
          </p15:clr>
        </p15:guide>
        <p15:guide id="4" pos="7208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62"/>
      </p:cViewPr>
      <p:guideLst>
        <p:guide orient="horz" pos="2160"/>
        <p:guide orient="horz" pos="3901"/>
        <p:guide pos="3839"/>
        <p:guide pos="7208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7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9273" y="2519960"/>
            <a:ext cx="7416420" cy="175431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建模工具简述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4935"/>
              </p:ext>
            </p:extLst>
          </p:nvPr>
        </p:nvGraphicFramePr>
        <p:xfrm>
          <a:off x="1080232" y="827638"/>
          <a:ext cx="10055534" cy="584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72920" marR="729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 dirty="0">
                          <a:effectLst/>
                        </a:rPr>
                        <a:t>用途</a:t>
                      </a:r>
                      <a:endParaRPr lang="zh-CN" sz="1000" dirty="0">
                        <a:effectLst/>
                        <a:latin typeface="Calibri"/>
                        <a:ea typeface="黑体"/>
                        <a:cs typeface="Times New Roman"/>
                      </a:endParaRPr>
                    </a:p>
                  </a:txBody>
                  <a:tcPr marL="72920" marR="7292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类图</a:t>
                      </a:r>
                      <a:r>
                        <a:rPr lang="en-US" sz="1600" kern="100" dirty="0">
                          <a:effectLst/>
                        </a:rPr>
                        <a:t>(Class Diagram)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类图是使用得最为广泛的</a:t>
                      </a:r>
                      <a:r>
                        <a:rPr lang="en-US" sz="1600" kern="100">
                          <a:effectLst/>
                        </a:rPr>
                        <a:t>UML</a:t>
                      </a:r>
                      <a:r>
                        <a:rPr lang="zh-CN" sz="1600" kern="100">
                          <a:effectLst/>
                        </a:rPr>
                        <a:t>图之一。它使用类和接口来描述组成系统的实体以及它们之间的静态关系。利用类图可以生成源代码作为搭建系统的框架。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组件图</a:t>
                      </a:r>
                      <a:r>
                        <a:rPr lang="en-US" sz="1600" kern="100" dirty="0">
                          <a:effectLst/>
                        </a:rPr>
                        <a:t>(Component Diagram)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组件图描述了系统实现的组成和相互依赖。它能够将小的事物（例如类）组装成更大的、可以部署的部件。组件图的详细程度取决于你想展现什么。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组合结构图</a:t>
                      </a:r>
                      <a:r>
                        <a:rPr lang="en-US" sz="1600" kern="100">
                          <a:effectLst/>
                        </a:rPr>
                        <a:t>(Composite Structure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组合结构图是</a:t>
                      </a:r>
                      <a:r>
                        <a:rPr lang="en-US" sz="1600" kern="100" dirty="0">
                          <a:effectLst/>
                        </a:rPr>
                        <a:t>UML2.0</a:t>
                      </a:r>
                      <a:r>
                        <a:rPr lang="zh-CN" sz="1600" kern="100" dirty="0">
                          <a:effectLst/>
                        </a:rPr>
                        <a:t>中新出现的图。随着系统变得越来越复杂，事物之间的关系也变得复杂了。从概念上讲，组合结构图将类图和组件图连接了起来。它并不强调类的详细设计和系统如何实现。它描述了系统中的事物如何联合起来实现某一个复杂的模式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部署图</a:t>
                      </a:r>
                      <a:r>
                        <a:rPr lang="en-US" sz="1600" kern="100">
                          <a:effectLst/>
                        </a:rPr>
                        <a:t>(Deployment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部署图描述了你的系统是如何实际运行的，同时还描述了系统是如何应用到硬件上的。一般情况下，使用部署图说明组件是如何在运行时进行配置的。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对象图</a:t>
                      </a:r>
                      <a:r>
                        <a:rPr lang="en-US" sz="1600" kern="100">
                          <a:effectLst/>
                        </a:rPr>
                        <a:t>(Object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对象图使用了和类图一样的语法，同时还展示了在一个特定的时间类的实例。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活动图</a:t>
                      </a:r>
                      <a:r>
                        <a:rPr lang="en-US" sz="1600" kern="100">
                          <a:effectLst/>
                        </a:rPr>
                        <a:t>(Activity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活动图记录了从一个行为或活动到下一个的转化。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通信图</a:t>
                      </a:r>
                      <a:r>
                        <a:rPr lang="en-US" sz="1600" kern="100">
                          <a:effectLst/>
                        </a:rPr>
                        <a:t>(Communication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通信图是一种交互图，它关注的是一个行为中涉及到的事物以及它们之间反复传递的消息。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序列图</a:t>
                      </a:r>
                      <a:r>
                        <a:rPr lang="en-US" sz="1600" kern="100">
                          <a:effectLst/>
                        </a:rPr>
                        <a:t>(Sequence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序列图是一种交互图。它关注的是在执行的时候，在事物之间传递的消息的类型和顺序。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状态机图</a:t>
                      </a:r>
                      <a:r>
                        <a:rPr lang="en-US" sz="1600" kern="100">
                          <a:effectLst/>
                        </a:rPr>
                        <a:t>(State Machine Diagram)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状态机图描述的是事物内部状态的转化。这个事物可能是一个单独的类，也可以是整个系统。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</a:t>
                      </a:r>
                      <a:r>
                        <a:rPr lang="en-US" sz="1600" kern="100" dirty="0">
                          <a:effectLst/>
                        </a:rPr>
                        <a:t>(Use Case Diagram)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用例图描述了系统的功能性需求。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72920" marR="7292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053530"/>
            <a:ext cx="8715435" cy="547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34566" y="1197546"/>
            <a:ext cx="2376264" cy="415498"/>
            <a:chOff x="334566" y="1557586"/>
            <a:chExt cx="2376264" cy="415498"/>
          </a:xfrm>
        </p:grpSpPr>
        <p:sp>
          <p:nvSpPr>
            <p:cNvPr id="7" name="文本框 6"/>
            <p:cNvSpPr txBox="1"/>
            <p:nvPr/>
          </p:nvSpPr>
          <p:spPr>
            <a:xfrm>
              <a:off x="406574" y="1557586"/>
              <a:ext cx="22197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RSA</a:t>
              </a:r>
              <a:r>
                <a:rPr lang="zh-CN" altLang="en-US" dirty="0" smtClean="0"/>
                <a:t>中的模型元素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4566" y="1973084"/>
              <a:ext cx="2376264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08276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0" name="圆角矩形 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正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向生成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  <p:bldP spid="12" grpId="0" bldLvl="0" animBg="1"/>
      <p:bldP spid="12" grpId="1" bldLvl="0" animBg="1"/>
      <p:bldP spid="12" grpId="2" bldLvl="0" animBg="1"/>
      <p:bldP spid="16" grpId="0" bldLvl="0" animBg="1"/>
      <p:bldP spid="16" grpId="1" bldLvl="0" animBg="1"/>
      <p:bldP spid="16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1330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70" y="1269554"/>
            <a:ext cx="9721080" cy="51872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66" y="2061642"/>
            <a:ext cx="3993226" cy="3802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934" y="909514"/>
            <a:ext cx="4503810" cy="56316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30" y="788874"/>
            <a:ext cx="4541914" cy="56697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955" y="374406"/>
            <a:ext cx="7247248" cy="6485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0" y="1101168"/>
            <a:ext cx="10228612" cy="545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630" y="1096858"/>
            <a:ext cx="10178527" cy="543139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981522"/>
            <a:ext cx="10267303" cy="547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955946"/>
            <a:ext cx="10243982" cy="54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194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向生成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8" y="909514"/>
            <a:ext cx="10465171" cy="5584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74" y="889101"/>
            <a:ext cx="3589664" cy="56251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822" y="811329"/>
            <a:ext cx="6840760" cy="57807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073" y="807973"/>
            <a:ext cx="4816257" cy="57840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655" y="909514"/>
            <a:ext cx="10225136" cy="55940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367" y="926328"/>
            <a:ext cx="10249146" cy="54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181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提问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1720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r>
              <a:rPr lang="en-US" altLang="zh-CN" sz="2400" dirty="0" smtClean="0"/>
              <a:t>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32810" y="162959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63595" y="1639581"/>
            <a:ext cx="3744416" cy="627256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什么特点？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332810" y="2597721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63595" y="2607708"/>
            <a:ext cx="3744416" cy="627256"/>
            <a:chOff x="6315199" y="2492728"/>
            <a:chExt cx="3744416" cy="511504"/>
          </a:xfrm>
        </p:grpSpPr>
        <p:sp>
          <p:nvSpPr>
            <p:cNvPr id="29" name="圆角矩形 2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现有建模工具的特点？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332810" y="357583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3595" y="3585822"/>
            <a:ext cx="3744416" cy="627256"/>
            <a:chOff x="6315199" y="2492728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如何创建一个图？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38685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23791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64059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1.6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0" grpId="2" bldLvl="0" animBg="1"/>
      <p:bldP spid="27" grpId="0" bldLvl="0" animBg="1"/>
      <p:bldP spid="27" grpId="1" bldLvl="0" animBg="1"/>
      <p:bldP spid="27" grpId="2" bldLvl="0" animBg="1"/>
      <p:bldP spid="31" grpId="0" bldLvl="0" animBg="1"/>
      <p:bldP spid="31" grpId="1" bldLvl="0" animBg="1"/>
      <p:bldP spid="31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674914496"/>
              </p:ext>
            </p:extLst>
          </p:nvPr>
        </p:nvGraphicFramePr>
        <p:xfrm>
          <a:off x="3934967" y="1629594"/>
          <a:ext cx="6984474" cy="377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026"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 2.0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基础与</a:t>
                      </a: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建模实例教程</a:t>
                      </a:r>
                      <a:endParaRPr lang="zh-CN" alt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曹衍龙    汪杰  编著 </a:t>
                      </a:r>
                      <a:endParaRPr lang="en-US" altLang="zh-CN" sz="2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7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19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负责需求项目计划的修改，可行性分析报告补全。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负责 1.7uml新特性ppt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负责1.1-1.3的PPT制作，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1.4 uml结构ppt的制作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负责uml视图ppt，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系统开发阶段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负责uml的图ppt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087094" y="1773610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140084" y="2205658"/>
            <a:ext cx="3282962" cy="1108022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17879" y="1783597"/>
            <a:ext cx="3744416" cy="627256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989520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5079549" y="262261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334" y="2632599"/>
            <a:ext cx="3751961" cy="627256"/>
            <a:chOff x="6315199" y="2492728"/>
            <a:chExt cx="3751961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19002" y="2574972"/>
              <a:ext cx="344815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和其他建模工具的比较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5087094" y="346535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217879" y="3475343"/>
            <a:ext cx="3744416" cy="627256"/>
            <a:chOff x="6315199" y="2492728"/>
            <a:chExt cx="3744416" cy="511504"/>
          </a:xfrm>
        </p:grpSpPr>
        <p:sp>
          <p:nvSpPr>
            <p:cNvPr id="67" name="圆角矩形 6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19002" y="2574972"/>
              <a:ext cx="295232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建模工具中图的介绍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5087094" y="43243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217879" y="4334332"/>
            <a:ext cx="3744416" cy="627256"/>
            <a:chOff x="6315199" y="2492728"/>
            <a:chExt cx="3744416" cy="511504"/>
          </a:xfrm>
        </p:grpSpPr>
        <p:sp>
          <p:nvSpPr>
            <p:cNvPr id="71" name="圆角矩形 7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初步使用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5079549" y="515848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210334" y="5168471"/>
            <a:ext cx="3744416" cy="627256"/>
            <a:chOff x="6315199" y="2492728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3.72599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2.29978E-6 -2.0597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1.57371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8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1.17333E-6 -9.25712E-7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8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2.29978E-6 -2.00648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9" grpId="0" bldLvl="0" animBg="1"/>
      <p:bldP spid="39" grpId="1" bldLvl="0" animBg="1"/>
      <p:bldP spid="39" grpId="2" bldLvl="0" animBg="1"/>
      <p:bldP spid="63" grpId="0" bldLvl="0" animBg="1"/>
      <p:bldP spid="63" grpId="1" bldLvl="0" animBg="1"/>
      <p:bldP spid="63" grpId="2" bldLvl="0" animBg="1"/>
      <p:bldP spid="69" grpId="0" bldLvl="0" animBg="1"/>
      <p:bldP spid="69" grpId="1" bldLvl="0" animBg="1"/>
      <p:bldP spid="69" grpId="2" bldLvl="0" animBg="1"/>
      <p:bldP spid="73" grpId="0" bldLvl="0" animBg="1"/>
      <p:bldP spid="73" grpId="1" bldLvl="0" animBg="1"/>
      <p:bldP spid="73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1845618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1855605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初识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28137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2823732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333001" y="38618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3786" y="3871829"/>
            <a:ext cx="3744416" cy="627256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主界面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1.1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988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02718" y="1413570"/>
            <a:ext cx="8534400" cy="4699398"/>
            <a:chOff x="1670685" y="1475417"/>
            <a:chExt cx="8534400" cy="469939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1670685" y="1475417"/>
              <a:ext cx="8534400" cy="46374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5445" y="1773610"/>
              <a:ext cx="8221662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        Rational </a:t>
              </a:r>
              <a:r>
                <a:rPr lang="en-US" altLang="zh-CN" sz="2000" dirty="0"/>
                <a:t>Software Architect</a:t>
              </a:r>
              <a:r>
                <a:rPr lang="zh-CN" altLang="zh-CN" sz="2000" dirty="0"/>
                <a:t>（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）是由</a:t>
              </a:r>
              <a:r>
                <a:rPr lang="en-US" altLang="zh-CN" sz="2000" dirty="0"/>
                <a:t>IBM</a:t>
              </a:r>
              <a:r>
                <a:rPr lang="zh-CN" altLang="zh-CN" sz="2000" dirty="0"/>
                <a:t>公司的</a:t>
              </a:r>
              <a:r>
                <a:rPr lang="en-US" altLang="zh-CN" sz="2000" dirty="0"/>
                <a:t>Rational </a:t>
              </a:r>
              <a:r>
                <a:rPr lang="en-US" altLang="zh-CN" sz="2000" dirty="0" smtClean="0"/>
                <a:t>Software</a:t>
              </a:r>
            </a:p>
            <a:p>
              <a:r>
                <a:rPr lang="zh-CN" altLang="zh-CN" sz="2000" dirty="0" smtClean="0"/>
                <a:t>部门</a:t>
              </a:r>
              <a:r>
                <a:rPr lang="zh-CN" altLang="zh-CN" sz="2000" dirty="0"/>
                <a:t>开发的产品。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是一个基于</a:t>
              </a:r>
              <a:r>
                <a:rPr lang="en-US" altLang="zh-CN" sz="2000" dirty="0"/>
                <a:t>UML 2.1</a:t>
              </a:r>
              <a:r>
                <a:rPr lang="zh-CN" altLang="zh-CN" sz="2000" dirty="0"/>
                <a:t>的可视化建模和架构设计工具。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构建在</a:t>
              </a:r>
              <a:r>
                <a:rPr lang="en-US" altLang="zh-CN" sz="2000" dirty="0"/>
                <a:t>Eclipse</a:t>
              </a:r>
              <a:r>
                <a:rPr lang="zh-CN" altLang="zh-CN" sz="2000" dirty="0"/>
                <a:t>开源框架之上，它具备了可视化建模和模型驱动开发（</a:t>
              </a:r>
              <a:r>
                <a:rPr lang="en-US" altLang="zh-CN" sz="2000" dirty="0"/>
                <a:t>Model-Driven Development</a:t>
              </a:r>
              <a:r>
                <a:rPr lang="zh-CN" altLang="zh-CN" sz="2000" dirty="0"/>
                <a:t>）的能力。无论是普通的分布式应用还是</a:t>
              </a:r>
              <a:r>
                <a:rPr lang="en-US" altLang="zh-CN" sz="2000" dirty="0"/>
                <a:t>Web Services</a:t>
              </a:r>
              <a:r>
                <a:rPr lang="zh-CN" altLang="zh-CN" sz="2000" dirty="0"/>
                <a:t>，这个工具都是适用的。</a:t>
              </a:r>
            </a:p>
            <a:p>
              <a:r>
                <a:rPr lang="en-US" altLang="zh-CN" sz="2000" dirty="0" smtClean="0"/>
                <a:t>        IBM 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有很悠久的历史，它最初起源于九十年代初</a:t>
              </a:r>
              <a:r>
                <a:rPr lang="en-US" altLang="zh-CN" sz="2000" dirty="0"/>
                <a:t>UML</a:t>
              </a:r>
              <a:r>
                <a:rPr lang="zh-CN" altLang="zh-CN" sz="2000" dirty="0"/>
                <a:t>的提出。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的第一个可视化建模工具是</a:t>
              </a:r>
              <a:r>
                <a:rPr lang="en-US" altLang="zh-CN" sz="2000" dirty="0"/>
                <a:t>Rational Rose</a:t>
              </a:r>
              <a:r>
                <a:rPr lang="zh-CN" altLang="zh-CN" sz="2000" dirty="0"/>
                <a:t>。这是一个独立的建模工具，支持多种语言而且可以自动进行模型和代码之间的转换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它</a:t>
              </a:r>
              <a:r>
                <a:rPr lang="zh-CN" altLang="zh-CN" sz="2000" dirty="0"/>
                <a:t>包括了如下子工具：</a:t>
              </a:r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Software Architect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Systems Developer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3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Application Developer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125538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369" y="1730623"/>
              <a:ext cx="8221662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i="1" dirty="0" smtClean="0">
                  <a:solidFill>
                    <a:srgbClr val="FF0000"/>
                  </a:solidFill>
                </a:rPr>
                <a:t>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基于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Eclipse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平台</a:t>
              </a:r>
              <a:r>
                <a:rPr lang="zh-CN" altLang="en-US" dirty="0"/>
                <a:t> </a:t>
              </a:r>
              <a:endParaRPr lang="en-US" altLang="zh-CN" dirty="0" smtClean="0"/>
            </a:p>
            <a:p>
              <a:r>
                <a:rPr lang="zh-CN" altLang="en-US" sz="1800" dirty="0" smtClean="0"/>
                <a:t>由于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平台的开放性，她所实现的</a:t>
              </a:r>
              <a:r>
                <a:rPr lang="en-US" altLang="zh-CN" sz="1800" i="1" dirty="0"/>
                <a:t>plug-in</a:t>
              </a:r>
              <a:r>
                <a:rPr lang="zh-CN" altLang="en-US" sz="1800" dirty="0"/>
                <a:t>的</a:t>
              </a:r>
              <a:r>
                <a:rPr lang="en-US" altLang="zh-CN" sz="1800" i="1" dirty="0"/>
                <a:t>extension/extension point</a:t>
              </a:r>
              <a:r>
                <a:rPr lang="zh-CN" altLang="en-US" sz="1800" dirty="0"/>
                <a:t>机制，为对各个公司和厂商实现自己特定平台支持提供了强大</a:t>
              </a:r>
              <a:r>
                <a:rPr lang="en-US" altLang="zh-CN" sz="1800" i="1" dirty="0"/>
                <a:t>IDE</a:t>
              </a:r>
              <a:r>
                <a:rPr lang="zh-CN" altLang="en-US" sz="1800" dirty="0"/>
                <a:t>平台，况且现在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社区已经有了众多的</a:t>
              </a:r>
              <a:r>
                <a:rPr lang="en-US" altLang="zh-CN" sz="1800" i="1" dirty="0"/>
                <a:t>contributors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2. Java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的全面支持</a:t>
              </a:r>
              <a:r>
                <a:rPr lang="zh-CN" altLang="en-US" sz="2000" i="1" dirty="0"/>
                <a:t> </a:t>
              </a:r>
              <a:endParaRPr lang="en-US" altLang="zh-CN" sz="2000" i="1" dirty="0" smtClean="0"/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支持直接从</a:t>
              </a:r>
              <a:r>
                <a:rPr lang="en-US" altLang="zh-CN" sz="1800" i="1" dirty="0"/>
                <a:t>Java</a:t>
              </a:r>
              <a:r>
                <a:rPr lang="zh-CN" altLang="en-US" sz="1800" dirty="0"/>
                <a:t>代码生成模型，</a:t>
              </a:r>
              <a:r>
                <a:rPr lang="en-US" altLang="zh-CN" sz="1800" i="1" dirty="0"/>
                <a:t>code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model</a:t>
              </a:r>
              <a:r>
                <a:rPr lang="zh-CN" altLang="en-US" sz="1800" dirty="0"/>
                <a:t>实时同步以及从代码里提取模式等信息。并且已经预置了对</a:t>
              </a:r>
              <a:r>
                <a:rPr lang="en-US" altLang="zh-CN" sz="1800" i="1" dirty="0"/>
                <a:t>GOF Patterns, J2EE Patterns</a:t>
              </a:r>
              <a:r>
                <a:rPr lang="zh-CN" altLang="en-US" sz="1800" dirty="0"/>
                <a:t>等等的全面支持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迁移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Rose &amp; XDE</a:t>
              </a:r>
              <a:r>
                <a:rPr lang="en-US" altLang="zh-CN" sz="2000" b="1" i="1" dirty="0"/>
                <a:t> </a:t>
              </a:r>
              <a:endParaRPr lang="en-US" altLang="zh-CN" sz="2000" b="1" i="1" dirty="0" smtClean="0"/>
            </a:p>
            <a:p>
              <a:r>
                <a:rPr lang="zh-CN" altLang="en-US" sz="1800" dirty="0" smtClean="0"/>
                <a:t>对</a:t>
              </a:r>
              <a:r>
                <a:rPr lang="zh-CN" altLang="en-US" sz="1800" dirty="0"/>
                <a:t>迁移</a:t>
              </a:r>
              <a:r>
                <a:rPr lang="en-US" altLang="zh-CN" sz="1800" i="1" dirty="0"/>
                <a:t>Rational Rose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XDE</a:t>
              </a:r>
              <a:r>
                <a:rPr lang="zh-CN" altLang="en-US" sz="1800" dirty="0"/>
                <a:t>的支持，使得对以往用他们做的模型都可以迁移到</a:t>
              </a:r>
              <a:r>
                <a:rPr lang="en-US" altLang="zh-CN" sz="1800" i="1" dirty="0"/>
                <a:t>RSA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配置管理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 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 err="1"/>
                <a:t>ClearCase</a:t>
              </a:r>
              <a:r>
                <a:rPr lang="zh-CN" altLang="en-US" sz="1800" dirty="0"/>
                <a:t>来实现配置管理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5. RUP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集成</a:t>
              </a:r>
              <a:r>
                <a:rPr lang="zh-CN" altLang="en-US" b="1" dirty="0">
                  <a:solidFill>
                    <a:srgbClr val="FF0000"/>
                  </a:solidFill>
                </a:rPr>
                <a:t> 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Rational </a:t>
              </a:r>
              <a:r>
                <a:rPr lang="en-US" altLang="zh-CN" sz="1800" i="1" dirty="0"/>
                <a:t>Unified Process</a:t>
              </a:r>
              <a:r>
                <a:rPr lang="zh-CN" altLang="en-US" sz="1800" dirty="0"/>
                <a:t>实现的是对开发流程的指导，</a:t>
              </a:r>
              <a:r>
                <a:rPr lang="en-US" altLang="zh-CN" sz="1800" i="1" dirty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，并且建模过程中可随时调出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相应的指导。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1.2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6548" y="20684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38" y="1534784"/>
              <a:ext cx="8221662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采用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UML 2.1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规范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在</a:t>
              </a:r>
              <a:r>
                <a:rPr lang="en-US" altLang="zh-CN" sz="2000" dirty="0"/>
                <a:t>Rational Software Architect中，将UML规范更新为最新的2.1版本。</a:t>
              </a:r>
              <a:r>
                <a:rPr lang="zh-CN" altLang="zh-CN" sz="2000" dirty="0"/>
                <a:t>在这一规范的更新中包括全新的对象图以及许多其他图的改进（组件、部署、时序、活动和结构图）</a:t>
              </a:r>
              <a:r>
                <a:rPr lang="zh-CN" altLang="zh-CN" sz="2000" dirty="0" smtClean="0"/>
                <a:t>。对象</a:t>
              </a:r>
              <a:r>
                <a:rPr lang="zh-CN" altLang="zh-CN" sz="2000" dirty="0"/>
                <a:t>图允许我们为类图中的类实例</a:t>
              </a:r>
              <a:r>
                <a:rPr lang="zh-CN" altLang="zh-CN" sz="2000" dirty="0" smtClean="0"/>
                <a:t>（建模</a:t>
              </a:r>
              <a:r>
                <a:rPr lang="zh-CN" altLang="zh-CN" sz="2000" dirty="0"/>
                <a:t>，用来描述系统活动；组件图通过被命名的分组和更新的界面</a:t>
              </a:r>
              <a:r>
                <a:rPr lang="zh-CN" altLang="zh-CN" sz="2000" dirty="0" smtClean="0"/>
                <a:t>，从而</a:t>
              </a:r>
              <a:r>
                <a:rPr lang="zh-CN" altLang="zh-CN" sz="2000" dirty="0"/>
                <a:t>能够理解并应用原型；对于部署图而言，改进了实例建模，并包含了原型可访问性的更新；在时序图中改进了失败生命线的交互操作；结构图改进了端口、部件的符号。</a:t>
              </a:r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2.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搜索功能的改进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支持</a:t>
              </a:r>
              <a:r>
                <a:rPr lang="zh-CN" altLang="zh-CN" sz="2000" dirty="0"/>
                <a:t>更多的“</a:t>
              </a:r>
              <a:r>
                <a:rPr lang="en-US" altLang="zh-CN" sz="2000" dirty="0"/>
                <a:t>Relationship Types</a:t>
              </a:r>
              <a:r>
                <a:rPr lang="zh-CN" altLang="zh-CN" sz="2000" dirty="0"/>
                <a:t>”和</a:t>
              </a:r>
              <a:r>
                <a:rPr lang="en-US" altLang="zh-CN" sz="2000" dirty="0" err="1"/>
                <a:t>更多的</a:t>
              </a:r>
              <a:r>
                <a:rPr lang="en-US" altLang="zh-CN" sz="2000" dirty="0"/>
                <a:t> </a:t>
              </a:r>
              <a:r>
                <a:rPr lang="zh-CN" altLang="zh-CN" sz="2000" dirty="0"/>
                <a:t>“</a:t>
              </a:r>
              <a:r>
                <a:rPr lang="en-US" altLang="zh-CN" sz="2000" dirty="0"/>
                <a:t>Show related elements</a:t>
              </a:r>
              <a:r>
                <a:rPr lang="zh-CN" altLang="zh-CN" sz="2000" dirty="0"/>
                <a:t>”</a:t>
              </a:r>
              <a:r>
                <a:rPr lang="en-US" altLang="zh-CN" sz="2000" dirty="0" err="1"/>
                <a:t>查询</a:t>
              </a:r>
              <a:r>
                <a:rPr lang="zh-CN" altLang="zh-CN" sz="2000" dirty="0"/>
                <a:t>。</a:t>
              </a:r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3.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模型可用性的改进</a:t>
              </a: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这些</a:t>
              </a:r>
              <a:r>
                <a:rPr lang="zh-CN" altLang="zh-CN" sz="2000" dirty="0"/>
                <a:t>改进包括：改进的关联锚点支持，“</a:t>
              </a:r>
              <a:r>
                <a:rPr lang="en-US" altLang="zh-CN" sz="2000" dirty="0"/>
                <a:t>Change </a:t>
              </a:r>
              <a:r>
                <a:rPr lang="en-US" altLang="zh-CN" sz="2000" dirty="0" err="1"/>
                <a:t>Metatype</a:t>
              </a:r>
              <a:r>
                <a:rPr lang="zh-CN" altLang="zh-CN" sz="2000" dirty="0"/>
                <a:t>” 重构活动，放缩工具，动画缩放，动画布局，画图时的</a:t>
              </a:r>
              <a:r>
                <a:rPr lang="en-US" altLang="zh-CN" sz="2000" dirty="0"/>
                <a:t>"Duplicate element" </a:t>
              </a:r>
              <a:r>
                <a:rPr lang="zh-CN" altLang="zh-CN" sz="2000" dirty="0"/>
                <a:t>活动，针对注释和几何图形的连接器助手等。</a:t>
              </a:r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053530"/>
            <a:ext cx="10134278" cy="5410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072768"/>
            <a:ext cx="10127060" cy="53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5051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和其他建模工具的比较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227766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2287653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现有建模工具概况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324579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3255780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的优点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0168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7139E-7 -3.49456E-7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-4.27139E-7 -1.37468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现有建模工具概况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5487" y="1408984"/>
              <a:ext cx="8221662" cy="5032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/>
                <a:t>1</a:t>
              </a:r>
              <a:r>
                <a:rPr lang="en-US" altLang="zh-CN" sz="2000" b="1" i="1" dirty="0"/>
                <a:t>. </a:t>
              </a:r>
              <a:r>
                <a:rPr lang="en-US" altLang="zh-CN" dirty="0"/>
                <a:t>Rational Rose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ROSE</a:t>
              </a:r>
              <a:r>
                <a:rPr lang="zh-CN" altLang="en-US" sz="1800" dirty="0"/>
  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的开发人员，也就是说对客户了解系统的功能和流程等并不一定很有效），对系统的代码框架生成有很好的支持。但对数据库的开发管理和数据库端的迭代不是很好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/>
                <a:t>2</a:t>
              </a:r>
              <a:r>
                <a:rPr lang="en-US" altLang="zh-CN" sz="2000" b="1" i="1" dirty="0"/>
                <a:t>. </a:t>
              </a:r>
              <a:r>
                <a:rPr lang="en-US" altLang="zh-CN" dirty="0" err="1"/>
                <a:t>PowerDesign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原来是对数据库建模而发展起来的一种数据库建模工具。直到</a:t>
              </a:r>
              <a:r>
                <a:rPr lang="en-US" altLang="zh-CN" sz="1800" dirty="0"/>
                <a:t>7.0</a:t>
              </a:r>
              <a:r>
                <a:rPr lang="zh-CN" altLang="en-US" sz="1800" dirty="0"/>
                <a:t>版才开始对面向对象的开发的支持，后来又引入了对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的支持。但是由于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侧重不一样，所以它对数据库建模的支持很好，支持了能够看到的</a:t>
              </a:r>
              <a:r>
                <a:rPr lang="en-US" altLang="zh-CN" sz="1800" dirty="0"/>
                <a:t>90%</a:t>
              </a:r>
              <a:r>
                <a:rPr lang="zh-CN" altLang="en-US" sz="1800" dirty="0"/>
                <a:t>左右的数据库，对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的建模使用到的各种图的支持比较滞后。</a:t>
              </a:r>
              <a:endParaRPr lang="zh-CN" altLang="zh-CN" sz="1800" dirty="0"/>
            </a:p>
            <a:p>
              <a:r>
                <a:rPr lang="en-US" altLang="zh-CN" sz="2000" b="1" i="1" dirty="0"/>
                <a:t>3. </a:t>
              </a:r>
              <a:r>
                <a:rPr lang="en-US" altLang="zh-CN" dirty="0" smtClean="0"/>
                <a:t>Visio</a:t>
              </a:r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Visio</a:t>
              </a:r>
              <a:r>
                <a:rPr lang="zh-CN" altLang="en-US" sz="1800" dirty="0"/>
                <a:t>原来仅仅是一种画图工具，能够用来描述各种图形（从电路图到房屋结构图），也是到</a:t>
              </a:r>
              <a:r>
                <a:rPr lang="en-US" altLang="zh-CN" sz="1800" dirty="0"/>
                <a:t>VISIO2000</a:t>
              </a:r>
              <a:r>
                <a:rPr lang="zh-CN" altLang="en-US" sz="1800" dirty="0"/>
                <a:t>才开始引进软件分析设计功能到代码生成的全部</a:t>
              </a:r>
              <a:r>
                <a:rPr lang="zh-CN" altLang="en-US" sz="1800" dirty="0" smtClean="0"/>
                <a:t>功能</a:t>
              </a:r>
              <a:endParaRPr lang="en-US" altLang="zh-CN" sz="1800" dirty="0" smtClean="0"/>
            </a:p>
            <a:p>
              <a:r>
                <a:rPr lang="zh-CN" altLang="en-US" sz="1800" dirty="0"/>
                <a:t>它跟微软的 </a:t>
              </a:r>
              <a:r>
                <a:rPr lang="en-US" altLang="zh-CN" sz="1800" dirty="0"/>
                <a:t>office</a:t>
              </a:r>
              <a:r>
                <a:rPr lang="zh-CN" altLang="en-US" sz="1800" dirty="0"/>
                <a:t>产品的能够很好兼容。能够把图形直接复制或者内嵌到</a:t>
              </a:r>
              <a:r>
                <a:rPr lang="en-US" altLang="zh-CN" sz="1800" dirty="0"/>
                <a:t>WORD</a:t>
              </a:r>
              <a:r>
                <a:rPr lang="zh-CN" altLang="en-US" sz="1800" dirty="0"/>
                <a:t>的文档中</a:t>
              </a:r>
              <a:r>
                <a:rPr lang="zh-CN" altLang="en-US" sz="1800" dirty="0" smtClean="0"/>
                <a:t>。它</a:t>
              </a:r>
              <a:r>
                <a:rPr lang="zh-CN" altLang="en-US" sz="1800" dirty="0"/>
                <a:t>可以说用于图形语义的描述比较方便，但是用于软件开发过程的迭代开发则有点牵强。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1367</Words>
  <Application>Microsoft Office PowerPoint</Application>
  <PresentationFormat>自定义</PresentationFormat>
  <Paragraphs>167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+中文标题</vt:lpstr>
      <vt:lpstr>Arial Unicode MS</vt:lpstr>
      <vt:lpstr>黑体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333</cp:revision>
  <dcterms:created xsi:type="dcterms:W3CDTF">2015-04-23T03:04:00Z</dcterms:created>
  <dcterms:modified xsi:type="dcterms:W3CDTF">2018-10-21T07:45:31Z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