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
  </p:handoutMasterIdLst>
  <p:sldIdLst>
    <p:sldId id="370" r:id="rId3"/>
    <p:sldId id="492" r:id="rId5"/>
    <p:sldId id="439" r:id="rId6"/>
    <p:sldId id="545" r:id="rId7"/>
    <p:sldId id="546" r:id="rId8"/>
    <p:sldId id="621" r:id="rId9"/>
    <p:sldId id="629" r:id="rId10"/>
    <p:sldId id="630" r:id="rId11"/>
    <p:sldId id="631" r:id="rId12"/>
    <p:sldId id="632" r:id="rId13"/>
    <p:sldId id="622" r:id="rId14"/>
    <p:sldId id="623" r:id="rId15"/>
    <p:sldId id="624" r:id="rId16"/>
    <p:sldId id="625" r:id="rId17"/>
    <p:sldId id="455" r:id="rId18"/>
    <p:sldId id="532" r:id="rId19"/>
    <p:sldId id="436" r:id="rId20"/>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A5D"/>
    <a:srgbClr val="297FD5"/>
    <a:srgbClr val="38B1BF"/>
    <a:srgbClr val="00458E"/>
    <a:srgbClr val="8B8B8B"/>
    <a:srgbClr val="B11212"/>
    <a:srgbClr val="F5F5F5"/>
    <a:srgbClr val="022A4F"/>
    <a:srgbClr val="007ADE"/>
    <a:srgbClr val="0885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5320" autoAdjust="0"/>
  </p:normalViewPr>
  <p:slideViewPr>
    <p:cSldViewPr>
      <p:cViewPr varScale="1">
        <p:scale>
          <a:sx n="91" d="100"/>
          <a:sy n="91" d="100"/>
        </p:scale>
        <p:origin x="-681" y="-80"/>
      </p:cViewPr>
      <p:guideLst>
        <p:guide orient="horz" pos="2228"/>
        <p:guide orient="horz" pos="3884"/>
        <p:guide pos="3838"/>
        <p:guide pos="7208"/>
        <p:guide pos="55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969"/>
        <p:guide pos="215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8.png"/><Relationship Id="rId2" Type="http://schemas.microsoft.com/office/2007/relationships/media" Target="../media/media1.mp3"/><Relationship Id="rId1" Type="http://schemas.openxmlformats.org/officeDocument/2006/relationships/audio" Target="../media/media1.mp3"/></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2363451" y="2245847"/>
            <a:ext cx="7463155" cy="2367280"/>
          </a:xfrm>
          <a:prstGeom prst="rect">
            <a:avLst/>
          </a:prstGeom>
          <a:noFill/>
        </p:spPr>
        <p:txBody>
          <a:bodyPr wrap="none" lIns="91423" tIns="45712" rIns="91423" bIns="45712" rtlCol="0">
            <a:spAutoFit/>
          </a:bodyPr>
          <a:lstStyle/>
          <a:p>
            <a:pPr algn="ctr" fontAlgn="auto">
              <a:lnSpc>
                <a:spcPct val="100000"/>
              </a:lnSpc>
            </a:pPr>
            <a:r>
              <a:rPr lang="en-US" altLang="zh-CN" sz="5400" dirty="0" smtClean="0">
                <a:solidFill>
                  <a:srgbClr val="38B1BF"/>
                </a:solidFill>
                <a:latin typeface="微软雅黑" panose="020B0503020204020204" pitchFamily="34" charset="-122"/>
                <a:ea typeface="微软雅黑" panose="020B0503020204020204" pitchFamily="34" charset="-122"/>
              </a:rPr>
              <a:t>UML</a:t>
            </a:r>
            <a:r>
              <a:rPr lang="zh-CN" altLang="zh-CN" sz="5400" dirty="0" smtClean="0">
                <a:solidFill>
                  <a:srgbClr val="38B1BF"/>
                </a:solidFill>
                <a:latin typeface="微软雅黑" panose="020B0503020204020204" pitchFamily="34" charset="-122"/>
                <a:ea typeface="微软雅黑" panose="020B0503020204020204" pitchFamily="34" charset="-122"/>
              </a:rPr>
              <a:t>基础</a:t>
            </a:r>
            <a:r>
              <a:rPr lang="en-US" altLang="zh-CN" sz="5400" dirty="0" smtClean="0">
                <a:solidFill>
                  <a:srgbClr val="38B1BF"/>
                </a:solidFill>
                <a:latin typeface="微软雅黑" panose="020B0503020204020204" pitchFamily="34" charset="-122"/>
                <a:ea typeface="微软雅黑" panose="020B0503020204020204" pitchFamily="34" charset="-122"/>
              </a:rPr>
              <a:t>3</a:t>
            </a:r>
            <a:endParaRPr lang="en-US" altLang="zh-CN" sz="5400" dirty="0" smtClean="0">
              <a:solidFill>
                <a:srgbClr val="38B1BF"/>
              </a:solidFill>
              <a:latin typeface="微软雅黑" panose="020B0503020204020204" pitchFamily="34" charset="-122"/>
              <a:ea typeface="微软雅黑" panose="020B0503020204020204" pitchFamily="34" charset="-122"/>
            </a:endParaRPr>
          </a:p>
          <a:p>
            <a:pPr algn="ctr" fontAlgn="auto">
              <a:lnSpc>
                <a:spcPct val="100000"/>
              </a:lnSpc>
            </a:pPr>
            <a:r>
              <a:rPr lang="zh-CN" altLang="en-US" sz="5400" dirty="0" smtClean="0">
                <a:solidFill>
                  <a:srgbClr val="38B1BF"/>
                </a:solidFill>
                <a:latin typeface="微软雅黑" panose="020B0503020204020204" pitchFamily="34" charset="-122"/>
                <a:ea typeface="微软雅黑" panose="020B0503020204020204" pitchFamily="34" charset="-122"/>
              </a:rPr>
              <a:t>对象图，构件图，包图</a:t>
            </a:r>
            <a:endParaRPr lang="zh-CN" altLang="en-US" sz="5400" dirty="0" smtClean="0">
              <a:solidFill>
                <a:srgbClr val="38B1BF"/>
              </a:solidFill>
              <a:latin typeface="微软雅黑" panose="020B0503020204020204" pitchFamily="34" charset="-122"/>
              <a:ea typeface="微软雅黑" panose="020B0503020204020204" pitchFamily="34" charset="-122"/>
            </a:endParaRPr>
          </a:p>
          <a:p>
            <a:pPr fontAlgn="auto">
              <a:lnSpc>
                <a:spcPct val="200000"/>
              </a:lnSpc>
            </a:pPr>
            <a:endParaRPr lang="zh-CN" altLang="en-US" sz="2000" dirty="0" smtClean="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96228" y="4778722"/>
            <a:ext cx="2286000" cy="382270"/>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58136" y="4778722"/>
            <a:ext cx="1896745" cy="382270"/>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12</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30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对象图</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13" name="表格 12"/>
          <p:cNvGraphicFramePr/>
          <p:nvPr/>
        </p:nvGraphicFramePr>
        <p:xfrm>
          <a:off x="90805" y="779145"/>
          <a:ext cx="7961630" cy="6090920"/>
        </p:xfrm>
        <a:graphic>
          <a:graphicData uri="http://schemas.openxmlformats.org/drawingml/2006/table">
            <a:tbl>
              <a:tblPr firstRow="1" bandRow="1">
                <a:tableStyleId>{5C22544A-7EE6-4342-B048-85BDC9FD1C3A}</a:tableStyleId>
              </a:tblPr>
              <a:tblGrid>
                <a:gridCol w="3980815"/>
                <a:gridCol w="3980815"/>
              </a:tblGrid>
              <a:tr h="624840">
                <a:tc>
                  <a:txBody>
                    <a:bodyPr/>
                    <a:p>
                      <a:pPr algn="ctr">
                        <a:buNone/>
                      </a:pPr>
                      <a:r>
                        <a:rPr lang="zh-CN" altLang="en-US"/>
                        <a:t>类图</a:t>
                      </a:r>
                      <a:endParaRPr lang="zh-CN" altLang="en-US"/>
                    </a:p>
                  </a:txBody>
                  <a:tcPr/>
                </a:tc>
                <a:tc>
                  <a:txBody>
                    <a:bodyPr/>
                    <a:p>
                      <a:pPr algn="ctr">
                        <a:buNone/>
                      </a:pPr>
                      <a:r>
                        <a:rPr lang="zh-CN" altLang="en-US"/>
                        <a:t>对象图</a:t>
                      </a:r>
                      <a:endParaRPr lang="zh-CN" altLang="en-US"/>
                    </a:p>
                  </a:txBody>
                  <a:tcPr/>
                </a:tc>
              </a:tr>
              <a:tr h="731520">
                <a:tc>
                  <a:txBody>
                    <a:bodyPr/>
                    <a:p>
                      <a:pPr algn="ctr">
                        <a:buNone/>
                      </a:pPr>
                      <a:r>
                        <a:rPr lang="zh-CN" altLang="en-US"/>
                        <a:t>类具有3个分栏：名称、属性和操作</a:t>
                      </a:r>
                      <a:endParaRPr lang="zh-CN" altLang="en-US"/>
                    </a:p>
                  </a:txBody>
                  <a:tcPr/>
                </a:tc>
                <a:tc>
                  <a:txBody>
                    <a:bodyPr/>
                    <a:p>
                      <a:pPr algn="ctr">
                        <a:buNone/>
                      </a:pPr>
                      <a:r>
                        <a:rPr lang="zh-CN" altLang="en-US"/>
                        <a:t>对象只有两个分栏：名称和属性</a:t>
                      </a:r>
                      <a:endParaRPr lang="zh-CN" altLang="en-US"/>
                    </a:p>
                  </a:txBody>
                  <a:tcPr/>
                </a:tc>
              </a:tr>
              <a:tr h="1051560">
                <a:tc>
                  <a:txBody>
                    <a:bodyPr/>
                    <a:p>
                      <a:pPr algn="ctr">
                        <a:buNone/>
                      </a:pPr>
                      <a:r>
                        <a:rPr lang="zh-CN" altLang="en-US"/>
                        <a:t> 在类的名称分栏中只有类名</a:t>
                      </a:r>
                      <a:endParaRPr lang="zh-CN" altLang="en-US"/>
                    </a:p>
                  </a:txBody>
                  <a:tcPr/>
                </a:tc>
                <a:tc>
                  <a:txBody>
                    <a:bodyPr/>
                    <a:p>
                      <a:pPr algn="ctr">
                        <a:buNone/>
                      </a:pPr>
                      <a:r>
                        <a:rPr lang="zh-CN" altLang="en-US"/>
                        <a:t> 对象的名称形式为“对象名：类名”，匿名对象的名称形式为“：类名”</a:t>
                      </a:r>
                      <a:endParaRPr lang="zh-CN" altLang="en-US"/>
                    </a:p>
                  </a:txBody>
                  <a:tcPr/>
                </a:tc>
              </a:tr>
              <a:tr h="939800">
                <a:tc>
                  <a:txBody>
                    <a:bodyPr/>
                    <a:p>
                      <a:pPr algn="ctr">
                        <a:buNone/>
                      </a:pPr>
                      <a:r>
                        <a:rPr lang="zh-CN" altLang="en-US"/>
                        <a:t>类的属性分栏定义了所有属性的特征</a:t>
                      </a:r>
                      <a:endParaRPr lang="zh-CN" altLang="en-US"/>
                    </a:p>
                  </a:txBody>
                  <a:tcPr/>
                </a:tc>
                <a:tc>
                  <a:txBody>
                    <a:bodyPr/>
                    <a:p>
                      <a:pPr algn="ctr">
                        <a:buNone/>
                      </a:pPr>
                      <a:r>
                        <a:rPr lang="zh-CN" altLang="en-US"/>
                        <a:t>对象则只定义了属性的当前值，以便用于测试用例或例子中</a:t>
                      </a:r>
                      <a:endParaRPr lang="zh-CN" altLang="en-US"/>
                    </a:p>
                  </a:txBody>
                  <a:tcPr/>
                </a:tc>
              </a:tr>
              <a:tr h="1051560">
                <a:tc>
                  <a:txBody>
                    <a:bodyPr/>
                    <a:p>
                      <a:pPr algn="ctr">
                        <a:buNone/>
                      </a:pPr>
                      <a:r>
                        <a:rPr lang="zh-CN" altLang="en-US"/>
                        <a:t>类中列出了操作</a:t>
                      </a:r>
                      <a:endParaRPr lang="zh-CN" altLang="en-US"/>
                    </a:p>
                  </a:txBody>
                  <a:tcPr/>
                </a:tc>
                <a:tc>
                  <a:txBody>
                    <a:bodyPr/>
                    <a:p>
                      <a:pPr algn="ctr">
                        <a:buNone/>
                      </a:pPr>
                      <a:r>
                        <a:rPr lang="zh-CN" altLang="en-US"/>
                        <a:t> 对象图中不包括操作，因为对于同属于同一个类的对象而言，其操作是相同的</a:t>
                      </a:r>
                      <a:endParaRPr lang="zh-CN" altLang="en-US"/>
                    </a:p>
                  </a:txBody>
                  <a:tcPr/>
                </a:tc>
              </a:tr>
              <a:tr h="1691640">
                <a:tc>
                  <a:txBody>
                    <a:bodyPr/>
                    <a:p>
                      <a:pPr algn="ctr">
                        <a:buNone/>
                      </a:pPr>
                      <a:r>
                        <a:rPr lang="zh-CN" altLang="en-US"/>
                        <a:t>类使用关联连接，关联使用名称、角色、多重性以及约束等特征定义。类代表的是对对象的分类所以必须说明可以参与关联的对象的数目</a:t>
                      </a:r>
                      <a:endParaRPr lang="zh-CN" altLang="en-US"/>
                    </a:p>
                  </a:txBody>
                  <a:tcPr/>
                </a:tc>
                <a:tc>
                  <a:txBody>
                    <a:bodyPr/>
                    <a:p>
                      <a:pPr algn="ctr">
                        <a:buNone/>
                      </a:pPr>
                      <a:r>
                        <a:rPr lang="zh-CN" altLang="en-US"/>
                        <a:t>对象使用链连接、链拥有名称、角色，但是没有多重性。对象代表的是单独的实体，所有的链都是一对一的，因此不涉及到多重性</a:t>
                      </a:r>
                      <a:endParaRPr lang="zh-CN" altLang="en-US"/>
                    </a:p>
                  </a:txBody>
                  <a:tcPr/>
                </a:tc>
              </a:tr>
            </a:tbl>
          </a:graphicData>
        </a:graphic>
      </p:graphicFrame>
      <p:pic>
        <p:nvPicPr>
          <p:cNvPr id="15" name="图片 14"/>
          <p:cNvPicPr>
            <a:picLocks noChangeAspect="1"/>
          </p:cNvPicPr>
          <p:nvPr/>
        </p:nvPicPr>
        <p:blipFill>
          <a:blip r:embed="rId1"/>
          <a:stretch>
            <a:fillRect/>
          </a:stretch>
        </p:blipFill>
        <p:spPr>
          <a:xfrm>
            <a:off x="8549640" y="4185920"/>
            <a:ext cx="3448685" cy="1844040"/>
          </a:xfrm>
          <a:prstGeom prst="rect">
            <a:avLst/>
          </a:prstGeom>
        </p:spPr>
      </p:pic>
      <p:pic>
        <p:nvPicPr>
          <p:cNvPr id="17" name="图片 16"/>
          <p:cNvPicPr>
            <a:picLocks noChangeAspect="1"/>
          </p:cNvPicPr>
          <p:nvPr/>
        </p:nvPicPr>
        <p:blipFill>
          <a:blip r:embed="rId2"/>
          <a:stretch>
            <a:fillRect/>
          </a:stretch>
        </p:blipFill>
        <p:spPr>
          <a:xfrm>
            <a:off x="8433435" y="1663065"/>
            <a:ext cx="3284220" cy="170942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包</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4" y="1269365"/>
            <a:ext cx="7586544" cy="5055254"/>
            <a:chOff x="237030" y="1269554"/>
            <a:chExt cx="7776864" cy="5055316"/>
          </a:xfrm>
        </p:grpSpPr>
        <p:sp>
          <p:nvSpPr>
            <p:cNvPr id="5" name="矩形 4"/>
            <p:cNvSpPr/>
            <p:nvPr/>
          </p:nvSpPr>
          <p:spPr>
            <a:xfrm>
              <a:off x="318097" y="1923611"/>
              <a:ext cx="7614729" cy="4401259"/>
            </a:xfrm>
            <a:prstGeom prst="rect">
              <a:avLst/>
            </a:prstGeom>
          </p:spPr>
          <p:txBody>
            <a:bodyPr wrap="square">
              <a:spAutoFit/>
            </a:bodyPr>
            <a:lstStyle/>
            <a:p>
              <a:pPr indent="720090"/>
              <a:r>
                <a:rPr lang="zh-CN" altLang="en-US" sz="2400" dirty="0">
                  <a:solidFill>
                    <a:srgbClr val="000000"/>
                  </a:solidFill>
                  <a:latin typeface="Verdana" panose="020B0604030504040204" pitchFamily="34" charset="0"/>
                </a:rPr>
                <a:t>包</a:t>
              </a:r>
              <a:r>
                <a:rPr lang="zh-CN" altLang="en-US" sz="2400" dirty="0" smtClean="0">
                  <a:solidFill>
                    <a:srgbClr val="000000"/>
                  </a:solidFill>
                  <a:latin typeface="Verdana" panose="020B0604030504040204" pitchFamily="34" charset="0"/>
                </a:rPr>
                <a:t>是一种</a:t>
              </a:r>
              <a:r>
                <a:rPr lang="zh-CN" altLang="en-US" sz="2400" dirty="0">
                  <a:solidFill>
                    <a:srgbClr val="000000"/>
                  </a:solidFill>
                  <a:latin typeface="Verdana" panose="020B0604030504040204" pitchFamily="34" charset="0"/>
                </a:rPr>
                <a:t>把元素组织</a:t>
              </a:r>
              <a:r>
                <a:rPr lang="zh-CN" altLang="en-US" sz="2400" dirty="0" smtClean="0">
                  <a:solidFill>
                    <a:srgbClr val="000000"/>
                  </a:solidFill>
                  <a:latin typeface="Verdana" panose="020B0604030504040204" pitchFamily="34" charset="0"/>
                </a:rPr>
                <a:t>到一起</a:t>
              </a:r>
              <a:r>
                <a:rPr lang="zh-CN" altLang="en-US" sz="2400" dirty="0">
                  <a:solidFill>
                    <a:srgbClr val="000000"/>
                  </a:solidFill>
                  <a:latin typeface="Verdana" panose="020B0604030504040204" pitchFamily="34" charset="0"/>
                </a:rPr>
                <a:t>的通用机制，包可以嵌套于</a:t>
              </a:r>
              <a:r>
                <a:rPr lang="zh-CN" altLang="en-US" sz="2400" dirty="0" smtClean="0">
                  <a:solidFill>
                    <a:srgbClr val="000000"/>
                  </a:solidFill>
                  <a:latin typeface="Verdana" panose="020B0604030504040204" pitchFamily="34" charset="0"/>
                </a:rPr>
                <a:t>其他包中</a:t>
              </a:r>
              <a:r>
                <a:rPr lang="zh-CN" altLang="en-US" sz="2400" dirty="0">
                  <a:solidFill>
                    <a:srgbClr val="000000"/>
                  </a:solidFill>
                  <a:latin typeface="Verdana" panose="020B0604030504040204" pitchFamily="34" charset="0"/>
                </a:rPr>
                <a:t>。包图</a:t>
              </a:r>
              <a:r>
                <a:rPr lang="zh-CN" altLang="en-US" sz="2400" dirty="0">
                  <a:solidFill>
                    <a:srgbClr val="FF0000"/>
                  </a:solidFill>
                  <a:latin typeface="Verdana" panose="020B0604030504040204" pitchFamily="34" charset="0"/>
                </a:rPr>
                <a:t>用于描述</a:t>
              </a:r>
              <a:r>
                <a:rPr lang="zh-CN" altLang="en-US" sz="2400" dirty="0" smtClean="0">
                  <a:solidFill>
                    <a:srgbClr val="FF0000"/>
                  </a:solidFill>
                  <a:latin typeface="Verdana" panose="020B0604030504040204" pitchFamily="34" charset="0"/>
                </a:rPr>
                <a:t>包与</a:t>
              </a:r>
              <a:r>
                <a:rPr lang="zh-CN" altLang="en-US" sz="2400" dirty="0">
                  <a:solidFill>
                    <a:srgbClr val="FF0000"/>
                  </a:solidFill>
                  <a:latin typeface="Verdana" panose="020B0604030504040204" pitchFamily="34" charset="0"/>
                </a:rPr>
                <a:t>包之间的</a:t>
              </a:r>
              <a:r>
                <a:rPr lang="zh-CN" altLang="en-US" sz="2400" dirty="0" smtClean="0">
                  <a:solidFill>
                    <a:srgbClr val="FF0000"/>
                  </a:solidFill>
                  <a:latin typeface="Verdana" panose="020B0604030504040204" pitchFamily="34" charset="0"/>
                </a:rPr>
                <a:t>关系</a:t>
              </a:r>
              <a:r>
                <a:rPr lang="zh-CN" altLang="en-US" sz="2400" dirty="0" smtClean="0">
                  <a:solidFill>
                    <a:srgbClr val="000000"/>
                  </a:solidFill>
                  <a:latin typeface="Verdana" panose="020B0604030504040204" pitchFamily="34" charset="0"/>
                </a:rPr>
                <a:t>。包</a:t>
              </a:r>
              <a:r>
                <a:rPr lang="zh-CN" altLang="en-US" sz="2400" dirty="0">
                  <a:solidFill>
                    <a:srgbClr val="000000"/>
                  </a:solidFill>
                  <a:latin typeface="Verdana" panose="020B0604030504040204" pitchFamily="34" charset="0"/>
                </a:rPr>
                <a:t>的图标是个带标签的</a:t>
              </a:r>
              <a:r>
                <a:rPr lang="zh-CN" altLang="en-US" sz="2400" dirty="0" smtClean="0">
                  <a:solidFill>
                    <a:srgbClr val="000000"/>
                  </a:solidFill>
                  <a:latin typeface="Verdana" panose="020B0604030504040204" pitchFamily="34" charset="0"/>
                </a:rPr>
                <a:t>文件夹，包图</a:t>
              </a:r>
              <a:r>
                <a:rPr lang="zh-CN" altLang="en-US" sz="2400" dirty="0" smtClean="0">
                  <a:solidFill>
                    <a:srgbClr val="FF0000"/>
                  </a:solidFill>
                  <a:latin typeface="Verdana" panose="020B0604030504040204" pitchFamily="34" charset="0"/>
                </a:rPr>
                <a:t>描绘模型元素在</a:t>
              </a:r>
              <a:r>
                <a:rPr lang="zh-CN" altLang="en-US" sz="2400" dirty="0">
                  <a:solidFill>
                    <a:srgbClr val="FF0000"/>
                  </a:solidFill>
                  <a:latin typeface="Verdana" panose="020B0604030504040204" pitchFamily="34" charset="0"/>
                </a:rPr>
                <a:t>包内的组织和依赖</a:t>
              </a:r>
              <a:r>
                <a:rPr lang="zh-CN" altLang="en-US" sz="2400" dirty="0" smtClean="0">
                  <a:solidFill>
                    <a:srgbClr val="FF0000"/>
                  </a:solidFill>
                  <a:latin typeface="Verdana" panose="020B0604030504040204" pitchFamily="34" charset="0"/>
                </a:rPr>
                <a:t>关系</a:t>
              </a:r>
              <a:r>
                <a:rPr lang="zh-CN" altLang="en-US" sz="2400" dirty="0" smtClean="0">
                  <a:solidFill>
                    <a:srgbClr val="000000"/>
                  </a:solidFill>
                  <a:latin typeface="Verdana" panose="020B0604030504040204" pitchFamily="34" charset="0"/>
                </a:rPr>
                <a:t>，</a:t>
              </a:r>
              <a:r>
                <a:rPr lang="zh-CN" altLang="en-US" sz="2400" dirty="0" smtClean="0">
                  <a:solidFill>
                    <a:srgbClr val="FF0000"/>
                  </a:solidFill>
                  <a:latin typeface="Verdana" panose="020B0604030504040204" pitchFamily="34" charset="0"/>
                </a:rPr>
                <a:t>包括</a:t>
              </a:r>
              <a:r>
                <a:rPr lang="zh-CN" altLang="en-US" sz="2400" dirty="0">
                  <a:solidFill>
                    <a:srgbClr val="FF0000"/>
                  </a:solidFill>
                  <a:latin typeface="Verdana" panose="020B0604030504040204" pitchFamily="34" charset="0"/>
                </a:rPr>
                <a:t>包的导人和包扩展</a:t>
              </a:r>
              <a:r>
                <a:rPr lang="zh-CN" altLang="en-US" sz="2400" dirty="0">
                  <a:solidFill>
                    <a:srgbClr val="000000"/>
                  </a:solidFill>
                  <a:latin typeface="Verdana" panose="020B0604030504040204" pitchFamily="34" charset="0"/>
                </a:rPr>
                <a:t>。它们还提供相应命名空间的</a:t>
              </a:r>
              <a:r>
                <a:rPr lang="zh-CN" altLang="en-US" sz="2400" dirty="0" smtClean="0">
                  <a:solidFill>
                    <a:srgbClr val="000000"/>
                  </a:solidFill>
                  <a:latin typeface="Verdana" panose="020B0604030504040204" pitchFamily="34" charset="0"/>
                </a:rPr>
                <a:t>可视化。</a:t>
              </a:r>
              <a:endParaRPr lang="en-US" altLang="zh-CN" sz="2400" dirty="0" smtClean="0">
                <a:solidFill>
                  <a:srgbClr val="000000"/>
                </a:solidFill>
                <a:latin typeface="Verdana" panose="020B0604030504040204" pitchFamily="34" charset="0"/>
              </a:endParaRPr>
            </a:p>
            <a:p>
              <a:pPr indent="720090"/>
              <a:r>
                <a:rPr lang="zh-CN" altLang="en-US" sz="2400" dirty="0" smtClean="0">
                  <a:solidFill>
                    <a:srgbClr val="000000"/>
                  </a:solidFill>
                  <a:latin typeface="Verdana" panose="020B0604030504040204" pitchFamily="34" charset="0"/>
                </a:rPr>
                <a:t>包是一个命名空间，也是一个无素。可以包含在其他命名空间中。包可以拥有其他包或与其他包合并，它的元索可以导入包命名空间中。除了要在项目浏览器中使用包来组织项目的内容外，还可以拖动包到图中</a:t>
              </a:r>
              <a:r>
                <a:rPr lang="en-US" altLang="zh-CN" sz="2400" dirty="0" smtClean="0">
                  <a:solidFill>
                    <a:srgbClr val="000000"/>
                  </a:solidFill>
                  <a:latin typeface="Verdana" panose="020B0604030504040204" pitchFamily="34" charset="0"/>
                </a:rPr>
                <a:t>(</a:t>
              </a:r>
              <a:r>
                <a:rPr lang="zh-CN" altLang="en-US" sz="2400" dirty="0" smtClean="0">
                  <a:solidFill>
                    <a:srgbClr val="000000"/>
                  </a:solidFill>
                  <a:latin typeface="Verdana" panose="020B0604030504040204" pitchFamily="34" charset="0"/>
                </a:rPr>
                <a:t>大多数图类型、标准和扩展</a:t>
              </a:r>
              <a:r>
                <a:rPr lang="en-US" altLang="zh-CN" sz="2400" dirty="0" smtClean="0">
                  <a:solidFill>
                    <a:srgbClr val="000000"/>
                  </a:solidFill>
                  <a:latin typeface="Verdana" panose="020B0604030504040204" pitchFamily="34" charset="0"/>
                </a:rPr>
                <a:t>)</a:t>
              </a:r>
              <a:r>
                <a:rPr lang="zh-CN" altLang="en-US" sz="2400" dirty="0" smtClean="0">
                  <a:solidFill>
                    <a:srgbClr val="000000"/>
                  </a:solidFill>
                  <a:latin typeface="Verdana" panose="020B0604030504040204" pitchFamily="34" charset="0"/>
                </a:rPr>
                <a:t>以描述结构或关系，包括包的导人或合并。</a:t>
              </a:r>
              <a:endParaRPr lang="zh-CN" altLang="en-US" sz="2400" dirty="0" smtClean="0">
                <a:solidFill>
                  <a:srgbClr val="000000"/>
                </a:solidFill>
                <a:latin typeface="Verdana" panose="020B0604030504040204" pitchFamily="34" charset="0"/>
              </a:endParaRPr>
            </a:p>
            <a:p>
              <a:endParaRPr lang="zh-CN" altLang="en-US" sz="16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663575" y="1319530"/>
            <a:ext cx="1562735" cy="414020"/>
          </a:xfrm>
          <a:prstGeom prst="rect">
            <a:avLst/>
          </a:prstGeom>
          <a:noFill/>
        </p:spPr>
        <p:txBody>
          <a:bodyPr wrap="square" rtlCol="0">
            <a:spAutoFit/>
          </a:bodyPr>
          <a:lstStyle/>
          <a:p>
            <a:r>
              <a:rPr lang="zh-CN" altLang="en-US" dirty="0">
                <a:solidFill>
                  <a:schemeClr val="bg1"/>
                </a:solidFill>
              </a:rPr>
              <a:t>包</a:t>
            </a:r>
            <a:r>
              <a:rPr lang="zh-CN" altLang="en-US" dirty="0" smtClean="0">
                <a:solidFill>
                  <a:schemeClr val="bg1"/>
                </a:solidFill>
              </a:rPr>
              <a:t>图概述</a:t>
            </a:r>
            <a:endParaRPr lang="zh-CN" altLang="en-US" dirty="0">
              <a:solidFill>
                <a:schemeClr val="bg1"/>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19925" y="2203763"/>
            <a:ext cx="3163805" cy="2152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8769679" y="4609261"/>
            <a:ext cx="2664296" cy="432048"/>
          </a:xfrm>
          <a:prstGeom prst="rect">
            <a:avLst/>
          </a:prstGeom>
          <a:noFill/>
        </p:spPr>
        <p:txBody>
          <a:bodyPr wrap="square" rtlCol="0">
            <a:spAutoFit/>
          </a:bodyPr>
          <a:lstStyle/>
          <a:p>
            <a:pPr algn="ctr"/>
            <a:r>
              <a:rPr lang="zh-CN" altLang="en-US" dirty="0" smtClean="0"/>
              <a:t>包的图标</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包</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05836" y="1269365"/>
            <a:ext cx="6077401" cy="4896484"/>
            <a:chOff x="237030" y="1269554"/>
            <a:chExt cx="7776864" cy="4896544"/>
          </a:xfrm>
        </p:grpSpPr>
        <p:sp>
          <p:nvSpPr>
            <p:cNvPr id="5" name="矩形 4"/>
            <p:cNvSpPr/>
            <p:nvPr/>
          </p:nvSpPr>
          <p:spPr>
            <a:xfrm>
              <a:off x="318097" y="1923611"/>
              <a:ext cx="7614729" cy="3785698"/>
            </a:xfrm>
            <a:prstGeom prst="rect">
              <a:avLst/>
            </a:prstGeom>
          </p:spPr>
          <p:txBody>
            <a:bodyPr wrap="square">
              <a:spAutoFit/>
            </a:bodyPr>
            <a:lstStyle/>
            <a:p>
              <a:r>
                <a:rPr lang="en-US" altLang="zh-CN" sz="2000" dirty="0">
                  <a:solidFill>
                    <a:srgbClr val="000000"/>
                  </a:solidFill>
                  <a:latin typeface="Verdana" panose="020B0604030504040204" pitchFamily="34" charset="0"/>
                </a:rPr>
                <a:t>1.</a:t>
              </a:r>
              <a:r>
                <a:rPr lang="zh-CN" altLang="en-US" sz="2000" dirty="0">
                  <a:solidFill>
                    <a:srgbClr val="000000"/>
                  </a:solidFill>
                  <a:latin typeface="Verdana" panose="020B0604030504040204" pitchFamily="34" charset="0"/>
                </a:rPr>
                <a:t>引人关系</a:t>
              </a:r>
              <a:endParaRPr lang="zh-CN" altLang="en-US" sz="2000" dirty="0">
                <a:solidFill>
                  <a:srgbClr val="000000"/>
                </a:solidFill>
                <a:latin typeface="Verdana" panose="020B0604030504040204" pitchFamily="34" charset="0"/>
              </a:endParaRPr>
            </a:p>
            <a:p>
              <a:r>
                <a:rPr lang="zh-CN" altLang="en-US" sz="2000" dirty="0" smtClean="0">
                  <a:solidFill>
                    <a:srgbClr val="000000"/>
                  </a:solidFill>
                  <a:latin typeface="Verdana" panose="020B0604030504040204" pitchFamily="34" charset="0"/>
                </a:rPr>
                <a:t>引</a:t>
              </a:r>
              <a:r>
                <a:rPr lang="zh-CN" altLang="en-US" sz="2000" dirty="0">
                  <a:solidFill>
                    <a:srgbClr val="000000"/>
                  </a:solidFill>
                  <a:latin typeface="Verdana" panose="020B0604030504040204" pitchFamily="34" charset="0"/>
                </a:rPr>
                <a:t>人关系</a:t>
              </a:r>
              <a:r>
                <a:rPr lang="en-US" altLang="zh-CN" sz="2000" dirty="0">
                  <a:solidFill>
                    <a:srgbClr val="000000"/>
                  </a:solidFill>
                  <a:latin typeface="Verdana" panose="020B0604030504040204" pitchFamily="34" charset="0"/>
                </a:rPr>
                <a:t>:</a:t>
              </a:r>
              <a:r>
                <a:rPr lang="zh-CN" altLang="en-US" sz="2000" dirty="0">
                  <a:solidFill>
                    <a:srgbClr val="000000"/>
                  </a:solidFill>
                  <a:latin typeface="Verdana" panose="020B0604030504040204" pitchFamily="34" charset="0"/>
                </a:rPr>
                <a:t>一个包中的类可以被另一个指定包</a:t>
              </a:r>
              <a:r>
                <a:rPr lang="en-US" altLang="zh-CN" sz="2000" dirty="0">
                  <a:solidFill>
                    <a:srgbClr val="000000"/>
                  </a:solidFill>
                  <a:latin typeface="Verdana" panose="020B0604030504040204" pitchFamily="34" charset="0"/>
                </a:rPr>
                <a:t>(</a:t>
              </a:r>
              <a:r>
                <a:rPr lang="zh-CN" altLang="en-US" sz="2000" dirty="0">
                  <a:solidFill>
                    <a:srgbClr val="000000"/>
                  </a:solidFill>
                  <a:latin typeface="Verdana" panose="020B0604030504040204" pitchFamily="34" charset="0"/>
                </a:rPr>
                <a:t>以及嵌套于其中的那些包</a:t>
              </a:r>
              <a:r>
                <a:rPr lang="en-US" altLang="zh-CN" sz="2000" dirty="0">
                  <a:solidFill>
                    <a:srgbClr val="000000"/>
                  </a:solidFill>
                  <a:latin typeface="Verdana" panose="020B0604030504040204" pitchFamily="34" charset="0"/>
                </a:rPr>
                <a:t>)</a:t>
              </a:r>
              <a:r>
                <a:rPr lang="zh-CN" altLang="en-US" sz="2000" dirty="0">
                  <a:solidFill>
                    <a:srgbClr val="000000"/>
                  </a:solidFill>
                  <a:latin typeface="Verdana" panose="020B0604030504040204" pitchFamily="34" charset="0"/>
                </a:rPr>
                <a:t>中的类</a:t>
              </a:r>
              <a:r>
                <a:rPr lang="zh-CN" altLang="en-US" sz="2000" dirty="0" smtClean="0">
                  <a:solidFill>
                    <a:srgbClr val="000000"/>
                  </a:solidFill>
                  <a:latin typeface="Verdana" panose="020B0604030504040204" pitchFamily="34" charset="0"/>
                </a:rPr>
                <a:t>引用。引用关系</a:t>
              </a:r>
              <a:r>
                <a:rPr lang="zh-CN" altLang="en-US" sz="2000" dirty="0">
                  <a:solidFill>
                    <a:srgbClr val="000000"/>
                  </a:solidFill>
                  <a:latin typeface="Verdana" panose="020B0604030504040204" pitchFamily="34" charset="0"/>
                </a:rPr>
                <a:t>是依赖关系的一种，需要</a:t>
              </a:r>
              <a:r>
                <a:rPr lang="zh-CN" altLang="en-US" sz="2000" dirty="0" smtClean="0">
                  <a:solidFill>
                    <a:srgbClr val="000000"/>
                  </a:solidFill>
                  <a:latin typeface="Verdana" panose="020B0604030504040204" pitchFamily="34" charset="0"/>
                </a:rPr>
                <a:t>在依赖上增加一个</a:t>
              </a:r>
              <a:r>
                <a:rPr lang="en-US" altLang="zh-CN" sz="2000" dirty="0" smtClean="0">
                  <a:solidFill>
                    <a:srgbClr val="000000"/>
                  </a:solidFill>
                  <a:latin typeface="Verdana" panose="020B0604030504040204" pitchFamily="34" charset="0"/>
                </a:rPr>
                <a:t>&lt;&lt;import&gt;&gt;</a:t>
              </a:r>
              <a:r>
                <a:rPr lang="zh-CN" altLang="en-US" sz="2000" dirty="0" smtClean="0">
                  <a:solidFill>
                    <a:srgbClr val="000000"/>
                  </a:solidFill>
                  <a:latin typeface="Verdana" panose="020B0604030504040204" pitchFamily="34" charset="0"/>
                </a:rPr>
                <a:t>衍型</a:t>
              </a:r>
              <a:r>
                <a:rPr lang="zh-CN" altLang="en-US" sz="2000" dirty="0">
                  <a:solidFill>
                    <a:srgbClr val="000000"/>
                  </a:solidFill>
                  <a:latin typeface="Verdana" panose="020B0604030504040204" pitchFamily="34" charset="0"/>
                </a:rPr>
                <a:t>，包之间</a:t>
              </a:r>
              <a:r>
                <a:rPr lang="zh-CN" altLang="en-US" sz="2000" dirty="0" smtClean="0">
                  <a:solidFill>
                    <a:srgbClr val="000000"/>
                  </a:solidFill>
                  <a:latin typeface="Verdana" panose="020B0604030504040204" pitchFamily="34" charset="0"/>
                </a:rPr>
                <a:t>一般依赖关系都属于引入关系。</a:t>
              </a:r>
              <a:endParaRPr lang="en-US" altLang="zh-CN" sz="2000" dirty="0" smtClean="0">
                <a:solidFill>
                  <a:srgbClr val="000000"/>
                </a:solidFill>
                <a:latin typeface="Verdana" panose="020B0604030504040204" pitchFamily="34" charset="0"/>
              </a:endParaRPr>
            </a:p>
            <a:p>
              <a:endParaRPr lang="zh-CN" altLang="en-US" sz="2000" dirty="0">
                <a:solidFill>
                  <a:srgbClr val="000000"/>
                </a:solidFill>
                <a:latin typeface="Verdana" panose="020B0604030504040204" pitchFamily="34" charset="0"/>
              </a:endParaRPr>
            </a:p>
            <a:p>
              <a:r>
                <a:rPr lang="en-US" altLang="zh-CN" sz="2000" dirty="0">
                  <a:solidFill>
                    <a:srgbClr val="000000"/>
                  </a:solidFill>
                  <a:latin typeface="Verdana" panose="020B0604030504040204" pitchFamily="34" charset="0"/>
                </a:rPr>
                <a:t>2. </a:t>
              </a:r>
              <a:r>
                <a:rPr lang="zh-CN" altLang="en-US" sz="2000" dirty="0">
                  <a:solidFill>
                    <a:srgbClr val="000000"/>
                  </a:solidFill>
                  <a:latin typeface="Verdana" panose="020B0604030504040204" pitchFamily="34" charset="0"/>
                </a:rPr>
                <a:t>泛化关系</a:t>
              </a:r>
              <a:endParaRPr lang="zh-CN" altLang="en-US" sz="2000" dirty="0">
                <a:solidFill>
                  <a:srgbClr val="000000"/>
                </a:solidFill>
                <a:latin typeface="Verdana" panose="020B0604030504040204" pitchFamily="34" charset="0"/>
              </a:endParaRPr>
            </a:p>
            <a:p>
              <a:r>
                <a:rPr lang="zh-CN" altLang="en-US" sz="2000" dirty="0" smtClean="0">
                  <a:solidFill>
                    <a:srgbClr val="000000"/>
                  </a:solidFill>
                  <a:latin typeface="Verdana" panose="020B0604030504040204" pitchFamily="34" charset="0"/>
                </a:rPr>
                <a:t>泛化关系</a:t>
              </a:r>
              <a:r>
                <a:rPr lang="zh-CN" altLang="en-US" sz="2000" dirty="0">
                  <a:solidFill>
                    <a:srgbClr val="000000"/>
                  </a:solidFill>
                  <a:latin typeface="Verdana" panose="020B0604030504040204" pitchFamily="34" charset="0"/>
                </a:rPr>
                <a:t>，表示一个</a:t>
              </a:r>
              <a:r>
                <a:rPr lang="zh-CN" altLang="en-US" sz="2000" dirty="0" smtClean="0">
                  <a:solidFill>
                    <a:srgbClr val="000000"/>
                  </a:solidFill>
                  <a:latin typeface="Verdana" panose="020B0604030504040204" pitchFamily="34" charset="0"/>
                </a:rPr>
                <a:t>包继承了另一个</a:t>
              </a:r>
              <a:r>
                <a:rPr lang="zh-CN" altLang="en-US" sz="2000" dirty="0">
                  <a:solidFill>
                    <a:srgbClr val="000000"/>
                  </a:solidFill>
                  <a:latin typeface="Verdana" panose="020B0604030504040204" pitchFamily="34" charset="0"/>
                </a:rPr>
                <a:t>包</a:t>
              </a:r>
              <a:r>
                <a:rPr lang="zh-CN" altLang="en-US" sz="2000" dirty="0" smtClean="0">
                  <a:solidFill>
                    <a:srgbClr val="000000"/>
                  </a:solidFill>
                  <a:latin typeface="Verdana" panose="020B0604030504040204" pitchFamily="34" charset="0"/>
                </a:rPr>
                <a:t>的全部</a:t>
              </a:r>
              <a:r>
                <a:rPr lang="zh-CN" altLang="en-US" sz="2000" dirty="0">
                  <a:solidFill>
                    <a:srgbClr val="000000"/>
                  </a:solidFill>
                  <a:latin typeface="Verdana" panose="020B0604030504040204" pitchFamily="34" charset="0"/>
                </a:rPr>
                <a:t>内容，同时又</a:t>
              </a:r>
              <a:r>
                <a:rPr lang="zh-CN" altLang="en-US" sz="2000" dirty="0" smtClean="0">
                  <a:solidFill>
                    <a:srgbClr val="000000"/>
                  </a:solidFill>
                  <a:latin typeface="Verdana" panose="020B0604030504040204" pitchFamily="34" charset="0"/>
                </a:rPr>
                <a:t>补充了自己</a:t>
              </a:r>
              <a:r>
                <a:rPr lang="zh-CN" altLang="en-US" sz="2000" dirty="0">
                  <a:solidFill>
                    <a:srgbClr val="000000"/>
                  </a:solidFill>
                  <a:latin typeface="Verdana" panose="020B0604030504040204" pitchFamily="34" charset="0"/>
                </a:rPr>
                <a:t>增加的</a:t>
              </a:r>
              <a:r>
                <a:rPr lang="zh-CN" altLang="en-US" sz="2000" dirty="0" smtClean="0">
                  <a:solidFill>
                    <a:srgbClr val="000000"/>
                  </a:solidFill>
                  <a:latin typeface="Verdana" panose="020B0604030504040204" pitchFamily="34" charset="0"/>
                </a:rPr>
                <a:t>内容。</a:t>
              </a:r>
              <a:endParaRPr lang="en-US" altLang="zh-CN" sz="2000" dirty="0" smtClean="0">
                <a:solidFill>
                  <a:srgbClr val="000000"/>
                </a:solidFill>
                <a:latin typeface="Verdana" panose="020B0604030504040204" pitchFamily="34" charset="0"/>
              </a:endParaRPr>
            </a:p>
            <a:p>
              <a:endParaRPr lang="en-US" altLang="zh-CN" sz="2000" dirty="0" smtClean="0">
                <a:solidFill>
                  <a:srgbClr val="000000"/>
                </a:solidFill>
                <a:latin typeface="Verdana" panose="020B0604030504040204" pitchFamily="34" charset="0"/>
              </a:endParaRPr>
            </a:p>
            <a:p>
              <a:r>
                <a:rPr lang="en-US" altLang="zh-CN" sz="2000" dirty="0">
                  <a:solidFill>
                    <a:srgbClr val="000000"/>
                  </a:solidFill>
                  <a:latin typeface="Verdana" panose="020B0604030504040204" pitchFamily="34" charset="0"/>
                </a:rPr>
                <a:t>3.</a:t>
              </a:r>
              <a:r>
                <a:rPr lang="zh-CN" altLang="en-US" sz="2000" dirty="0">
                  <a:solidFill>
                    <a:srgbClr val="000000"/>
                  </a:solidFill>
                  <a:latin typeface="Verdana" panose="020B0604030504040204" pitchFamily="34" charset="0"/>
                </a:rPr>
                <a:t>嵌套关系</a:t>
              </a:r>
              <a:endParaRPr lang="zh-CN" altLang="en-US" sz="2000" dirty="0">
                <a:solidFill>
                  <a:srgbClr val="000000"/>
                </a:solidFill>
                <a:latin typeface="Verdana" panose="020B0604030504040204" pitchFamily="34" charset="0"/>
              </a:endParaRPr>
            </a:p>
            <a:p>
              <a:r>
                <a:rPr lang="zh-CN" altLang="en-US" sz="2000" dirty="0">
                  <a:solidFill>
                    <a:srgbClr val="000000"/>
                  </a:solidFill>
                  <a:latin typeface="Verdana" panose="020B0604030504040204" pitchFamily="34" charset="0"/>
                </a:rPr>
                <a:t>嵌套</a:t>
              </a:r>
              <a:r>
                <a:rPr lang="zh-CN" altLang="en-US" sz="2000" dirty="0" smtClean="0">
                  <a:solidFill>
                    <a:srgbClr val="000000"/>
                  </a:solidFill>
                  <a:latin typeface="Verdana" panose="020B0604030504040204" pitchFamily="34" charset="0"/>
                </a:rPr>
                <a:t>关系</a:t>
              </a:r>
              <a:r>
                <a:rPr lang="en-US" altLang="zh-CN" sz="2000" dirty="0">
                  <a:solidFill>
                    <a:srgbClr val="000000"/>
                  </a:solidFill>
                  <a:latin typeface="Verdana" panose="020B0604030504040204" pitchFamily="34" charset="0"/>
                </a:rPr>
                <a:t>:</a:t>
              </a:r>
              <a:r>
                <a:rPr lang="zh-CN" altLang="en-US" sz="2000" dirty="0">
                  <a:solidFill>
                    <a:srgbClr val="000000"/>
                  </a:solidFill>
                  <a:latin typeface="Verdana" panose="020B0604030504040204" pitchFamily="34" charset="0"/>
                </a:rPr>
                <a:t>一个包中可以包含若干个子包，构成包的嵌套</a:t>
              </a:r>
              <a:r>
                <a:rPr lang="zh-CN" altLang="en-US" sz="2000" dirty="0" smtClean="0">
                  <a:solidFill>
                    <a:srgbClr val="000000"/>
                  </a:solidFill>
                  <a:latin typeface="Verdana" panose="020B0604030504040204" pitchFamily="34" charset="0"/>
                </a:rPr>
                <a:t>层次结构。</a:t>
              </a: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305837" y="1293617"/>
            <a:ext cx="2006137" cy="415498"/>
          </a:xfrm>
          <a:prstGeom prst="rect">
            <a:avLst/>
          </a:prstGeom>
          <a:noFill/>
        </p:spPr>
        <p:txBody>
          <a:bodyPr wrap="square" rtlCol="0">
            <a:spAutoFit/>
          </a:bodyPr>
          <a:lstStyle/>
          <a:p>
            <a:r>
              <a:rPr lang="zh-CN" altLang="en-US" dirty="0" smtClean="0">
                <a:solidFill>
                  <a:schemeClr val="bg1"/>
                </a:solidFill>
              </a:rPr>
              <a:t>包之间的关系</a:t>
            </a:r>
            <a:endParaRPr lang="zh-CN" altLang="en-US" dirty="0">
              <a:solidFill>
                <a:schemeClr val="bg1"/>
              </a:solidFill>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97166" y="1501366"/>
            <a:ext cx="1039544" cy="2070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3741" y="3945286"/>
            <a:ext cx="3249935" cy="1835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7452937" y="5958100"/>
            <a:ext cx="3384376" cy="369332"/>
          </a:xfrm>
          <a:prstGeom prst="rect">
            <a:avLst/>
          </a:prstGeom>
          <a:noFill/>
        </p:spPr>
        <p:txBody>
          <a:bodyPr wrap="square" rtlCol="0">
            <a:spAutoFit/>
          </a:bodyPr>
          <a:lstStyle/>
          <a:p>
            <a:pPr algn="ctr"/>
            <a:r>
              <a:rPr lang="zh-CN" altLang="en-US" sz="1800" dirty="0"/>
              <a:t>包</a:t>
            </a:r>
            <a:r>
              <a:rPr lang="zh-CN" altLang="en-US" sz="1800" dirty="0" smtClean="0"/>
              <a:t>的嵌套关系</a:t>
            </a:r>
            <a:endParaRPr lang="en-US" altLang="zh-CN" sz="1800" dirty="0" smtClean="0"/>
          </a:p>
        </p:txBody>
      </p:sp>
      <p:sp>
        <p:nvSpPr>
          <p:cNvPr id="14" name="TextBox 13"/>
          <p:cNvSpPr txBox="1"/>
          <p:nvPr/>
        </p:nvSpPr>
        <p:spPr>
          <a:xfrm>
            <a:off x="8687494" y="2277666"/>
            <a:ext cx="2046182" cy="415498"/>
          </a:xfrm>
          <a:prstGeom prst="rect">
            <a:avLst/>
          </a:prstGeom>
          <a:noFill/>
        </p:spPr>
        <p:txBody>
          <a:bodyPr wrap="square" rtlCol="0">
            <a:spAutoFit/>
          </a:bodyPr>
          <a:lstStyle/>
          <a:p>
            <a:r>
              <a:rPr lang="zh-CN" altLang="en-US" dirty="0" smtClean="0"/>
              <a:t>包的泛化</a:t>
            </a:r>
            <a:r>
              <a:rPr lang="zh-CN" altLang="en-US" sz="1800" dirty="0" smtClean="0"/>
              <a:t>关系</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包</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05836" y="1053530"/>
            <a:ext cx="11405994" cy="5472608"/>
            <a:chOff x="237030" y="1269554"/>
            <a:chExt cx="7776864" cy="4896544"/>
          </a:xfrm>
        </p:grpSpPr>
        <p:sp>
          <p:nvSpPr>
            <p:cNvPr id="5" name="矩形 4"/>
            <p:cNvSpPr/>
            <p:nvPr/>
          </p:nvSpPr>
          <p:spPr>
            <a:xfrm>
              <a:off x="318097" y="1923611"/>
              <a:ext cx="7614729" cy="357993"/>
            </a:xfrm>
            <a:prstGeom prst="rect">
              <a:avLst/>
            </a:prstGeom>
          </p:spPr>
          <p:txBody>
            <a:bodyPr wrap="square">
              <a:spAutoFit/>
            </a:bodyPr>
            <a:lstStyle/>
            <a:p>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838622" y="1105079"/>
            <a:ext cx="2121424" cy="415498"/>
          </a:xfrm>
          <a:prstGeom prst="rect">
            <a:avLst/>
          </a:prstGeom>
          <a:noFill/>
        </p:spPr>
        <p:txBody>
          <a:bodyPr wrap="square" rtlCol="0">
            <a:spAutoFit/>
          </a:bodyPr>
          <a:lstStyle/>
          <a:p>
            <a:r>
              <a:rPr lang="zh-CN" altLang="en-US" dirty="0" smtClean="0">
                <a:solidFill>
                  <a:schemeClr val="bg1"/>
                </a:solidFill>
              </a:rPr>
              <a:t>包图的建模技术</a:t>
            </a:r>
            <a:endParaRPr lang="zh-CN" altLang="en-US" dirty="0">
              <a:solidFill>
                <a:schemeClr val="bg1"/>
              </a:solidFill>
            </a:endParaRPr>
          </a:p>
        </p:txBody>
      </p:sp>
      <p:sp>
        <p:nvSpPr>
          <p:cNvPr id="8" name="矩形 7"/>
          <p:cNvSpPr/>
          <p:nvPr/>
        </p:nvSpPr>
        <p:spPr>
          <a:xfrm>
            <a:off x="1041238" y="1784536"/>
            <a:ext cx="10022520" cy="4524315"/>
          </a:xfrm>
          <a:prstGeom prst="rect">
            <a:avLst/>
          </a:prstGeom>
        </p:spPr>
        <p:txBody>
          <a:bodyPr wrap="square">
            <a:spAutoFit/>
          </a:bodyPr>
          <a:lstStyle/>
          <a:p>
            <a:r>
              <a:rPr lang="en-US" altLang="zh-CN" sz="3200" dirty="0" smtClean="0"/>
              <a:t>(</a:t>
            </a:r>
            <a:r>
              <a:rPr lang="en-US" altLang="zh-CN" sz="3200" dirty="0"/>
              <a:t>1)</a:t>
            </a:r>
            <a:r>
              <a:rPr lang="zh-CN" altLang="en-US" sz="3200" dirty="0"/>
              <a:t>两种组包方式</a:t>
            </a:r>
            <a:r>
              <a:rPr lang="en-US" altLang="zh-CN" sz="3200" dirty="0"/>
              <a:t>:</a:t>
            </a:r>
            <a:endParaRPr lang="en-US" altLang="zh-CN" sz="3200" dirty="0"/>
          </a:p>
          <a:p>
            <a:r>
              <a:rPr lang="en-US" altLang="zh-CN" sz="3200" dirty="0"/>
              <a:t>①</a:t>
            </a:r>
            <a:r>
              <a:rPr lang="zh-CN" altLang="en-US" sz="3200" dirty="0"/>
              <a:t>根据系统分层架构组包</a:t>
            </a:r>
            <a:r>
              <a:rPr lang="en-US" altLang="zh-CN" sz="3200" dirty="0"/>
              <a:t>(</a:t>
            </a:r>
            <a:r>
              <a:rPr lang="zh-CN" altLang="en-US" sz="3200" dirty="0">
                <a:solidFill>
                  <a:srgbClr val="FF0000"/>
                </a:solidFill>
              </a:rPr>
              <a:t>推荐使用</a:t>
            </a:r>
            <a:r>
              <a:rPr lang="en-US" altLang="zh-CN" sz="3200" dirty="0" smtClean="0"/>
              <a:t>);</a:t>
            </a:r>
            <a:endParaRPr lang="en-US" altLang="zh-CN" sz="3200" dirty="0" smtClean="0"/>
          </a:p>
          <a:p>
            <a:r>
              <a:rPr lang="en-US" altLang="zh-CN" sz="3200" dirty="0" smtClean="0"/>
              <a:t>②</a:t>
            </a:r>
            <a:r>
              <a:rPr lang="zh-CN" altLang="en-US" sz="3200" dirty="0"/>
              <a:t>根据系统业务功能模块组包。</a:t>
            </a:r>
            <a:endParaRPr lang="zh-CN" altLang="en-US" sz="3200" dirty="0"/>
          </a:p>
          <a:p>
            <a:r>
              <a:rPr lang="en-US" altLang="zh-CN" sz="3200" dirty="0"/>
              <a:t>(2)</a:t>
            </a:r>
            <a:r>
              <a:rPr lang="zh-CN" altLang="en-US" sz="3200" dirty="0"/>
              <a:t>参照类之间的关系确定包之间的关系</a:t>
            </a:r>
            <a:r>
              <a:rPr lang="zh-CN" altLang="en-US" sz="3200" dirty="0" smtClean="0"/>
              <a:t>。</a:t>
            </a:r>
            <a:endParaRPr lang="en-US" altLang="zh-CN" sz="3200" dirty="0" smtClean="0"/>
          </a:p>
          <a:p>
            <a:r>
              <a:rPr lang="en-US" altLang="zh-CN" sz="3200" dirty="0" smtClean="0"/>
              <a:t>(</a:t>
            </a:r>
            <a:r>
              <a:rPr lang="en-US" altLang="zh-CN" sz="3200" dirty="0"/>
              <a:t>3)</a:t>
            </a:r>
            <a:r>
              <a:rPr lang="zh-CN" altLang="en-US" sz="3200" dirty="0"/>
              <a:t>减少包的嵌套层次，一般不超过三层</a:t>
            </a:r>
            <a:r>
              <a:rPr lang="zh-CN" altLang="en-US" sz="3200" dirty="0" smtClean="0"/>
              <a:t>。</a:t>
            </a:r>
            <a:endParaRPr lang="en-US" altLang="zh-CN" sz="3200" dirty="0" smtClean="0"/>
          </a:p>
          <a:p>
            <a:r>
              <a:rPr lang="en-US" altLang="zh-CN" sz="3200" dirty="0" smtClean="0"/>
              <a:t>(4</a:t>
            </a:r>
            <a:r>
              <a:rPr lang="en-US" altLang="zh-CN" sz="3200" dirty="0"/>
              <a:t>)</a:t>
            </a:r>
            <a:r>
              <a:rPr lang="zh-CN" altLang="en-US" sz="3200" dirty="0"/>
              <a:t>每个包的子包控制在</a:t>
            </a:r>
            <a:r>
              <a:rPr lang="en-US" altLang="zh-CN" sz="3200" dirty="0" smtClean="0"/>
              <a:t>7±2</a:t>
            </a:r>
            <a:r>
              <a:rPr lang="zh-CN" altLang="en-US" sz="3200" dirty="0"/>
              <a:t>个。</a:t>
            </a:r>
            <a:endParaRPr lang="zh-CN" altLang="en-US" sz="3200" dirty="0"/>
          </a:p>
          <a:p>
            <a:r>
              <a:rPr lang="en-US" altLang="zh-CN" sz="3200" dirty="0"/>
              <a:t>(5)</a:t>
            </a:r>
            <a:r>
              <a:rPr lang="zh-CN" altLang="en-US" sz="3200" dirty="0"/>
              <a:t>如果几个包有若干相同组成部分，可优先考虑将它们合并</a:t>
            </a:r>
            <a:r>
              <a:rPr lang="zh-CN" altLang="en-US" sz="3200" dirty="0" smtClean="0"/>
              <a:t>。</a:t>
            </a:r>
            <a:endParaRPr lang="en-US" altLang="zh-CN" sz="3200" dirty="0" smtClean="0"/>
          </a:p>
          <a:p>
            <a:r>
              <a:rPr lang="en-US" altLang="zh-CN" sz="3200" dirty="0" smtClean="0"/>
              <a:t>(</a:t>
            </a:r>
            <a:r>
              <a:rPr lang="en-US" altLang="zh-CN" sz="3200" dirty="0"/>
              <a:t>6)</a:t>
            </a:r>
            <a:r>
              <a:rPr lang="zh-CN" altLang="en-US" sz="3200" dirty="0"/>
              <a:t>可通过包图来体现系统的分层架构</a:t>
            </a:r>
            <a:r>
              <a:rPr lang="zh-CN" altLang="en-US" sz="3200" dirty="0" smtClean="0"/>
              <a:t>。</a:t>
            </a:r>
            <a:endParaRPr lang="zh-CN" altLang="en-US" sz="3200" dirty="0"/>
          </a:p>
        </p:txBody>
      </p:sp>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3</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包</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061710" cy="4896485"/>
            <a:chOff x="237030" y="1269554"/>
            <a:chExt cx="7776864" cy="4896544"/>
          </a:xfrm>
        </p:grpSpPr>
        <p:sp>
          <p:nvSpPr>
            <p:cNvPr id="5" name="矩形 4"/>
            <p:cNvSpPr/>
            <p:nvPr/>
          </p:nvSpPr>
          <p:spPr>
            <a:xfrm>
              <a:off x="546794" y="1923612"/>
              <a:ext cx="6777864" cy="2462243"/>
            </a:xfrm>
            <a:prstGeom prst="rect">
              <a:avLst/>
            </a:prstGeom>
          </p:spPr>
          <p:txBody>
            <a:bodyPr wrap="square">
              <a:spAutoFit/>
            </a:bodyPr>
            <a:lstStyle/>
            <a:p>
              <a:r>
                <a:rPr lang="zh-CN" altLang="en-US" dirty="0">
                  <a:solidFill>
                    <a:srgbClr val="000000"/>
                  </a:solidFill>
                  <a:latin typeface="Verdana" panose="020B0604030504040204" pitchFamily="34" charset="0"/>
                </a:rPr>
                <a:t>    </a:t>
              </a:r>
              <a:endParaRPr lang="zh-CN" altLang="en-US"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sz="2800" dirty="0" smtClean="0">
                  <a:solidFill>
                    <a:srgbClr val="000000"/>
                  </a:solidFill>
                  <a:latin typeface="Verdana" panose="020B0604030504040204" pitchFamily="34" charset="0"/>
                </a:rPr>
                <a:t>1.</a:t>
              </a:r>
              <a:r>
                <a:rPr lang="zh-CN" altLang="en-US" sz="2800" dirty="0" smtClean="0">
                  <a:solidFill>
                    <a:srgbClr val="000000"/>
                  </a:solidFill>
                  <a:latin typeface="Verdana" panose="020B0604030504040204" pitchFamily="34" charset="0"/>
                </a:rPr>
                <a:t>包之间的关系有三种，分别是哪三种？</a:t>
              </a:r>
              <a:endParaRPr lang="zh-CN" altLang="en-US" sz="2800" dirty="0">
                <a:solidFill>
                  <a:srgbClr val="000000"/>
                </a:solidFill>
                <a:latin typeface="Verdana" panose="020B0604030504040204" pitchFamily="34" charset="0"/>
              </a:endParaRPr>
            </a:p>
            <a:p>
              <a:endParaRPr lang="zh-CN" altLang="en-US" sz="2800" dirty="0">
                <a:solidFill>
                  <a:srgbClr val="000000"/>
                </a:solidFill>
                <a:latin typeface="Verdana" panose="020B0604030504040204" pitchFamily="34" charset="0"/>
              </a:endParaRPr>
            </a:p>
            <a:p>
              <a:r>
                <a:rPr lang="zh-CN" altLang="en-US" sz="2800" dirty="0">
                  <a:solidFill>
                    <a:srgbClr val="000000"/>
                  </a:solidFill>
                  <a:latin typeface="Verdana" panose="020B0604030504040204" pitchFamily="34" charset="0"/>
                </a:rPr>
                <a:t>     </a:t>
              </a:r>
              <a:endParaRPr lang="zh-CN" altLang="en-US" dirty="0">
                <a:solidFill>
                  <a:srgbClr val="000000"/>
                </a:solidFill>
                <a:latin typeface="Verdana" panose="020B0604030504040204" pitchFamily="34" charset="0"/>
              </a:endParaRPr>
            </a:p>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pic>
        <p:nvPicPr>
          <p:cNvPr id="8" name="图片 7"/>
          <p:cNvPicPr>
            <a:picLocks noChangeAspect="1"/>
          </p:cNvPicPr>
          <p:nvPr/>
        </p:nvPicPr>
        <p:blipFill>
          <a:blip r:embed="rId1"/>
          <a:stretch>
            <a:fillRect/>
          </a:stretch>
        </p:blipFill>
        <p:spPr>
          <a:xfrm>
            <a:off x="6431915" y="1944370"/>
            <a:ext cx="5410835" cy="3604260"/>
          </a:xfrm>
          <a:prstGeom prst="rect">
            <a:avLst/>
          </a:prstGeom>
        </p:spPr>
      </p:pic>
      <p:sp>
        <p:nvSpPr>
          <p:cNvPr id="9" name="文本框 8"/>
          <p:cNvSpPr txBox="1"/>
          <p:nvPr/>
        </p:nvSpPr>
        <p:spPr>
          <a:xfrm>
            <a:off x="663575" y="1319530"/>
            <a:ext cx="1562735" cy="414020"/>
          </a:xfrm>
          <a:prstGeom prst="rect">
            <a:avLst/>
          </a:prstGeom>
          <a:noFill/>
        </p:spPr>
        <p:txBody>
          <a:bodyPr wrap="square" rtlCol="0">
            <a:spAutoFit/>
          </a:bodyPr>
          <a:lstStyle/>
          <a:p>
            <a:r>
              <a:rPr lang="zh-CN" altLang="en-US">
                <a:solidFill>
                  <a:prstClr val="white"/>
                </a:solidFill>
              </a:rPr>
              <a:t>提问</a:t>
            </a:r>
            <a:endParaRPr lang="zh-CN" altLang="en-US">
              <a:solidFill>
                <a:prstClr val="white"/>
              </a:solidFill>
            </a:endParaRPr>
          </a:p>
        </p:txBody>
      </p:sp>
    </p:spTree>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048606" y="693490"/>
            <a:ext cx="9141807" cy="2861310"/>
          </a:xfrm>
          <a:prstGeom prst="rect">
            <a:avLst/>
          </a:prstGeom>
          <a:noFill/>
        </p:spPr>
        <p:txBody>
          <a:bodyPr wrap="square" rtlCol="0">
            <a:spAutoFit/>
          </a:bodyPr>
          <a:lstStyle/>
          <a:p>
            <a:r>
              <a:rPr lang="en-US" altLang="zh-CN" sz="1800" dirty="0" smtClean="0"/>
              <a:t>[1]</a:t>
            </a:r>
            <a:r>
              <a:rPr lang="zh-CN" altLang="en-US" sz="1800" dirty="0" smtClean="0"/>
              <a:t> </a:t>
            </a:r>
            <a:r>
              <a:rPr lang="en-US" altLang="zh-CN" sz="1800" dirty="0" smtClean="0"/>
              <a:t>UML</a:t>
            </a:r>
            <a:r>
              <a:rPr lang="zh-CN" altLang="en-US" sz="1800" dirty="0" smtClean="0"/>
              <a:t>用户指南</a:t>
            </a:r>
            <a:r>
              <a:rPr lang="en-US" altLang="zh-CN" sz="1800" dirty="0" smtClean="0"/>
              <a:t>(</a:t>
            </a:r>
            <a:r>
              <a:rPr lang="zh-CN" altLang="en-US" sz="1800" dirty="0" smtClean="0"/>
              <a:t>第</a:t>
            </a:r>
            <a:r>
              <a:rPr lang="en-US" altLang="zh-CN" sz="1800" dirty="0" smtClean="0"/>
              <a:t>2</a:t>
            </a:r>
            <a:r>
              <a:rPr lang="zh-CN" altLang="en-US" sz="1800" dirty="0" smtClean="0"/>
              <a:t>版</a:t>
            </a:r>
            <a:r>
              <a:rPr lang="en-US" altLang="zh-CN" sz="1800" dirty="0" smtClean="0"/>
              <a:t>·</a:t>
            </a:r>
            <a:r>
              <a:rPr lang="zh-CN" altLang="en-US" sz="1800" dirty="0" smtClean="0"/>
              <a:t>修订版</a:t>
            </a:r>
            <a:r>
              <a:rPr lang="en-US" altLang="zh-CN" sz="1800" dirty="0" smtClean="0"/>
              <a:t>)(</a:t>
            </a:r>
            <a:r>
              <a:rPr lang="zh-CN" altLang="en-US" sz="1800" dirty="0" smtClean="0"/>
              <a:t>作者</a:t>
            </a:r>
            <a:r>
              <a:rPr lang="en-US" altLang="zh-CN" sz="1800" dirty="0"/>
              <a:t>:Grady </a:t>
            </a:r>
            <a:r>
              <a:rPr lang="en-US" altLang="zh-CN" sz="1800" dirty="0" err="1" smtClean="0"/>
              <a:t>Booch</a:t>
            </a:r>
            <a:r>
              <a:rPr lang="zh-CN" altLang="en-US" sz="1800" dirty="0" smtClean="0"/>
              <a:t>等</a:t>
            </a:r>
            <a:r>
              <a:rPr lang="en-US" altLang="zh-CN" sz="1800" dirty="0" smtClean="0"/>
              <a:t>)	</a:t>
            </a:r>
            <a:r>
              <a:rPr lang="zh-CN" altLang="en-US" sz="1800" dirty="0" smtClean="0"/>
              <a:t>人民</a:t>
            </a:r>
            <a:r>
              <a:rPr lang="zh-CN" altLang="en-US" sz="1800" dirty="0"/>
              <a:t>邮电</a:t>
            </a:r>
            <a:r>
              <a:rPr lang="zh-CN" altLang="en-US" sz="1800" dirty="0" smtClean="0"/>
              <a:t>出版社</a:t>
            </a:r>
            <a:endParaRPr lang="en-US" altLang="zh-CN" sz="1800" dirty="0" smtClean="0"/>
          </a:p>
          <a:p>
            <a:endParaRPr lang="en-US" altLang="zh-CN" sz="1800" dirty="0" smtClean="0"/>
          </a:p>
          <a:p>
            <a:r>
              <a:rPr lang="en-US" altLang="zh-CN" sz="1800" dirty="0" smtClean="0"/>
              <a:t>[2]</a:t>
            </a:r>
            <a:r>
              <a:rPr lang="zh-CN" altLang="en-US" sz="1800" dirty="0"/>
              <a:t> </a:t>
            </a:r>
            <a:r>
              <a:rPr lang="en-US" altLang="zh-CN" sz="1800" dirty="0"/>
              <a:t>UML2</a:t>
            </a:r>
            <a:r>
              <a:rPr lang="zh-CN" altLang="en-US" sz="1800" dirty="0"/>
              <a:t>基础、建模与设计</a:t>
            </a:r>
            <a:r>
              <a:rPr lang="zh-CN" altLang="en-US" sz="1800" dirty="0" smtClean="0"/>
              <a:t>教程</a:t>
            </a:r>
            <a:r>
              <a:rPr lang="en-US" altLang="zh-CN" sz="1800" dirty="0"/>
              <a:t>(</a:t>
            </a:r>
            <a:r>
              <a:rPr lang="zh-CN" altLang="en-US" sz="1800" dirty="0" smtClean="0"/>
              <a:t>作者</a:t>
            </a:r>
            <a:r>
              <a:rPr lang="en-US" altLang="zh-CN" sz="1800" dirty="0" smtClean="0"/>
              <a:t>:</a:t>
            </a:r>
            <a:r>
              <a:rPr lang="zh-CN" altLang="en-US" sz="1800" dirty="0" smtClean="0"/>
              <a:t>杨弘平等</a:t>
            </a:r>
            <a:r>
              <a:rPr lang="en-US" altLang="zh-CN" sz="1800" dirty="0" smtClean="0"/>
              <a:t>)	</a:t>
            </a:r>
            <a:r>
              <a:rPr lang="zh-CN" altLang="en-US" sz="1800" dirty="0" smtClean="0"/>
              <a:t>清华大学出版社</a:t>
            </a:r>
            <a:endParaRPr lang="en-US" altLang="zh-CN" sz="1800" dirty="0"/>
          </a:p>
          <a:p>
            <a:endParaRPr lang="zh-CN" altLang="en-US" sz="1800" dirty="0"/>
          </a:p>
          <a:p>
            <a:r>
              <a:rPr lang="en-US" altLang="zh-CN" sz="1800" dirty="0" smtClean="0">
                <a:sym typeface="+mn-ea"/>
              </a:rPr>
              <a:t>[3]</a:t>
            </a:r>
            <a:r>
              <a:rPr lang="zh-CN" altLang="en-US" sz="1800" dirty="0">
                <a:sym typeface="+mn-ea"/>
              </a:rPr>
              <a:t>《软件需求（第三版）》美</a:t>
            </a:r>
            <a:r>
              <a:rPr lang="en-US" altLang="zh-CN" sz="1800" dirty="0">
                <a:sym typeface="+mn-ea"/>
              </a:rPr>
              <a:t>KARL WIEGERS ,JOY BEATTY</a:t>
            </a:r>
            <a:endParaRPr lang="en-US" altLang="zh-CN" sz="1800" dirty="0" smtClean="0">
              <a:sym typeface="+mn-ea"/>
            </a:endParaRPr>
          </a:p>
          <a:p>
            <a:endParaRPr lang="en-US" altLang="zh-CN" sz="1800" dirty="0" smtClean="0">
              <a:sym typeface="+mn-ea"/>
            </a:endParaRPr>
          </a:p>
          <a:p>
            <a:endParaRPr lang="zh-CN" altLang="en-US" sz="1800" dirty="0"/>
          </a:p>
          <a:p>
            <a:endParaRPr lang="en-US" altLang="zh-CN" sz="1800" dirty="0">
              <a:solidFill>
                <a:schemeClr val="tx1"/>
              </a:solidFill>
              <a:effectLst>
                <a:outerShdw blurRad="38100" dist="19050" dir="2700000" algn="tl" rotWithShape="0">
                  <a:schemeClr val="dk1">
                    <a:alpha val="40000"/>
                  </a:schemeClr>
                </a:outerShdw>
              </a:effectLst>
            </a:endParaRPr>
          </a:p>
          <a:p>
            <a:endParaRPr lang="en-US" altLang="zh-CN" sz="1800" dirty="0" smtClean="0"/>
          </a:p>
          <a:p>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绩效考评与分工</a:t>
            </a:r>
            <a:endParaRPr lang="zh-CN" altLang="en-US" sz="3200" b="1" dirty="0" smtClean="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181985" y="459740"/>
          <a:ext cx="7771130" cy="3811905"/>
        </p:xfrm>
        <a:graphic>
          <a:graphicData uri="http://schemas.openxmlformats.org/drawingml/2006/table">
            <a:tbl>
              <a:tblPr firstRow="1" bandRow="1">
                <a:tableStyleId>{5C22544A-7EE6-4342-B048-85BDC9FD1C3A}</a:tableStyleId>
              </a:tblPr>
              <a:tblGrid>
                <a:gridCol w="1895475"/>
                <a:gridCol w="2937510"/>
                <a:gridCol w="2938145"/>
              </a:tblGrid>
              <a:tr h="713740">
                <a:tc>
                  <a:txBody>
                    <a:bodyPr/>
                    <a:lstStyle/>
                    <a:p>
                      <a:pPr algn="l">
                        <a:buNone/>
                      </a:pPr>
                      <a:r>
                        <a:rPr lang="zh-CN" altLang="en-US" b="0" dirty="0">
                          <a:solidFill>
                            <a:schemeClr val="tx1"/>
                          </a:solidFill>
                        </a:rPr>
                        <a:t>黄为波</a:t>
                      </a: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负责</a:t>
                      </a:r>
                      <a:r>
                        <a:rPr lang="zh-CN" sz="2400" b="0" dirty="0" smtClean="0">
                          <a:solidFill>
                            <a:schemeClr val="tx1"/>
                          </a:solidFill>
                        </a:rPr>
                        <a:t>制作</a:t>
                      </a:r>
                      <a:r>
                        <a:rPr lang="en-US" altLang="zh-CN" sz="2400" b="0" dirty="0" smtClean="0">
                          <a:solidFill>
                            <a:schemeClr val="tx1"/>
                          </a:solidFill>
                        </a:rPr>
                        <a:t>PPT</a:t>
                      </a:r>
                      <a:r>
                        <a:rPr lang="zh-CN" altLang="en-US" sz="2400" b="0" dirty="0" smtClean="0">
                          <a:solidFill>
                            <a:schemeClr val="tx1"/>
                          </a:solidFill>
                        </a:rPr>
                        <a:t>模板以及审核</a:t>
                      </a:r>
                      <a:endParaRPr lang="zh-CN" altLang="en-US" sz="2400" b="0" dirty="0" smtClean="0">
                        <a:solidFill>
                          <a:schemeClr val="tx1"/>
                        </a:solidFill>
                      </a:endParaRPr>
                    </a:p>
                  </a:txBody>
                  <a:tcPr>
                    <a:solidFill>
                      <a:schemeClr val="accent1">
                        <a:lumMod val="40000"/>
                        <a:lumOff val="60000"/>
                      </a:schemeClr>
                    </a:solidFill>
                  </a:tcPr>
                </a:tc>
                <a:tc>
                  <a:txBody>
                    <a:bodyPr/>
                    <a:lstStyle/>
                    <a:p>
                      <a:pPr algn="l">
                        <a:buNone/>
                      </a:pPr>
                      <a:r>
                        <a:rPr lang="en-US" altLang="zh-CN" sz="2400" b="0" dirty="0" smtClean="0">
                          <a:solidFill>
                            <a:schemeClr val="tx1"/>
                          </a:solidFill>
                        </a:rPr>
                        <a:t>9.3</a:t>
                      </a:r>
                      <a:endParaRPr lang="en-US" altLang="zh-CN" sz="2400" b="0" dirty="0" smtClean="0">
                        <a:solidFill>
                          <a:schemeClr val="tx1"/>
                        </a:solidFill>
                      </a:endParaRPr>
                    </a:p>
                  </a:txBody>
                  <a:tcPr>
                    <a:solidFill>
                      <a:schemeClr val="accent1">
                        <a:lumMod val="40000"/>
                        <a:lumOff val="60000"/>
                      </a:schemeClr>
                    </a:solidFill>
                  </a:tcPr>
                </a:tc>
              </a:tr>
              <a:tr h="716915">
                <a:tc>
                  <a:txBody>
                    <a:bodyPr/>
                    <a:lstStyle/>
                    <a:p>
                      <a:pPr algn="l">
                        <a:buNone/>
                      </a:pPr>
                      <a:r>
                        <a:rPr lang="zh-CN" altLang="en-US" dirty="0" smtClean="0">
                          <a:solidFill>
                            <a:schemeClr val="tx1"/>
                          </a:solidFill>
                        </a:rPr>
                        <a:t>苏雨豪</a:t>
                      </a:r>
                      <a:endParaRPr lang="zh-CN" altLang="en-US" dirty="0" smtClean="0">
                        <a:solidFill>
                          <a:schemeClr val="tx1"/>
                        </a:solidFill>
                      </a:endParaRPr>
                    </a:p>
                  </a:txBody>
                  <a:tcPr/>
                </a:tc>
                <a:tc>
                  <a:txBody>
                    <a:bodyPr/>
                    <a:lstStyle/>
                    <a:p>
                      <a:pPr algn="l">
                        <a:buNone/>
                      </a:pPr>
                      <a:r>
                        <a:rPr lang="zh-CN" dirty="0" smtClean="0">
                          <a:solidFill>
                            <a:schemeClr val="tx1"/>
                          </a:solidFill>
                        </a:rPr>
                        <a:t>负责</a:t>
                      </a:r>
                      <a:r>
                        <a:rPr lang="en-US" altLang="zh-CN" dirty="0" smtClean="0">
                          <a:solidFill>
                            <a:schemeClr val="tx1"/>
                          </a:solidFill>
                        </a:rPr>
                        <a:t>PPT</a:t>
                      </a:r>
                      <a:r>
                        <a:rPr lang="zh-CN" altLang="en-US" dirty="0" smtClean="0">
                          <a:solidFill>
                            <a:schemeClr val="tx1"/>
                          </a:solidFill>
                        </a:rPr>
                        <a:t>审核</a:t>
                      </a:r>
                      <a:endParaRPr lang="zh-CN" altLang="en-US" dirty="0" smtClean="0">
                        <a:solidFill>
                          <a:schemeClr val="tx1"/>
                        </a:solidFill>
                      </a:endParaRPr>
                    </a:p>
                  </a:txBody>
                  <a:tcPr/>
                </a:tc>
                <a:tc>
                  <a:txBody>
                    <a:bodyPr/>
                    <a:lstStyle/>
                    <a:p>
                      <a:pPr algn="l">
                        <a:buNone/>
                      </a:pPr>
                      <a:r>
                        <a:rPr lang="en-US" altLang="zh-CN" dirty="0" smtClean="0">
                          <a:solidFill>
                            <a:schemeClr val="tx1"/>
                          </a:solidFill>
                        </a:rPr>
                        <a:t>9.5</a:t>
                      </a:r>
                      <a:endParaRPr lang="en-US" altLang="zh-CN" dirty="0" smtClean="0">
                        <a:solidFill>
                          <a:schemeClr val="tx1"/>
                        </a:solidFill>
                      </a:endParaRPr>
                    </a:p>
                  </a:txBody>
                  <a:tcPr/>
                </a:tc>
              </a:tr>
              <a:tr h="805815">
                <a:tc>
                  <a:txBody>
                    <a:bodyPr/>
                    <a:lstStyle/>
                    <a:p>
                      <a:pPr algn="l">
                        <a:buNone/>
                      </a:pPr>
                      <a:r>
                        <a:rPr lang="zh-CN" dirty="0" smtClean="0">
                          <a:solidFill>
                            <a:schemeClr val="tx1"/>
                          </a:solidFill>
                        </a:rPr>
                        <a:t>陈子卿</a:t>
                      </a:r>
                      <a:endParaRPr lang="zh-CN" dirty="0" smtClean="0">
                        <a:solidFill>
                          <a:schemeClr val="tx1"/>
                        </a:solidFill>
                      </a:endParaRPr>
                    </a:p>
                  </a:txBody>
                  <a:tcPr>
                    <a:solidFill>
                      <a:schemeClr val="accent1">
                        <a:lumMod val="40000"/>
                        <a:lumOff val="60000"/>
                      </a:schemeClr>
                    </a:solidFill>
                  </a:tcPr>
                </a:tc>
                <a:tc>
                  <a:txBody>
                    <a:bodyPr/>
                    <a:lstStyle/>
                    <a:p>
                      <a:pPr algn="l">
                        <a:buNone/>
                      </a:pPr>
                      <a:r>
                        <a:rPr lang="zh-CN" altLang="en-US" dirty="0" smtClean="0">
                          <a:solidFill>
                            <a:schemeClr val="tx1"/>
                          </a:solidFill>
                        </a:rPr>
                        <a:t>对象图部分</a:t>
                      </a:r>
                      <a:r>
                        <a:rPr lang="en-US" altLang="zh-CN" dirty="0" smtClean="0">
                          <a:solidFill>
                            <a:schemeClr val="tx1"/>
                          </a:solidFill>
                        </a:rPr>
                        <a:t>PPT</a:t>
                      </a:r>
                      <a:r>
                        <a:rPr lang="zh-CN" altLang="en-US" dirty="0" smtClean="0">
                          <a:solidFill>
                            <a:schemeClr val="tx1"/>
                          </a:solidFill>
                        </a:rPr>
                        <a:t>制作</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en-US" altLang="zh-CN" dirty="0" smtClean="0">
                          <a:solidFill>
                            <a:schemeClr val="tx1"/>
                          </a:solidFill>
                        </a:rPr>
                        <a:t>9.7</a:t>
                      </a:r>
                      <a:endParaRPr lang="en-US" altLang="zh-CN" dirty="0" smtClean="0">
                        <a:solidFill>
                          <a:schemeClr val="tx1"/>
                        </a:solidFill>
                      </a:endParaRPr>
                    </a:p>
                  </a:txBody>
                  <a:tcPr>
                    <a:solidFill>
                      <a:schemeClr val="accent1">
                        <a:lumMod val="40000"/>
                        <a:lumOff val="60000"/>
                      </a:schemeClr>
                    </a:solidFill>
                  </a:tcPr>
                </a:tc>
              </a:tr>
              <a:tr h="733425">
                <a:tc>
                  <a:txBody>
                    <a:bodyPr/>
                    <a:lstStyle/>
                    <a:p>
                      <a:pPr algn="l">
                        <a:buNone/>
                      </a:pPr>
                      <a:r>
                        <a:rPr lang="zh-CN" altLang="en-US" dirty="0" smtClean="0">
                          <a:solidFill>
                            <a:schemeClr val="tx1"/>
                          </a:solidFill>
                        </a:rPr>
                        <a:t>蔡峰</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zh-CN" dirty="0" smtClean="0">
                          <a:solidFill>
                            <a:schemeClr val="tx1"/>
                          </a:solidFill>
                        </a:rPr>
                        <a:t>包图部分</a:t>
                      </a:r>
                      <a:r>
                        <a:rPr lang="en-US" altLang="zh-CN" dirty="0" smtClean="0">
                          <a:solidFill>
                            <a:schemeClr val="tx1"/>
                          </a:solidFill>
                        </a:rPr>
                        <a:t>PPT</a:t>
                      </a:r>
                      <a:r>
                        <a:rPr lang="zh-CN" altLang="en-US" dirty="0" smtClean="0">
                          <a:solidFill>
                            <a:schemeClr val="tx1"/>
                          </a:solidFill>
                        </a:rPr>
                        <a:t>制作</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en-US" altLang="zh-CN" sz="2100" dirty="0" smtClean="0">
                          <a:solidFill>
                            <a:schemeClr val="tx1"/>
                          </a:solidFill>
                          <a:sym typeface="+mn-ea"/>
                        </a:rPr>
                        <a:t>9.4</a:t>
                      </a:r>
                      <a:endParaRPr lang="en-US" altLang="zh-CN" sz="2100" b="0" dirty="0" smtClean="0">
                        <a:solidFill>
                          <a:schemeClr val="tx1"/>
                        </a:solidFill>
                        <a:sym typeface="+mn-ea"/>
                      </a:endParaRPr>
                    </a:p>
                    <a:p>
                      <a:pPr algn="l">
                        <a:buNone/>
                      </a:pPr>
                      <a:endParaRPr lang="zh-CN" altLang="en-US" dirty="0" smtClean="0">
                        <a:solidFill>
                          <a:schemeClr val="tx1"/>
                        </a:solidFill>
                      </a:endParaRPr>
                    </a:p>
                  </a:txBody>
                  <a:tcPr>
                    <a:solidFill>
                      <a:schemeClr val="accent1">
                        <a:lumMod val="40000"/>
                        <a:lumOff val="60000"/>
                      </a:schemeClr>
                    </a:solidFill>
                  </a:tcPr>
                </a:tc>
              </a:tr>
              <a:tr h="732790">
                <a:tc>
                  <a:txBody>
                    <a:bodyPr/>
                    <a:lstStyle/>
                    <a:p>
                      <a:pPr algn="l">
                        <a:buNone/>
                      </a:pPr>
                      <a:r>
                        <a:rPr lang="zh-CN" altLang="en-US" dirty="0" smtClean="0">
                          <a:solidFill>
                            <a:schemeClr val="tx1"/>
                          </a:solidFill>
                        </a:rPr>
                        <a:t>江亮儒</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zh-CN" altLang="en-US" sz="2100" dirty="0" smtClean="0">
                          <a:solidFill>
                            <a:schemeClr val="tx1"/>
                          </a:solidFill>
                          <a:sym typeface="+mn-ea"/>
                        </a:rPr>
                        <a:t>构件图部分</a:t>
                      </a:r>
                      <a:r>
                        <a:rPr lang="en-US" altLang="zh-CN" sz="2100" dirty="0" smtClean="0">
                          <a:solidFill>
                            <a:schemeClr val="tx1"/>
                          </a:solidFill>
                          <a:sym typeface="+mn-ea"/>
                        </a:rPr>
                        <a:t>PPT</a:t>
                      </a:r>
                      <a:r>
                        <a:rPr lang="zh-CN" altLang="en-US" sz="2100" dirty="0" smtClean="0">
                          <a:solidFill>
                            <a:schemeClr val="tx1"/>
                          </a:solidFill>
                          <a:sym typeface="+mn-ea"/>
                        </a:rPr>
                        <a:t>制作</a:t>
                      </a:r>
                      <a:endParaRPr lang="zh-CN" altLang="en-US" sz="2100" dirty="0" smtClean="0">
                        <a:solidFill>
                          <a:schemeClr val="tx1"/>
                        </a:solidFill>
                        <a:sym typeface="+mn-ea"/>
                      </a:endParaRPr>
                    </a:p>
                  </a:txBody>
                  <a:tcPr>
                    <a:solidFill>
                      <a:schemeClr val="accent1">
                        <a:lumMod val="40000"/>
                        <a:lumOff val="60000"/>
                      </a:schemeClr>
                    </a:solidFill>
                  </a:tcPr>
                </a:tc>
                <a:tc>
                  <a:txBody>
                    <a:bodyPr/>
                    <a:lstStyle/>
                    <a:p>
                      <a:pPr algn="l">
                        <a:buNone/>
                      </a:pPr>
                      <a:r>
                        <a:rPr lang="en-US" altLang="zh-CN" dirty="0" smtClean="0">
                          <a:solidFill>
                            <a:schemeClr val="tx1"/>
                          </a:solidFill>
                        </a:rPr>
                        <a:t>9.6</a:t>
                      </a:r>
                      <a:endParaRPr lang="en-US" altLang="zh-CN" dirty="0" smtClean="0">
                        <a:solidFill>
                          <a:schemeClr val="tx1"/>
                        </a:solidFill>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287332" y="4778722"/>
            <a:ext cx="2038350" cy="382270"/>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455" y="244094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82124" y="2267827"/>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目录</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045835" y="2440940"/>
            <a:ext cx="3744595" cy="481965"/>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349" y="2538554"/>
              <a:ext cx="2979913"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构建图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4" name="组合 53"/>
          <p:cNvGrpSpPr/>
          <p:nvPr/>
        </p:nvGrpSpPr>
        <p:grpSpPr>
          <a:xfrm>
            <a:off x="5087094" y="1638251"/>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5172710" y="30962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2</a:t>
            </a:r>
            <a:endParaRPr lang="en-US" sz="32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6054090" y="3096260"/>
            <a:ext cx="3744595" cy="481965"/>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对象图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 name="圆角矩形 5"/>
          <p:cNvSpPr/>
          <p:nvPr/>
        </p:nvSpPr>
        <p:spPr>
          <a:xfrm>
            <a:off x="5172710" y="377888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3</a:t>
            </a:r>
            <a:endParaRPr lang="en-US" sz="32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6054090" y="3778885"/>
            <a:ext cx="3744595" cy="481965"/>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包图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18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235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2"/>
                                        </p:tgtEl>
                                        <p:attrNameLst>
                                          <p:attrName>ppt_x</p:attrName>
                                          <p:attrName>ppt_y</p:attrName>
                                        </p:attrNameLst>
                                      </p:cBhvr>
                                      <p:rCtr x="1862" y="-2060"/>
                                    </p:animMotion>
                                  </p:childTnLst>
                                </p:cTn>
                              </p:par>
                            </p:childTnLst>
                          </p:cTn>
                        </p:par>
                        <p:par>
                          <p:cTn id="38" fill="hold">
                            <p:stCondLst>
                              <p:cond delay="3350"/>
                            </p:stCondLst>
                            <p:childTnLst>
                              <p:par>
                                <p:cTn id="39" presetID="26" presetClass="emph" presetSubtype="0" fill="hold" grpId="2" nodeType="afterEffect">
                                  <p:stCondLst>
                                    <p:cond delay="0"/>
                                  </p:stCondLst>
                                  <p:childTnLst>
                                    <p:animEffect transition="out" filter="fade">
                                      <p:cBhvr>
                                        <p:cTn id="40" dur="500" tmFilter="0, 0; .2, .5; .8, .5; 1, 0"/>
                                        <p:tgtEl>
                                          <p:spTgt spid="2"/>
                                        </p:tgtEl>
                                      </p:cBhvr>
                                    </p:animEffect>
                                    <p:animScale>
                                      <p:cBhvr>
                                        <p:cTn id="41" dur="250" autoRev="1" fill="hold"/>
                                        <p:tgtEl>
                                          <p:spTgt spid="2"/>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385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
                                        </p:tgtEl>
                                        <p:attrNameLst>
                                          <p:attrName>ppt_x</p:attrName>
                                          <p:attrName>ppt_y</p:attrName>
                                        </p:attrNameLst>
                                      </p:cBhvr>
                                      <p:rCtr x="1862" y="-2060"/>
                                    </p:animMotion>
                                  </p:childTnLst>
                                </p:cTn>
                              </p:par>
                            </p:childTnLst>
                          </p:cTn>
                        </p:par>
                        <p:par>
                          <p:cTn id="51" fill="hold">
                            <p:stCondLst>
                              <p:cond delay="4850"/>
                            </p:stCondLst>
                            <p:childTnLst>
                              <p:par>
                                <p:cTn id="52" presetID="26" presetClass="emph" presetSubtype="0" fill="hold" grpId="2" nodeType="afterEffect">
                                  <p:stCondLst>
                                    <p:cond delay="0"/>
                                  </p:stCondLst>
                                  <p:childTnLst>
                                    <p:animEffect transition="out" filter="fade">
                                      <p:cBhvr>
                                        <p:cTn id="53" dur="500" tmFilter="0, 0; .2, .5; .8, .5; 1, 0"/>
                                        <p:tgtEl>
                                          <p:spTgt spid="6"/>
                                        </p:tgtEl>
                                      </p:cBhvr>
                                    </p:animEffect>
                                    <p:animScale>
                                      <p:cBhvr>
                                        <p:cTn id="54" dur="250" autoRev="1" fill="hold"/>
                                        <p:tgtEl>
                                          <p:spTgt spid="6"/>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2" grpId="0" bldLvl="0" animBg="1"/>
      <p:bldP spid="2" grpId="1" bldLvl="0" animBg="1"/>
      <p:bldP spid="2" grpId="2" bldLvl="0" animBg="1"/>
      <p:bldP spid="6" grpId="0" bldLvl="0" animBg="1"/>
      <p:bldP spid="6" grpId="1" bldLvl="0" animBg="1"/>
      <p:bldP spid="6" grpId="2"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36548" y="136356"/>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构件图</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1315467" y="806138"/>
            <a:ext cx="4401820" cy="583565"/>
          </a:xfrm>
          <a:prstGeom prst="rect">
            <a:avLst/>
          </a:prstGeom>
        </p:spPr>
        <p:txBody>
          <a:bodyPr wrap="none">
            <a:spAutoFit/>
          </a:bodyPr>
          <a:lstStyle/>
          <a:p>
            <a:pPr lvl="1" algn="l"/>
            <a:r>
              <a:rPr lang="zh-CN" sz="3200" b="1" dirty="0">
                <a:sym typeface="+mn-ea"/>
              </a:rPr>
              <a:t>少时诵诗书所所所所</a:t>
            </a:r>
            <a:endParaRPr lang="zh-CN" sz="3200" b="1" dirty="0"/>
          </a:p>
        </p:txBody>
      </p:sp>
      <p:sp>
        <p:nvSpPr>
          <p:cNvPr id="10" name="圆角矩形 9"/>
          <p:cNvSpPr/>
          <p:nvPr/>
        </p:nvSpPr>
        <p:spPr>
          <a:xfrm>
            <a:off x="1090295" y="1390015"/>
            <a:ext cx="10283825" cy="442277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579245" y="1464945"/>
            <a:ext cx="9622155" cy="829945"/>
          </a:xfrm>
          <a:prstGeom prst="rect">
            <a:avLst/>
          </a:prstGeom>
          <a:noFill/>
        </p:spPr>
        <p:txBody>
          <a:bodyPr wrap="square" rtlCol="0">
            <a:spAutoFit/>
          </a:bodyPr>
          <a:lstStyle/>
          <a:p>
            <a:pPr lvl="0"/>
            <a:r>
              <a:rPr lang="zh-CN" sz="2400" dirty="0">
                <a:solidFill>
                  <a:srgbClr val="0070C0"/>
                </a:solidFill>
                <a:effectLst>
                  <a:outerShdw blurRad="38100" dist="19050" dir="2700000" algn="tl" rotWithShape="0">
                    <a:schemeClr val="dk1">
                      <a:alpha val="40000"/>
                    </a:schemeClr>
                  </a:outerShdw>
                </a:effectLst>
              </a:rPr>
              <a:t>少时诵诗书所所所所所所所所所所所所所所所所所所所所所所所所所所所所所所所所所所所所所</a:t>
            </a:r>
            <a:endParaRPr lang="zh-CN" sz="2400" dirty="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sz="2660" dirty="0">
                <a:solidFill>
                  <a:srgbClr val="183A5D"/>
                </a:solidFill>
                <a:latin typeface="微软雅黑" panose="020B0503020204020204" pitchFamily="34" charset="-122"/>
                <a:ea typeface="微软雅黑" panose="020B0503020204020204" pitchFamily="34" charset="-122"/>
                <a:sym typeface="+mn-ea"/>
              </a:rPr>
              <a:t>构件图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410315" cy="4896485"/>
            <a:chOff x="237030" y="1269554"/>
            <a:chExt cx="7776864" cy="4896544"/>
          </a:xfrm>
        </p:grpSpPr>
        <p:sp>
          <p:nvSpPr>
            <p:cNvPr id="5" name="矩形 4"/>
            <p:cNvSpPr/>
            <p:nvPr/>
          </p:nvSpPr>
          <p:spPr>
            <a:xfrm>
              <a:off x="1078640" y="2506030"/>
              <a:ext cx="6092825" cy="1706901"/>
            </a:xfrm>
            <a:prstGeom prst="rect">
              <a:avLst/>
            </a:prstGeom>
          </p:spPr>
          <p:txBody>
            <a:bodyPr>
              <a:spAutoFit/>
            </a:bodyPr>
            <a:lstStyle/>
            <a:p>
              <a:r>
                <a:rPr lang="zh-CN" altLang="en-US" sz="2800" dirty="0">
                  <a:solidFill>
                    <a:srgbClr val="000000"/>
                  </a:solidFill>
                  <a:effectLst/>
                  <a:latin typeface="Verdana" panose="020B0604030504040204" pitchFamily="34" charset="0"/>
                  <a:sym typeface="+mn-ea"/>
                </a:rPr>
                <a:t> </a:t>
              </a:r>
              <a:r>
                <a:rPr lang="en-US" altLang="zh-CN" sz="2800" dirty="0">
                  <a:solidFill>
                    <a:srgbClr val="000000"/>
                  </a:solidFill>
                  <a:effectLst/>
                  <a:latin typeface="Verdana" panose="020B0604030504040204" pitchFamily="34" charset="0"/>
                  <a:sym typeface="+mn-ea"/>
                </a:rPr>
                <a:t>	</a:t>
              </a:r>
              <a:r>
                <a:rPr lang="zh-CN" altLang="en-US" sz="2800" dirty="0">
                  <a:solidFill>
                    <a:srgbClr val="000000"/>
                  </a:solidFill>
                  <a:effectLst/>
                  <a:latin typeface="Verdana" panose="020B0604030504040204" pitchFamily="34" charset="0"/>
                  <a:sym typeface="+mn-ea"/>
                </a:rPr>
                <a:t>少时诵诗书所所所所所所所所所所所所所所所所所所所所所所所所所所所所所所所所所所所所所所所所所所所所所所所所所所所所所所所所所所所</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构件图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061710" cy="4896485"/>
            <a:chOff x="237030" y="1269554"/>
            <a:chExt cx="7776864" cy="4896544"/>
          </a:xfrm>
        </p:grpSpPr>
        <p:sp>
          <p:nvSpPr>
            <p:cNvPr id="5" name="矩形 4"/>
            <p:cNvSpPr/>
            <p:nvPr/>
          </p:nvSpPr>
          <p:spPr>
            <a:xfrm>
              <a:off x="546794" y="1923612"/>
              <a:ext cx="6777864" cy="2999776"/>
            </a:xfrm>
            <a:prstGeom prst="rect">
              <a:avLst/>
            </a:prstGeom>
          </p:spPr>
          <p:txBody>
            <a:bodyPr wrap="square">
              <a:spAutoFit/>
            </a:bodyPr>
            <a:lstStyle/>
            <a:p>
              <a:r>
                <a:rPr lang="zh-CN" dirty="0">
                  <a:solidFill>
                    <a:srgbClr val="000000"/>
                  </a:solidFill>
                  <a:latin typeface="Verdana" panose="020B0604030504040204" pitchFamily="34" charset="0"/>
                </a:rPr>
                <a:t>    </a:t>
              </a:r>
              <a:r>
                <a:rPr lang="zh-CN" sz="2800" dirty="0">
                  <a:solidFill>
                    <a:srgbClr val="000000"/>
                  </a:solidFill>
                  <a:latin typeface="Verdana" panose="020B0604030504040204" pitchFamily="34" charset="0"/>
                </a:rPr>
                <a:t> 少时诵诗书所所所所所所</a:t>
              </a:r>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a:t>
              </a:r>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1"/>
          <a:stretch>
            <a:fillRect/>
          </a:stretch>
        </p:blipFill>
        <p:spPr>
          <a:xfrm>
            <a:off x="6431915" y="1944370"/>
            <a:ext cx="5410835" cy="36042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构件图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061710" cy="4896485"/>
            <a:chOff x="237030" y="1269554"/>
            <a:chExt cx="7776864" cy="4896544"/>
          </a:xfrm>
        </p:grpSpPr>
        <p:sp>
          <p:nvSpPr>
            <p:cNvPr id="5" name="矩形 4"/>
            <p:cNvSpPr/>
            <p:nvPr/>
          </p:nvSpPr>
          <p:spPr>
            <a:xfrm>
              <a:off x="546794" y="1923612"/>
              <a:ext cx="6777864" cy="4184700"/>
            </a:xfrm>
            <a:prstGeom prst="rect">
              <a:avLst/>
            </a:prstGeom>
          </p:spPr>
          <p:txBody>
            <a:bodyPr wrap="square">
              <a:spAutoFit/>
            </a:bodyPr>
            <a:lstStyle/>
            <a:p>
              <a:r>
                <a:rPr lang="zh-CN" dirty="0">
                  <a:solidFill>
                    <a:srgbClr val="000000"/>
                  </a:solidFill>
                  <a:latin typeface="Verdana" panose="020B0604030504040204" pitchFamily="34" charset="0"/>
                </a:rPr>
                <a:t>    </a:t>
              </a:r>
              <a:endParaRPr lang="zh-CN" dirty="0">
                <a:solidFill>
                  <a:srgbClr val="000000"/>
                </a:solidFill>
                <a:latin typeface="Verdana" panose="020B0604030504040204" pitchFamily="34" charset="0"/>
              </a:endParaRPr>
            </a:p>
            <a:p>
              <a:r>
                <a:rPr lang="zh-CN" dirty="0">
                  <a:solidFill>
                    <a:srgbClr val="000000"/>
                  </a:solidFill>
                  <a:latin typeface="Verdana" panose="020B0604030504040204" pitchFamily="34" charset="0"/>
                </a:rPr>
                <a:t>    </a:t>
              </a:r>
              <a:r>
                <a:rPr lang="en-US" altLang="zh-CN" sz="2800" dirty="0">
                  <a:solidFill>
                    <a:srgbClr val="000000"/>
                  </a:solidFill>
                  <a:latin typeface="Verdana" panose="020B0604030504040204" pitchFamily="34" charset="0"/>
                </a:rPr>
                <a:t>1.</a:t>
              </a:r>
              <a:r>
                <a:rPr lang="zh-CN" sz="2800" dirty="0">
                  <a:solidFill>
                    <a:srgbClr val="000000"/>
                  </a:solidFill>
                  <a:latin typeface="Verdana" panose="020B0604030504040204" pitchFamily="34" charset="0"/>
                </a:rPr>
                <a:t>少时诵诗书所所所所所所</a:t>
              </a:r>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r>
                <a:rPr lang="en-US" altLang="zh-CN" sz="2800" dirty="0">
                  <a:solidFill>
                    <a:srgbClr val="000000"/>
                  </a:solidFill>
                  <a:latin typeface="Verdana" panose="020B0604030504040204" pitchFamily="34" charset="0"/>
                  <a:sym typeface="+mn-ea"/>
                </a:rPr>
                <a:t>   2.</a:t>
              </a:r>
              <a:r>
                <a:rPr lang="zh-CN" sz="2800" dirty="0">
                  <a:solidFill>
                    <a:srgbClr val="000000"/>
                  </a:solidFill>
                  <a:latin typeface="Verdana" panose="020B0604030504040204" pitchFamily="34" charset="0"/>
                  <a:sym typeface="+mn-ea"/>
                </a:rPr>
                <a:t>少时诵诗书所所所所所所</a:t>
              </a:r>
              <a:endParaRPr lang="zh-CN" sz="2800" dirty="0">
                <a:solidFill>
                  <a:srgbClr val="000000"/>
                </a:solidFill>
                <a:latin typeface="Verdana" panose="020B0604030504040204" pitchFamily="34" charset="0"/>
                <a:sym typeface="+mn-ea"/>
              </a:endParaRPr>
            </a:p>
            <a:p>
              <a:endParaRPr lang="zh-CN" sz="2800" dirty="0">
                <a:solidFill>
                  <a:srgbClr val="000000"/>
                </a:solidFill>
                <a:latin typeface="Verdana" panose="020B0604030504040204" pitchFamily="34" charset="0"/>
                <a:sym typeface="+mn-ea"/>
              </a:endParaRPr>
            </a:p>
            <a:p>
              <a:r>
                <a:rPr lang="en-US" altLang="zh-CN" sz="2800" dirty="0">
                  <a:solidFill>
                    <a:srgbClr val="000000"/>
                  </a:solidFill>
                  <a:latin typeface="Verdana" panose="020B0604030504040204" pitchFamily="34" charset="0"/>
                  <a:sym typeface="+mn-ea"/>
                </a:rPr>
                <a:t>   3.</a:t>
              </a:r>
              <a:r>
                <a:rPr lang="zh-CN" sz="2800" dirty="0">
                  <a:solidFill>
                    <a:srgbClr val="000000"/>
                  </a:solidFill>
                  <a:latin typeface="Verdana" panose="020B0604030504040204" pitchFamily="34" charset="0"/>
                  <a:sym typeface="+mn-ea"/>
                </a:rPr>
                <a:t>少时诵诗书所所所所所所</a:t>
              </a:r>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a:t>
              </a:r>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1"/>
          <a:stretch>
            <a:fillRect/>
          </a:stretch>
        </p:blipFill>
        <p:spPr>
          <a:xfrm>
            <a:off x="6431915" y="1944370"/>
            <a:ext cx="5410835" cy="3604260"/>
          </a:xfrm>
          <a:prstGeom prst="rect">
            <a:avLst/>
          </a:prstGeom>
        </p:spPr>
      </p:pic>
      <p:sp>
        <p:nvSpPr>
          <p:cNvPr id="9" name="文本框 8"/>
          <p:cNvSpPr txBox="1"/>
          <p:nvPr/>
        </p:nvSpPr>
        <p:spPr>
          <a:xfrm>
            <a:off x="663575" y="1319530"/>
            <a:ext cx="1562735" cy="414020"/>
          </a:xfrm>
          <a:prstGeom prst="rect">
            <a:avLst/>
          </a:prstGeom>
          <a:noFill/>
        </p:spPr>
        <p:txBody>
          <a:bodyPr wrap="square" rtlCol="0">
            <a:spAutoFit/>
          </a:bodyPr>
          <a:lstStyle/>
          <a:p>
            <a:r>
              <a:rPr lang="zh-CN" altLang="en-US">
                <a:solidFill>
                  <a:schemeClr val="bg1"/>
                </a:solidFill>
              </a:rPr>
              <a:t>提问</a:t>
            </a:r>
            <a:endParaRPr lang="zh-CN" altLang="en-US">
              <a:solidFill>
                <a:schemeClr val="bg1"/>
              </a:solidFill>
            </a:endParaRPr>
          </a:p>
        </p:txBody>
      </p:sp>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sz="2660" dirty="0">
                <a:solidFill>
                  <a:srgbClr val="183A5D"/>
                </a:solidFill>
                <a:latin typeface="微软雅黑" panose="020B0503020204020204" pitchFamily="34" charset="-122"/>
                <a:ea typeface="微软雅黑" panose="020B0503020204020204" pitchFamily="34" charset="-122"/>
                <a:sym typeface="+mn-ea"/>
              </a:rPr>
              <a:t>对象图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410315" cy="4896485"/>
            <a:chOff x="237030" y="1269554"/>
            <a:chExt cx="7776864" cy="4896544"/>
          </a:xfrm>
        </p:grpSpPr>
        <p:sp>
          <p:nvSpPr>
            <p:cNvPr id="5" name="矩形 4"/>
            <p:cNvSpPr/>
            <p:nvPr/>
          </p:nvSpPr>
          <p:spPr>
            <a:xfrm>
              <a:off x="615984" y="1855147"/>
              <a:ext cx="6092825" cy="4292652"/>
            </a:xfrm>
            <a:prstGeom prst="rect">
              <a:avLst/>
            </a:prstGeom>
          </p:spPr>
          <p:txBody>
            <a:bodyPr>
              <a:spAutoFit/>
            </a:bodyPr>
            <a:lstStyle/>
            <a:p>
              <a:r>
                <a:rPr lang="zh-CN" altLang="en-US" sz="2800" dirty="0">
                  <a:solidFill>
                    <a:srgbClr val="000000"/>
                  </a:solidFill>
                  <a:effectLst/>
                  <a:latin typeface="Verdana" panose="020B0604030504040204" pitchFamily="34" charset="0"/>
                  <a:sym typeface="+mn-ea"/>
                </a:rPr>
                <a:t> </a:t>
              </a:r>
              <a:r>
                <a:rPr lang="en-US" altLang="zh-CN" sz="2800" dirty="0">
                  <a:solidFill>
                    <a:srgbClr val="000000"/>
                  </a:solidFill>
                  <a:effectLst/>
                  <a:latin typeface="Verdana" panose="020B0604030504040204" pitchFamily="34" charset="0"/>
                  <a:sym typeface="+mn-ea"/>
                </a:rPr>
                <a:t>	</a:t>
              </a:r>
              <a:r>
                <a:rPr lang="zh-CN" altLang="en-US" sz="2800" dirty="0">
                  <a:solidFill>
                    <a:srgbClr val="000000"/>
                  </a:solidFill>
                  <a:effectLst/>
                  <a:latin typeface="Verdana" panose="020B0604030504040204" pitchFamily="34" charset="0"/>
                  <a:sym typeface="+mn-ea"/>
                </a:rPr>
                <a:t>对象指的是一个单独的、可确认的物体、单元或实体，它可以是具体的也可以是抽象的，在问题领域里有确切定义的角色。一个</a:t>
              </a:r>
              <a:r>
                <a:rPr lang="zh-CN" altLang="en-US" sz="2800" dirty="0">
                  <a:solidFill>
                    <a:srgbClr val="FF0000"/>
                  </a:solidFill>
                  <a:effectLst/>
                  <a:latin typeface="Verdana" panose="020B0604030504040204" pitchFamily="34" charset="0"/>
                  <a:sym typeface="+mn-ea"/>
                </a:rPr>
                <a:t>对象</a:t>
              </a:r>
              <a:r>
                <a:rPr lang="zh-CN" altLang="en-US" sz="2800" dirty="0">
                  <a:solidFill>
                    <a:srgbClr val="000000"/>
                  </a:solidFill>
                  <a:effectLst/>
                  <a:latin typeface="Verdana" panose="020B0604030504040204" pitchFamily="34" charset="0"/>
                  <a:sym typeface="+mn-ea"/>
                </a:rPr>
                <a:t>通常包含以下几部分：</a:t>
              </a:r>
              <a:endParaRPr lang="zh-CN" altLang="en-US" sz="2800" dirty="0">
                <a:solidFill>
                  <a:srgbClr val="000000"/>
                </a:solidFill>
                <a:effectLst/>
                <a:latin typeface="Verdana" panose="020B0604030504040204" pitchFamily="34" charset="0"/>
                <a:sym typeface="+mn-ea"/>
              </a:endParaRPr>
            </a:p>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1</a:t>
              </a:r>
              <a:r>
                <a:rPr lang="zh-CN" altLang="en-US" sz="2800" dirty="0">
                  <a:solidFill>
                    <a:srgbClr val="000000"/>
                  </a:solidFill>
                  <a:effectLst/>
                  <a:latin typeface="Verdana" panose="020B0604030504040204" pitchFamily="34" charset="0"/>
                  <a:sym typeface="+mn-ea"/>
                </a:rPr>
                <a:t>）</a:t>
              </a:r>
              <a:r>
                <a:rPr lang="zh-CN" altLang="en-US" sz="2800" dirty="0">
                  <a:solidFill>
                    <a:srgbClr val="FF0000"/>
                  </a:solidFill>
                  <a:effectLst/>
                  <a:latin typeface="Verdana" panose="020B0604030504040204" pitchFamily="34" charset="0"/>
                  <a:sym typeface="+mn-ea"/>
                </a:rPr>
                <a:t>标识</a:t>
              </a:r>
              <a:r>
                <a:rPr lang="zh-CN" altLang="en-US" sz="2800" dirty="0">
                  <a:solidFill>
                    <a:srgbClr val="000000"/>
                  </a:solidFill>
                  <a:effectLst/>
                  <a:latin typeface="Verdana" panose="020B0604030504040204" pitchFamily="34" charset="0"/>
                  <a:sym typeface="+mn-ea"/>
                </a:rPr>
                <a:t>（名字）：为了将一个对象与其他的对象区分开，通常会给对象起一个对象名（标识）。</a:t>
              </a:r>
              <a:endParaRPr lang="zh-CN" altLang="en-US" sz="2800" dirty="0">
                <a:solidFill>
                  <a:srgbClr val="000000"/>
                </a:solidFill>
                <a:effectLst/>
                <a:latin typeface="Verdana" panose="020B0604030504040204" pitchFamily="34" charset="0"/>
                <a:sym typeface="+mn-ea"/>
              </a:endParaRPr>
            </a:p>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2</a:t>
              </a:r>
              <a:r>
                <a:rPr lang="zh-CN" altLang="en-US" sz="2800" dirty="0">
                  <a:solidFill>
                    <a:srgbClr val="000000"/>
                  </a:solidFill>
                  <a:effectLst/>
                  <a:latin typeface="Verdana" panose="020B0604030504040204" pitchFamily="34" charset="0"/>
                  <a:sym typeface="+mn-ea"/>
                </a:rPr>
                <a:t>）</a:t>
              </a:r>
              <a:r>
                <a:rPr lang="zh-CN" altLang="en-US" sz="2800" dirty="0">
                  <a:solidFill>
                    <a:srgbClr val="FF0000"/>
                  </a:solidFill>
                  <a:effectLst/>
                  <a:latin typeface="Verdana" panose="020B0604030504040204" pitchFamily="34" charset="0"/>
                  <a:sym typeface="+mn-ea"/>
                </a:rPr>
                <a:t>状态</a:t>
              </a:r>
              <a:r>
                <a:rPr lang="zh-CN" altLang="en-US" sz="2800" dirty="0">
                  <a:solidFill>
                    <a:srgbClr val="000000"/>
                  </a:solidFill>
                  <a:effectLst/>
                  <a:latin typeface="Verdana" panose="020B0604030504040204" pitchFamily="34" charset="0"/>
                  <a:sym typeface="+mn-ea"/>
                </a:rPr>
                <a:t>（属性）：对象的状态包括对象的所有属性和这些属性的当前值。</a:t>
              </a:r>
              <a:endParaRPr lang="zh-CN" altLang="en-US" sz="2800" dirty="0">
                <a:solidFill>
                  <a:srgbClr val="000000"/>
                </a:solidFill>
                <a:effectLst/>
                <a:latin typeface="Verdana" panose="020B0604030504040204" pitchFamily="34" charset="0"/>
                <a:sym typeface="+mn-ea"/>
              </a:endParaRPr>
            </a:p>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3</a:t>
              </a:r>
              <a:r>
                <a:rPr lang="zh-CN" altLang="en-US" sz="2800" dirty="0">
                  <a:solidFill>
                    <a:srgbClr val="000000"/>
                  </a:solidFill>
                  <a:effectLst/>
                  <a:latin typeface="Verdana" panose="020B0604030504040204" pitchFamily="34" charset="0"/>
                  <a:sym typeface="+mn-ea"/>
                </a:rPr>
                <a:t>）</a:t>
              </a:r>
              <a:r>
                <a:rPr lang="zh-CN" altLang="en-US" sz="2800" dirty="0">
                  <a:solidFill>
                    <a:srgbClr val="FF0000"/>
                  </a:solidFill>
                  <a:effectLst/>
                  <a:latin typeface="Verdana" panose="020B0604030504040204" pitchFamily="34" charset="0"/>
                  <a:sym typeface="+mn-ea"/>
                </a:rPr>
                <a:t>行为</a:t>
              </a:r>
              <a:r>
                <a:rPr lang="zh-CN" altLang="en-US" sz="2800" dirty="0">
                  <a:solidFill>
                    <a:srgbClr val="000000"/>
                  </a:solidFill>
                  <a:effectLst/>
                  <a:latin typeface="Verdana" panose="020B0604030504040204" pitchFamily="34" charset="0"/>
                  <a:sym typeface="+mn-ea"/>
                </a:rPr>
                <a:t>（方法，事件）：一个对象根据它的状态改变和消息传送所采取的行动和所作出的反应。</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什么是对象</a:t>
                </a:r>
                <a:endParaRPr lang="zh-CN" altLang="en-US" sz="2400" b="1"/>
              </a:p>
            </p:txBody>
          </p:sp>
        </p:grpSp>
      </p:grpSp>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sz="2660" dirty="0">
                <a:solidFill>
                  <a:srgbClr val="183A5D"/>
                </a:solidFill>
                <a:latin typeface="微软雅黑" panose="020B0503020204020204" pitchFamily="34" charset="-122"/>
                <a:ea typeface="微软雅黑" panose="020B0503020204020204" pitchFamily="34" charset="-122"/>
                <a:sym typeface="+mn-ea"/>
              </a:rPr>
              <a:t>对象图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410315" cy="4896485"/>
            <a:chOff x="237030" y="1269554"/>
            <a:chExt cx="7776864" cy="4896544"/>
          </a:xfrm>
        </p:grpSpPr>
        <p:sp>
          <p:nvSpPr>
            <p:cNvPr id="5" name="矩形 4"/>
            <p:cNvSpPr/>
            <p:nvPr/>
          </p:nvSpPr>
          <p:spPr>
            <a:xfrm>
              <a:off x="615984" y="1855147"/>
              <a:ext cx="6092825" cy="2999776"/>
            </a:xfrm>
            <a:prstGeom prst="rect">
              <a:avLst/>
            </a:prstGeom>
          </p:spPr>
          <p:txBody>
            <a:bodyPr>
              <a:spAutoFit/>
            </a:bodyPr>
            <a:lstStyle/>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1</a:t>
              </a:r>
              <a:r>
                <a:rPr lang="zh-CN" altLang="en-US" sz="2800" dirty="0">
                  <a:solidFill>
                    <a:srgbClr val="000000"/>
                  </a:solidFill>
                  <a:effectLst/>
                  <a:latin typeface="Verdana" panose="020B0604030504040204" pitchFamily="34" charset="0"/>
                  <a:sym typeface="+mn-ea"/>
                </a:rPr>
                <a:t>）对象是一个</a:t>
              </a:r>
              <a:r>
                <a:rPr lang="zh-CN" altLang="en-US" sz="2800" dirty="0">
                  <a:solidFill>
                    <a:srgbClr val="FF0000"/>
                  </a:solidFill>
                  <a:effectLst/>
                  <a:latin typeface="Verdana" panose="020B0604030504040204" pitchFamily="34" charset="0"/>
                  <a:sym typeface="+mn-ea"/>
                </a:rPr>
                <a:t>存在于时间和空间</a:t>
              </a:r>
              <a:r>
                <a:rPr lang="zh-CN" altLang="en-US" sz="2800" dirty="0">
                  <a:solidFill>
                    <a:srgbClr val="000000"/>
                  </a:solidFill>
                  <a:effectLst/>
                  <a:latin typeface="Verdana" panose="020B0604030504040204" pitchFamily="34" charset="0"/>
                  <a:sym typeface="+mn-ea"/>
                </a:rPr>
                <a:t>中的具体实体，而类紧代表一个抽象，抽象出对象的</a:t>
              </a:r>
              <a:r>
                <a:rPr lang="en-US" altLang="zh-CN" sz="2800" dirty="0">
                  <a:solidFill>
                    <a:srgbClr val="000000"/>
                  </a:solidFill>
                  <a:effectLst/>
                  <a:latin typeface="Verdana" panose="020B0604030504040204" pitchFamily="34" charset="0"/>
                  <a:sym typeface="+mn-ea"/>
                </a:rPr>
                <a:t>“</a:t>
              </a:r>
              <a:r>
                <a:rPr lang="zh-CN" altLang="en-US" sz="2800" dirty="0">
                  <a:solidFill>
                    <a:srgbClr val="000000"/>
                  </a:solidFill>
                  <a:effectLst/>
                  <a:latin typeface="Verdana" panose="020B0604030504040204" pitchFamily="34" charset="0"/>
                  <a:sym typeface="+mn-ea"/>
                </a:rPr>
                <a:t>本质</a:t>
              </a:r>
              <a:r>
                <a:rPr lang="en-US" altLang="zh-CN" sz="2800" dirty="0">
                  <a:solidFill>
                    <a:srgbClr val="000000"/>
                  </a:solidFill>
                  <a:effectLst/>
                  <a:latin typeface="Verdana" panose="020B0604030504040204" pitchFamily="34" charset="0"/>
                  <a:sym typeface="+mn-ea"/>
                </a:rPr>
                <a:t>”</a:t>
              </a:r>
              <a:r>
                <a:rPr lang="zh-CN" altLang="en-US" sz="2800" dirty="0">
                  <a:solidFill>
                    <a:srgbClr val="000000"/>
                  </a:solidFill>
                  <a:effectLst/>
                  <a:latin typeface="Verdana" panose="020B0604030504040204" pitchFamily="34" charset="0"/>
                  <a:sym typeface="+mn-ea"/>
                </a:rPr>
                <a:t>。</a:t>
              </a:r>
              <a:endParaRPr lang="zh-CN" altLang="en-US" sz="2800" dirty="0">
                <a:solidFill>
                  <a:srgbClr val="000000"/>
                </a:solidFill>
                <a:effectLst/>
                <a:latin typeface="Verdana" panose="020B0604030504040204" pitchFamily="34" charset="0"/>
                <a:sym typeface="+mn-ea"/>
              </a:endParaRPr>
            </a:p>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2</a:t>
              </a:r>
              <a:r>
                <a:rPr lang="zh-CN" altLang="en-US" sz="2800" dirty="0">
                  <a:solidFill>
                    <a:srgbClr val="000000"/>
                  </a:solidFill>
                  <a:effectLst/>
                  <a:latin typeface="Verdana" panose="020B0604030504040204" pitchFamily="34" charset="0"/>
                  <a:sym typeface="+mn-ea"/>
                </a:rPr>
                <a:t>）类是共享一个公用结构和一个公共行为对象集合。</a:t>
              </a:r>
              <a:endParaRPr lang="zh-CN" altLang="en-US" sz="2800" dirty="0">
                <a:solidFill>
                  <a:srgbClr val="000000"/>
                </a:solidFill>
                <a:effectLst/>
                <a:latin typeface="Verdana" panose="020B0604030504040204" pitchFamily="34" charset="0"/>
                <a:sym typeface="+mn-ea"/>
              </a:endParaRPr>
            </a:p>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3</a:t>
              </a:r>
              <a:r>
                <a:rPr lang="zh-CN" altLang="en-US" sz="2800" dirty="0">
                  <a:solidFill>
                    <a:srgbClr val="000000"/>
                  </a:solidFill>
                  <a:effectLst/>
                  <a:latin typeface="Verdana" panose="020B0604030504040204" pitchFamily="34" charset="0"/>
                  <a:sym typeface="+mn-ea"/>
                </a:rPr>
                <a:t>）类是</a:t>
              </a:r>
              <a:r>
                <a:rPr lang="zh-CN" altLang="en-US" sz="2800" dirty="0">
                  <a:solidFill>
                    <a:srgbClr val="FF0000"/>
                  </a:solidFill>
                  <a:effectLst/>
                  <a:latin typeface="Verdana" panose="020B0604030504040204" pitchFamily="34" charset="0"/>
                  <a:sym typeface="+mn-ea"/>
                </a:rPr>
                <a:t>静态</a:t>
              </a:r>
              <a:r>
                <a:rPr lang="zh-CN" altLang="en-US" sz="2800" dirty="0">
                  <a:solidFill>
                    <a:srgbClr val="000000"/>
                  </a:solidFill>
                  <a:effectLst/>
                  <a:latin typeface="Verdana" panose="020B0604030504040204" pitchFamily="34" charset="0"/>
                  <a:sym typeface="+mn-ea"/>
                </a:rPr>
                <a:t>的，对象是</a:t>
              </a:r>
              <a:r>
                <a:rPr lang="zh-CN" altLang="en-US" sz="2800" dirty="0">
                  <a:solidFill>
                    <a:srgbClr val="FF0000"/>
                  </a:solidFill>
                  <a:effectLst/>
                  <a:latin typeface="Verdana" panose="020B0604030504040204" pitchFamily="34" charset="0"/>
                  <a:sym typeface="+mn-ea"/>
                </a:rPr>
                <a:t>动态</a:t>
              </a:r>
              <a:r>
                <a:rPr lang="zh-CN" altLang="en-US" sz="2800" dirty="0">
                  <a:solidFill>
                    <a:srgbClr val="000000"/>
                  </a:solidFill>
                  <a:effectLst/>
                  <a:latin typeface="Verdana" panose="020B0604030504040204" pitchFamily="34" charset="0"/>
                  <a:sym typeface="+mn-ea"/>
                </a:rPr>
                <a:t>的；类是</a:t>
              </a:r>
              <a:r>
                <a:rPr lang="zh-CN" altLang="en-US" sz="2800" dirty="0">
                  <a:solidFill>
                    <a:srgbClr val="FF0000"/>
                  </a:solidFill>
                  <a:effectLst/>
                  <a:latin typeface="Verdana" panose="020B0604030504040204" pitchFamily="34" charset="0"/>
                  <a:sym typeface="+mn-ea"/>
                </a:rPr>
                <a:t>一般化</a:t>
              </a:r>
              <a:r>
                <a:rPr lang="zh-CN" altLang="en-US" sz="2800" dirty="0">
                  <a:solidFill>
                    <a:srgbClr val="000000"/>
                  </a:solidFill>
                  <a:effectLst/>
                  <a:latin typeface="Verdana" panose="020B0604030504040204" pitchFamily="34" charset="0"/>
                  <a:sym typeface="+mn-ea"/>
                </a:rPr>
                <a:t>，对象是</a:t>
              </a:r>
              <a:r>
                <a:rPr lang="zh-CN" altLang="en-US" sz="2800" dirty="0">
                  <a:solidFill>
                    <a:srgbClr val="FF0000"/>
                  </a:solidFill>
                  <a:effectLst/>
                  <a:latin typeface="Verdana" panose="020B0604030504040204" pitchFamily="34" charset="0"/>
                  <a:sym typeface="+mn-ea"/>
                </a:rPr>
                <a:t>个性化</a:t>
              </a:r>
              <a:r>
                <a:rPr lang="zh-CN" altLang="en-US" sz="2800" dirty="0">
                  <a:solidFill>
                    <a:srgbClr val="000000"/>
                  </a:solidFill>
                  <a:effectLst/>
                  <a:latin typeface="Verdana" panose="020B0604030504040204" pitchFamily="34" charset="0"/>
                  <a:sym typeface="+mn-ea"/>
                </a:rPr>
                <a:t>；类是</a:t>
              </a:r>
              <a:r>
                <a:rPr lang="zh-CN" altLang="en-US" sz="2800" dirty="0">
                  <a:solidFill>
                    <a:srgbClr val="FF0000"/>
                  </a:solidFill>
                  <a:effectLst/>
                  <a:latin typeface="Verdana" panose="020B0604030504040204" pitchFamily="34" charset="0"/>
                  <a:sym typeface="+mn-ea"/>
                </a:rPr>
                <a:t>定义</a:t>
              </a:r>
              <a:r>
                <a:rPr lang="zh-CN" altLang="en-US" sz="2800" dirty="0">
                  <a:solidFill>
                    <a:srgbClr val="000000"/>
                  </a:solidFill>
                  <a:effectLst/>
                  <a:latin typeface="Verdana" panose="020B0604030504040204" pitchFamily="34" charset="0"/>
                  <a:sym typeface="+mn-ea"/>
                </a:rPr>
                <a:t>，对象是</a:t>
              </a:r>
              <a:r>
                <a:rPr lang="zh-CN" altLang="en-US" sz="2800" dirty="0">
                  <a:solidFill>
                    <a:srgbClr val="FF0000"/>
                  </a:solidFill>
                  <a:effectLst/>
                  <a:latin typeface="Verdana" panose="020B0604030504040204" pitchFamily="34" charset="0"/>
                  <a:sym typeface="+mn-ea"/>
                </a:rPr>
                <a:t>实例</a:t>
              </a:r>
              <a:r>
                <a:rPr lang="zh-CN" altLang="en-US" sz="2800" dirty="0">
                  <a:solidFill>
                    <a:srgbClr val="000000"/>
                  </a:solidFill>
                  <a:effectLst/>
                  <a:latin typeface="Verdana" panose="020B0604030504040204" pitchFamily="34" charset="0"/>
                  <a:sym typeface="+mn-ea"/>
                </a:rPr>
                <a:t>；类是</a:t>
              </a:r>
              <a:r>
                <a:rPr lang="zh-CN" altLang="en-US" sz="2800" dirty="0">
                  <a:solidFill>
                    <a:srgbClr val="FF0000"/>
                  </a:solidFill>
                  <a:effectLst/>
                  <a:latin typeface="Verdana" panose="020B0604030504040204" pitchFamily="34" charset="0"/>
                  <a:sym typeface="+mn-ea"/>
                </a:rPr>
                <a:t>抽象</a:t>
              </a:r>
              <a:r>
                <a:rPr lang="zh-CN" altLang="en-US" sz="2800" dirty="0">
                  <a:solidFill>
                    <a:srgbClr val="000000"/>
                  </a:solidFill>
                  <a:effectLst/>
                  <a:latin typeface="Verdana" panose="020B0604030504040204" pitchFamily="34" charset="0"/>
                  <a:sym typeface="+mn-ea"/>
                </a:rPr>
                <a:t>，对象是</a:t>
              </a:r>
              <a:r>
                <a:rPr lang="zh-CN" altLang="en-US" sz="2800" dirty="0">
                  <a:solidFill>
                    <a:srgbClr val="FF0000"/>
                  </a:solidFill>
                  <a:effectLst/>
                  <a:latin typeface="Verdana" panose="020B0604030504040204" pitchFamily="34" charset="0"/>
                  <a:sym typeface="+mn-ea"/>
                </a:rPr>
                <a:t>具体</a:t>
              </a:r>
              <a:r>
                <a:rPr lang="zh-CN" altLang="en-US" sz="2800" dirty="0">
                  <a:solidFill>
                    <a:srgbClr val="000000"/>
                  </a:solidFill>
                  <a:effectLst/>
                  <a:latin typeface="Verdana" panose="020B0604030504040204" pitchFamily="34" charset="0"/>
                  <a:sym typeface="+mn-ea"/>
                </a:rPr>
                <a:t>。</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对象与类的区别</a:t>
                </a:r>
                <a:endParaRPr lang="zh-CN" altLang="en-US" sz="2400" b="1"/>
              </a:p>
            </p:txBody>
          </p:sp>
        </p:grpSp>
      </p:grpSp>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对象图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061710" cy="6943369"/>
            <a:chOff x="237030" y="1269554"/>
            <a:chExt cx="7776864" cy="6495277"/>
          </a:xfrm>
        </p:grpSpPr>
        <p:sp>
          <p:nvSpPr>
            <p:cNvPr id="5" name="矩形 4"/>
            <p:cNvSpPr/>
            <p:nvPr/>
          </p:nvSpPr>
          <p:spPr>
            <a:xfrm>
              <a:off x="546794" y="1733745"/>
              <a:ext cx="6777864" cy="6031086"/>
            </a:xfrm>
            <a:prstGeom prst="rect">
              <a:avLst/>
            </a:prstGeom>
          </p:spPr>
          <p:txBody>
            <a:bodyPr wrap="square">
              <a:spAutoFit/>
            </a:bodyPr>
            <a:lstStyle/>
            <a:p>
              <a:r>
                <a:rPr lang="en-US" altLang="zh-CN" sz="2800" dirty="0">
                  <a:solidFill>
                    <a:srgbClr val="000000"/>
                  </a:solidFill>
                  <a:latin typeface="Verdana" panose="020B0604030504040204" pitchFamily="34" charset="0"/>
                  <a:sym typeface="+mn-ea"/>
                </a:rPr>
                <a:t>   对象图(Object Diagram)描述的是参与交互的各个对象在交互过程中</a:t>
              </a:r>
              <a:r>
                <a:rPr lang="en-US" altLang="zh-CN" sz="2800" dirty="0">
                  <a:solidFill>
                    <a:srgbClr val="FF0000"/>
                  </a:solidFill>
                  <a:latin typeface="Verdana" panose="020B0604030504040204" pitchFamily="34" charset="0"/>
                  <a:sym typeface="+mn-ea"/>
                </a:rPr>
                <a:t>某一时刻的状态</a:t>
              </a:r>
              <a:r>
                <a:rPr lang="en-US" altLang="zh-CN" sz="2800" dirty="0">
                  <a:solidFill>
                    <a:srgbClr val="000000"/>
                  </a:solidFill>
                  <a:latin typeface="Verdana" panose="020B0604030504040204" pitchFamily="34" charset="0"/>
                  <a:sym typeface="+mn-ea"/>
                </a:rPr>
                <a:t>。对象图可以被看作是类图在某一时刻的实例。</a:t>
              </a:r>
              <a:r>
                <a:rPr lang="zh-CN" altLang="en-US" sz="2800" dirty="0">
                  <a:solidFill>
                    <a:srgbClr val="000000"/>
                  </a:solidFill>
                  <a:latin typeface="Verdana" panose="020B0604030504040204" pitchFamily="34" charset="0"/>
                  <a:sym typeface="+mn-ea"/>
                </a:rPr>
                <a:t>对象图包括：</a:t>
              </a:r>
              <a:endParaRPr lang="zh-CN" altLang="en-US" sz="2800" dirty="0">
                <a:solidFill>
                  <a:srgbClr val="000000"/>
                </a:solidFill>
                <a:latin typeface="Verdana" panose="020B0604030504040204" pitchFamily="34" charset="0"/>
                <a:sym typeface="+mn-ea"/>
              </a:endParaRPr>
            </a:p>
            <a:p>
              <a:r>
                <a:rPr lang="zh-CN" altLang="en-US" sz="2800" dirty="0">
                  <a:solidFill>
                    <a:srgbClr val="000000"/>
                  </a:solidFill>
                  <a:latin typeface="Verdana" panose="020B0604030504040204" pitchFamily="34" charset="0"/>
                  <a:sym typeface="+mn-ea"/>
                </a:rPr>
                <a:t>（</a:t>
              </a:r>
              <a:r>
                <a:rPr lang="en-US" altLang="zh-CN" sz="2800" dirty="0">
                  <a:solidFill>
                    <a:srgbClr val="000000"/>
                  </a:solidFill>
                  <a:latin typeface="Verdana" panose="020B0604030504040204" pitchFamily="34" charset="0"/>
                  <a:sym typeface="+mn-ea"/>
                </a:rPr>
                <a:t>1</a:t>
              </a:r>
              <a:r>
                <a:rPr lang="zh-CN" altLang="en-US" sz="2800" dirty="0">
                  <a:solidFill>
                    <a:srgbClr val="000000"/>
                  </a:solidFill>
                  <a:latin typeface="Verdana" panose="020B0604030504040204" pitchFamily="34" charset="0"/>
                  <a:sym typeface="+mn-ea"/>
                </a:rPr>
                <a:t>）对象名：由于对象是一个类的实例，因此其名称的格式是</a:t>
              </a:r>
              <a:r>
                <a:rPr lang="en-US" altLang="zh-CN" sz="2800" dirty="0">
                  <a:solidFill>
                    <a:srgbClr val="000000"/>
                  </a:solidFill>
                  <a:latin typeface="Verdana" panose="020B0604030504040204" pitchFamily="34" charset="0"/>
                  <a:sym typeface="+mn-ea"/>
                </a:rPr>
                <a:t>“</a:t>
              </a:r>
              <a:r>
                <a:rPr lang="zh-CN" altLang="en-US" sz="2800" dirty="0">
                  <a:solidFill>
                    <a:srgbClr val="000000"/>
                  </a:solidFill>
                  <a:latin typeface="Verdana" panose="020B0604030504040204" pitchFamily="34" charset="0"/>
                  <a:sym typeface="+mn-ea"/>
                </a:rPr>
                <a:t>对象名：类名</a:t>
              </a:r>
              <a:r>
                <a:rPr lang="en-US" altLang="zh-CN" sz="2800" dirty="0">
                  <a:solidFill>
                    <a:srgbClr val="000000"/>
                  </a:solidFill>
                  <a:latin typeface="Verdana" panose="020B0604030504040204" pitchFamily="34" charset="0"/>
                  <a:sym typeface="+mn-ea"/>
                </a:rPr>
                <a:t>”</a:t>
              </a:r>
              <a:endParaRPr lang="zh-CN" altLang="en-US" sz="2800" dirty="0">
                <a:solidFill>
                  <a:srgbClr val="000000"/>
                </a:solidFill>
                <a:latin typeface="Verdana" panose="020B0604030504040204" pitchFamily="34" charset="0"/>
                <a:sym typeface="+mn-ea"/>
              </a:endParaRPr>
            </a:p>
            <a:p>
              <a:r>
                <a:rPr lang="zh-CN" altLang="en-US" sz="2800" dirty="0">
                  <a:solidFill>
                    <a:srgbClr val="000000"/>
                  </a:solidFill>
                  <a:latin typeface="Verdana" panose="020B0604030504040204" pitchFamily="34" charset="0"/>
                  <a:sym typeface="+mn-ea"/>
                </a:rPr>
                <a:t>（</a:t>
              </a:r>
              <a:r>
                <a:rPr lang="en-US" altLang="zh-CN" sz="2800" dirty="0">
                  <a:solidFill>
                    <a:srgbClr val="000000"/>
                  </a:solidFill>
                  <a:latin typeface="Verdana" panose="020B0604030504040204" pitchFamily="34" charset="0"/>
                  <a:sym typeface="+mn-ea"/>
                </a:rPr>
                <a:t>2</a:t>
              </a:r>
              <a:r>
                <a:rPr lang="zh-CN" altLang="en-US" sz="2800" dirty="0">
                  <a:solidFill>
                    <a:srgbClr val="000000"/>
                  </a:solidFill>
                  <a:latin typeface="Verdana" panose="020B0604030504040204" pitchFamily="34" charset="0"/>
                  <a:sym typeface="+mn-ea"/>
                </a:rPr>
                <a:t>）属性：对象是一个具体的事物，所以</a:t>
              </a:r>
              <a:r>
                <a:rPr lang="zh-CN" altLang="en-US" sz="2800" dirty="0">
                  <a:solidFill>
                    <a:srgbClr val="FF0000"/>
                  </a:solidFill>
                  <a:latin typeface="Verdana" panose="020B0604030504040204" pitchFamily="34" charset="0"/>
                  <a:sym typeface="+mn-ea"/>
                </a:rPr>
                <a:t>属性值确定</a:t>
              </a:r>
              <a:r>
                <a:rPr lang="zh-CN" altLang="en-US" sz="2800" dirty="0">
                  <a:solidFill>
                    <a:srgbClr val="000000"/>
                  </a:solidFill>
                  <a:latin typeface="Verdana" panose="020B0604030504040204" pitchFamily="34" charset="0"/>
                  <a:sym typeface="+mn-ea"/>
                </a:rPr>
                <a:t>，会列出其值</a:t>
              </a:r>
              <a:endParaRPr lang="en-US" altLang="zh-CN" sz="2800" dirty="0">
                <a:solidFill>
                  <a:srgbClr val="000000"/>
                </a:solidFill>
                <a:latin typeface="Verdana" panose="020B0604030504040204" pitchFamily="34" charset="0"/>
                <a:sym typeface="+mn-ea"/>
              </a:endParaRPr>
            </a:p>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a:t>
              </a:r>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6" name="图片 15"/>
          <p:cNvPicPr>
            <a:picLocks noChangeAspect="1"/>
          </p:cNvPicPr>
          <p:nvPr/>
        </p:nvPicPr>
        <p:blipFill>
          <a:blip r:embed="rId1"/>
          <a:stretch>
            <a:fillRect/>
          </a:stretch>
        </p:blipFill>
        <p:spPr>
          <a:xfrm>
            <a:off x="7040245" y="2192655"/>
            <a:ext cx="4116070" cy="2966720"/>
          </a:xfrm>
          <a:prstGeom prst="rect">
            <a:avLst/>
          </a:prstGeom>
        </p:spPr>
      </p:pic>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1928</Words>
  <Application>WPS 演示</Application>
  <PresentationFormat>自定义</PresentationFormat>
  <Paragraphs>245</Paragraphs>
  <Slides>17</Slides>
  <Notes>5</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宋体</vt:lpstr>
      <vt:lpstr>Wingdings</vt:lpstr>
      <vt:lpstr>微软雅黑</vt:lpstr>
      <vt:lpstr>Tahoma</vt:lpstr>
      <vt:lpstr>Eras Bold ITC</vt:lpstr>
      <vt:lpstr>+中文标题</vt:lpstr>
      <vt:lpstr>Arial Unicode MS</vt:lpstr>
      <vt:lpstr>Times New Roman</vt:lpstr>
      <vt:lpstr>Verdana</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User</cp:lastModifiedBy>
  <cp:revision>373</cp:revision>
  <dcterms:created xsi:type="dcterms:W3CDTF">2015-04-23T03:04:00Z</dcterms:created>
  <dcterms:modified xsi:type="dcterms:W3CDTF">2018-12-09T12:06:27Z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ies>
</file>